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Century Gothic"/>
      <p:regular r:id="rId36"/>
      <p:bold r:id="rId37"/>
      <p:italic r:id="rId38"/>
      <p:boldItalic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0" roundtripDataSignature="AMtx7mhWwyiwN6s2Vb2q9f+YITm9GrSJI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61928FD-70D3-4144-AE5B-9F9C85FF9012}">
  <a:tblStyle styleId="{261928FD-70D3-4144-AE5B-9F9C85FF9012}" styleName="Table_0">
    <a:wholeTbl>
      <a:tcTxStyle b="off" i="off">
        <a:font>
          <a:latin typeface="Arial"/>
          <a:ea typeface="Arial"/>
          <a:cs typeface="Arial"/>
        </a:font>
        <a:schemeClr val="dk1"/>
      </a:tcTxStyle>
      <a:tcStyle>
        <a:tcBdr>
          <a:left>
            <a:ln cap="flat" cmpd="sng" w="12700">
              <a:solidFill>
                <a:schemeClr val="accent4"/>
              </a:solidFill>
              <a:prstDash val="solid"/>
              <a:round/>
              <a:headEnd len="sm" w="sm" type="none"/>
              <a:tailEnd len="sm" w="sm" type="none"/>
            </a:ln>
          </a:left>
          <a:right>
            <a:ln cap="flat" cmpd="sng" w="12700">
              <a:solidFill>
                <a:schemeClr val="accent4"/>
              </a:solidFill>
              <a:prstDash val="solid"/>
              <a:round/>
              <a:headEnd len="sm" w="sm" type="none"/>
              <a:tailEnd len="sm" w="sm" type="none"/>
            </a:ln>
          </a:right>
          <a:top>
            <a:ln cap="flat" cmpd="sng" w="12700">
              <a:solidFill>
                <a:schemeClr val="accent4"/>
              </a:solidFill>
              <a:prstDash val="solid"/>
              <a:round/>
              <a:headEnd len="sm" w="sm" type="none"/>
              <a:tailEnd len="sm" w="sm" type="none"/>
            </a:ln>
          </a:top>
          <a:bottom>
            <a:ln cap="flat" cmpd="sng" w="12700">
              <a:solidFill>
                <a:schemeClr val="accent4"/>
              </a:solidFill>
              <a:prstDash val="solid"/>
              <a:round/>
              <a:headEnd len="sm" w="sm" type="none"/>
              <a:tailEnd len="sm" w="sm" type="none"/>
            </a:ln>
          </a:bottom>
          <a:insideH>
            <a:ln cap="flat" cmpd="sng" w="12700">
              <a:solidFill>
                <a:schemeClr val="accent4"/>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a:tcStyle>
        <a:fill>
          <a:solidFill>
            <a:srgbClr val="ECEEF1"/>
          </a:solidFill>
        </a:fill>
      </a:tcStyle>
    </a:band1H>
    <a:band2H>
      <a:tcTxStyle/>
    </a:band2H>
    <a:band1V>
      <a:tcTxStyle/>
      <a:tcStyle>
        <a:fill>
          <a:solidFill>
            <a:srgbClr val="ECEEF1"/>
          </a:solidFill>
        </a:fill>
      </a:tcStyle>
    </a:band1V>
    <a:band2V>
      <a:tcTxStyle/>
    </a:band2V>
    <a:lastCol>
      <a:tcTxStyle b="on" i="off"/>
    </a:lastCol>
    <a:firstCol>
      <a:tcTxStyle b="on" i="off"/>
    </a:firstCol>
    <a:lastRow>
      <a:tcTxStyle b="on" i="off"/>
      <a:tcStyle>
        <a:tcBdr>
          <a:top>
            <a:ln cap="flat" cmpd="sng" w="50800">
              <a:solidFill>
                <a:schemeClr val="accent4"/>
              </a:solidFill>
              <a:prstDash val="solid"/>
              <a:round/>
              <a:headEnd len="sm" w="sm" type="none"/>
              <a:tailEnd len="sm" w="sm" type="none"/>
            </a:ln>
          </a:top>
        </a:tcBdr>
        <a:fill>
          <a:solidFill>
            <a:schemeClr val="lt1"/>
          </a:solidFill>
        </a:fill>
      </a:tcStyle>
    </a:lastRow>
    <a:seCell>
      <a:tcTxStyle/>
    </a:seCell>
    <a:swCell>
      <a:tcTxStyle/>
    </a:swCell>
    <a:firstRow>
      <a:tcTxStyle b="on" i="off">
        <a:font>
          <a:latin typeface="Arial"/>
          <a:ea typeface="Arial"/>
          <a:cs typeface="Arial"/>
        </a:font>
        <a:schemeClr val="lt1"/>
      </a:tcTxStyle>
      <a:tcStyle>
        <a:fill>
          <a:solidFill>
            <a:schemeClr val="accent4"/>
          </a:solidFill>
        </a:fill>
      </a:tcStyle>
    </a:firstRow>
    <a:neCell>
      <a:tcTxStyle/>
    </a:neCell>
    <a:nwCell>
      <a:tcTxStyle/>
    </a:nwCell>
  </a:tblStyle>
  <a:tblStyle styleId="{4785BAC5-70ED-4EDB-8F13-648E0F7AEDC8}" styleName="Table_1">
    <a:wholeTbl>
      <a:tcTxStyle b="off" i="off">
        <a:font>
          <a:latin typeface="Arial"/>
          <a:ea typeface="Arial"/>
          <a:cs typeface="Arial"/>
        </a:font>
        <a:schemeClr val="dk1"/>
      </a:tcTxStyle>
      <a:tcStyle>
        <a:tcBdr>
          <a:left>
            <a:ln cap="flat" cmpd="sng" w="12700">
              <a:solidFill>
                <a:schemeClr val="accent4"/>
              </a:solidFill>
              <a:prstDash val="solid"/>
              <a:round/>
              <a:headEnd len="sm" w="sm" type="none"/>
              <a:tailEnd len="sm" w="sm" type="none"/>
            </a:ln>
          </a:left>
          <a:right>
            <a:ln cap="flat" cmpd="sng" w="12700">
              <a:solidFill>
                <a:schemeClr val="accent4"/>
              </a:solidFill>
              <a:prstDash val="solid"/>
              <a:round/>
              <a:headEnd len="sm" w="sm" type="none"/>
              <a:tailEnd len="sm" w="sm" type="none"/>
            </a:ln>
          </a:right>
          <a:top>
            <a:ln cap="flat" cmpd="sng" w="12700">
              <a:solidFill>
                <a:schemeClr val="accent4"/>
              </a:solidFill>
              <a:prstDash val="solid"/>
              <a:round/>
              <a:headEnd len="sm" w="sm" type="none"/>
              <a:tailEnd len="sm" w="sm" type="none"/>
            </a:ln>
          </a:top>
          <a:bottom>
            <a:ln cap="flat" cmpd="sng" w="12700">
              <a:solidFill>
                <a:schemeClr val="accent4"/>
              </a:solidFill>
              <a:prstDash val="solid"/>
              <a:round/>
              <a:headEnd len="sm" w="sm" type="none"/>
              <a:tailEnd len="sm" w="sm" type="none"/>
            </a:ln>
          </a:bottom>
          <a:insideH>
            <a:ln cap="flat" cmpd="sng" w="12700">
              <a:solidFill>
                <a:schemeClr val="accent4"/>
              </a:solidFill>
              <a:prstDash val="solid"/>
              <a:round/>
              <a:headEnd len="sm" w="sm" type="none"/>
              <a:tailEnd len="sm" w="sm" type="none"/>
            </a:ln>
          </a:insideH>
          <a:insideV>
            <a:ln cap="flat" cmpd="sng" w="12700">
              <a:solidFill>
                <a:schemeClr val="accent4"/>
              </a:solidFill>
              <a:prstDash val="solid"/>
              <a:round/>
              <a:headEnd len="sm" w="sm" type="none"/>
              <a:tailEnd len="sm" w="sm" type="none"/>
            </a:ln>
          </a:insideV>
        </a:tcBdr>
        <a:fill>
          <a:solidFill>
            <a:srgbClr val="FFFFFF">
              <a:alpha val="0"/>
            </a:srgbClr>
          </a:solidFill>
        </a:fill>
      </a:tcStyle>
    </a:wholeTbl>
    <a:band1H>
      <a:tcTxStyle/>
      <a:tcStyle>
        <a:fill>
          <a:solidFill>
            <a:schemeClr val="accent4">
              <a:alpha val="20000"/>
            </a:schemeClr>
          </a:solidFill>
        </a:fill>
      </a:tcStyle>
    </a:band1H>
    <a:band2H>
      <a:tcTxStyle/>
    </a:band2H>
    <a:band1V>
      <a:tcTxStyle/>
      <a:tcStyle>
        <a:fill>
          <a:solidFill>
            <a:schemeClr val="accent4">
              <a:alpha val="20000"/>
            </a:schemeClr>
          </a:solidFill>
        </a:fill>
      </a:tcStyle>
    </a:band1V>
    <a:band2V>
      <a:tcTxStyle/>
    </a:band2V>
    <a:lastCol>
      <a:tcTxStyle b="on" i="off"/>
    </a:lastCol>
    <a:firstCol>
      <a:tcTxStyle b="on" i="off"/>
    </a:firstCol>
    <a:lastRow>
      <a:tcTxStyle b="on" i="off"/>
      <a:tcStyle>
        <a:tcBdr>
          <a:top>
            <a:ln cap="flat" cmpd="sng" w="50800">
              <a:solidFill>
                <a:schemeClr val="accent4"/>
              </a:solidFill>
              <a:prstDash val="solid"/>
              <a:round/>
              <a:headEnd len="sm" w="sm" type="none"/>
              <a:tailEnd len="sm" w="sm" type="none"/>
            </a:ln>
          </a:top>
        </a:tcBdr>
        <a:fill>
          <a:solidFill>
            <a:srgbClr val="FFFFFF">
              <a:alpha val="0"/>
            </a:srgbClr>
          </a:solidFill>
        </a:fill>
      </a:tcStyle>
    </a:lastRow>
    <a:seCell>
      <a:tcTxStyle/>
    </a:seCell>
    <a:swCell>
      <a:tcTxStyle/>
    </a:swCell>
    <a:firstRow>
      <a:tcTxStyle b="on" i="off"/>
      <a:tcStyle>
        <a:tcBdr>
          <a:bottom>
            <a:ln cap="flat" cmpd="sng" w="25400">
              <a:solidFill>
                <a:schemeClr val="accent4"/>
              </a:solidFill>
              <a:prstDash val="solid"/>
              <a:round/>
              <a:headEnd len="sm" w="sm" type="none"/>
              <a:tailEnd len="sm" w="sm" type="none"/>
            </a:ln>
          </a:bottom>
        </a:tcBdr>
        <a:fill>
          <a:solidFill>
            <a:srgbClr val="FFFFFF">
              <a:alpha val="0"/>
            </a:srgbClr>
          </a:solidFill>
        </a:fill>
      </a:tcStyle>
    </a:firstRow>
    <a:neCell>
      <a:tcTxStyle/>
    </a:neCell>
    <a:nwCell>
      <a:tcTxStyle/>
    </a:nwCell>
  </a:tblStyle>
  <a:tblStyle styleId="{9422673C-87B3-4E94-A7A0-E6C188104E11}" styleName="Table_2">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53E3FD7-A760-4206-9E51-EAD6DD369EC0}" styleName="Table_3">
    <a:wholeTbl>
      <a:tcTxStyle b="off" i="off">
        <a:font>
          <a:latin typeface="Arial"/>
          <a:ea typeface="Arial"/>
          <a:cs typeface="Arial"/>
        </a:font>
        <a:schemeClr val="dk1"/>
      </a:tcTxStyle>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insideH>
            <a:ln cap="flat" cmpd="sng" w="9525">
              <a:solidFill>
                <a:schemeClr val="accent4"/>
              </a:solidFill>
              <a:prstDash val="solid"/>
              <a:round/>
              <a:headEnd len="sm" w="sm" type="none"/>
              <a:tailEnd len="sm" w="sm" type="none"/>
            </a:ln>
          </a:insideH>
          <a:insideV>
            <a:ln cap="flat" cmpd="sng" w="9525">
              <a:solidFill>
                <a:schemeClr val="accent4"/>
              </a:solidFill>
              <a:prstDash val="solid"/>
              <a:round/>
              <a:headEnd len="sm" w="sm" type="none"/>
              <a:tailEnd len="sm" w="sm" type="none"/>
            </a:ln>
          </a:insideV>
        </a:tcBdr>
        <a:fill>
          <a:solidFill>
            <a:srgbClr val="FFFFFF">
              <a:alpha val="0"/>
            </a:srgbClr>
          </a:solidFill>
        </a:fill>
      </a:tcStyle>
    </a:wholeTbl>
    <a:band1H>
      <a:tcTxStyle/>
      <a:tcStyle>
        <a:fill>
          <a:solidFill>
            <a:schemeClr val="accent4">
              <a:alpha val="40000"/>
            </a:schemeClr>
          </a:solidFill>
        </a:fill>
      </a:tcStyle>
    </a:band1H>
    <a:band2H>
      <a:tcTxStyle/>
    </a:band2H>
    <a:band1V>
      <a:tcTxStyle/>
      <a:tcStyle>
        <a:tcBdr>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tcBdr>
        <a:fill>
          <a:solidFill>
            <a:schemeClr val="accent4">
              <a:alpha val="40000"/>
            </a:schemeClr>
          </a:solidFill>
        </a:fill>
      </a:tcStyle>
    </a:band1V>
    <a:band2V>
      <a:tcTxStyle/>
    </a:band2V>
    <a:lastCol>
      <a:tcTxStyle b="on" i="off"/>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insideH>
            <a:ln cap="flat" cmpd="sng" w="9525">
              <a:solidFill>
                <a:schemeClr val="accent4"/>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tcStyle>
    </a:lastCol>
    <a:firstCol>
      <a:tcTxStyle b="on" i="off"/>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insideH>
            <a:ln cap="flat" cmpd="sng" w="9525">
              <a:solidFill>
                <a:schemeClr val="accent4"/>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tcStyle>
    </a:firstCol>
    <a:lastRow>
      <a:tcTxStyle b="on" i="off"/>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lastRow>
    <a:seCell>
      <a:tcTxStyle/>
    </a:seCell>
    <a:swCell>
      <a:tcTxStyle/>
    </a:swCell>
    <a:firstRow>
      <a:tcTxStyle b="on" i="off">
        <a:font>
          <a:latin typeface="Arial"/>
          <a:ea typeface="Arial"/>
          <a:cs typeface="Arial"/>
        </a:font>
        <a:schemeClr val="lt1"/>
      </a:tcTxStyle>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op>
            <a:ln cap="flat" cmpd="sng" w="9525">
              <a:solidFill>
                <a:schemeClr val="accent4"/>
              </a:solidFill>
              <a:prstDash val="solid"/>
              <a:round/>
              <a:headEnd len="sm" w="sm" type="none"/>
              <a:tailEnd len="sm" w="sm" type="none"/>
            </a:ln>
          </a:top>
          <a:bottom>
            <a:ln cap="flat" cmpd="sng" w="9525">
              <a:solidFill>
                <a:schemeClr val="lt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accent4"/>
          </a:solidFill>
        </a:fill>
      </a:tcStyle>
    </a:firstRow>
    <a:neCell>
      <a:tcTxStyle/>
    </a:neCell>
    <a:nwCell>
      <a:tcTxStyle/>
    </a:nwCell>
  </a:tblStyle>
  <a:tblStyle styleId="{06DBB18A-040B-49C7-B1F0-53EB7915835E}" styleName="Table_4">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037811F-A4F1-47FA-A19C-78CF9774D92B}" styleName="Table_5">
    <a:wholeTbl>
      <a:tcTxStyle b="off" i="off">
        <a:font>
          <a:latin typeface="Arial"/>
          <a:ea typeface="Arial"/>
          <a:cs typeface="Arial"/>
        </a:font>
        <a:schemeClr val="dk1"/>
      </a:tcTxStyle>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tcStyle>
        <a:tcBdr>
          <a:top>
            <a:ln cap="flat" cmpd="sng" w="9525">
              <a:solidFill>
                <a:schemeClr val="accent4"/>
              </a:solidFill>
              <a:prstDash val="solid"/>
              <a:round/>
              <a:headEnd len="sm" w="sm" type="none"/>
              <a:tailEnd len="sm" w="sm" type="none"/>
            </a:ln>
          </a:top>
          <a:bottom>
            <a:ln cap="flat" cmpd="sng" w="9525">
              <a:solidFill>
                <a:schemeClr val="accent4"/>
              </a:solidFill>
              <a:prstDash val="solid"/>
              <a:round/>
              <a:headEnd len="sm" w="sm" type="none"/>
              <a:tailEnd len="sm" w="sm" type="none"/>
            </a:ln>
          </a:bottom>
        </a:tcBdr>
      </a:tcStyle>
    </a:band1H>
    <a:band2H>
      <a:tcTxStyle/>
    </a:band2H>
    <a:band1V>
      <a:tcTxStyle/>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cBdr>
      </a:tcStyle>
    </a:band1V>
    <a:band2V>
      <a:tcTxStyle/>
      <a:tcStyle>
        <a:tcBdr>
          <a:left>
            <a:ln cap="flat" cmpd="sng" w="9525">
              <a:solidFill>
                <a:schemeClr val="accent4"/>
              </a:solidFill>
              <a:prstDash val="solid"/>
              <a:round/>
              <a:headEnd len="sm" w="sm" type="none"/>
              <a:tailEnd len="sm" w="sm" type="none"/>
            </a:ln>
          </a:left>
          <a:right>
            <a:ln cap="flat" cmpd="sng" w="9525">
              <a:solidFill>
                <a:schemeClr val="accent4"/>
              </a:solidFill>
              <a:prstDash val="solid"/>
              <a:round/>
              <a:headEnd len="sm" w="sm" type="none"/>
              <a:tailEnd len="sm" w="sm" type="none"/>
            </a:ln>
          </a:right>
        </a:tcBdr>
      </a:tcStyle>
    </a:band2V>
    <a:lastCol>
      <a:tcTxStyle b="on" i="off"/>
    </a:lastCol>
    <a:firstCol>
      <a:tcTxStyle b="on" i="off"/>
    </a:firstCol>
    <a:lastRow>
      <a:tcTxStyle b="on" i="off"/>
      <a:tcStyle>
        <a:tcBdr>
          <a:top>
            <a:ln cap="flat" cmpd="sng" w="50800">
              <a:solidFill>
                <a:schemeClr val="accent4"/>
              </a:solidFill>
              <a:prstDash val="solid"/>
              <a:round/>
              <a:headEnd len="sm" w="sm" type="none"/>
              <a:tailEnd len="sm" w="sm" type="none"/>
            </a:ln>
          </a:top>
        </a:tcBdr>
      </a:tcStyle>
    </a:lastRow>
    <a:seCell>
      <a:tcTxStyle/>
    </a:seCell>
    <a:swCell>
      <a:tcTxStyle/>
    </a:swCell>
    <a:firstRow>
      <a:tcTxStyle b="on" i="off">
        <a:font>
          <a:latin typeface="Arial"/>
          <a:ea typeface="Arial"/>
          <a:cs typeface="Arial"/>
        </a:font>
        <a:schemeClr val="lt1"/>
      </a:tcTxStyle>
      <a:tcStyle>
        <a:fill>
          <a:solidFill>
            <a:schemeClr val="accent4"/>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CenturyGothic-bold.fntdata"/><Relationship Id="rId14" Type="http://schemas.openxmlformats.org/officeDocument/2006/relationships/slide" Target="slides/slide9.xml"/><Relationship Id="rId36" Type="http://schemas.openxmlformats.org/officeDocument/2006/relationships/font" Target="fonts/CenturyGothic-regular.fntdata"/><Relationship Id="rId17" Type="http://schemas.openxmlformats.org/officeDocument/2006/relationships/slide" Target="slides/slide12.xml"/><Relationship Id="rId39" Type="http://schemas.openxmlformats.org/officeDocument/2006/relationships/font" Target="fonts/CenturyGothic-boldItalic.fntdata"/><Relationship Id="rId16" Type="http://schemas.openxmlformats.org/officeDocument/2006/relationships/slide" Target="slides/slide11.xml"/><Relationship Id="rId38" Type="http://schemas.openxmlformats.org/officeDocument/2006/relationships/font" Target="fonts/CenturyGothic-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djb1whucfBY" TargetMode="External"/><Relationship Id="rId3" Type="http://schemas.openxmlformats.org/officeDocument/2006/relationships/hyperlink" Target="https://creativecommons.org/about/cc0" TargetMode="External"/><Relationship Id="rId4" Type="http://schemas.openxmlformats.org/officeDocument/2006/relationships/hyperlink" Target="https://courses.lumenlearning.com/wm-financialaccounting/"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 name="Google Shape;4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Cover Image: "White Canon Cash Register." Authored by: StellrWeb. Provided by: Unsplash. Located at: </a:t>
            </a:r>
            <a:r>
              <a:rPr b="0"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https://unsplash.com/photos/djb1whucfBY</a:t>
            </a:r>
            <a:r>
              <a:rPr b="0" i="0" lang="en-US" sz="1200">
                <a:solidFill>
                  <a:schemeClr val="dk1"/>
                </a:solidFill>
                <a:latin typeface="Calibri"/>
                <a:ea typeface="Calibri"/>
                <a:cs typeface="Calibri"/>
                <a:sym typeface="Calibri"/>
              </a:rPr>
              <a:t>. Content Type: CC Licensed Content, Shared Previously. License: </a:t>
            </a:r>
            <a:r>
              <a:rPr b="0" i="0"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License Terms: Unsplash License.</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text in these slides is taken from </a:t>
            </a:r>
            <a:r>
              <a:rPr lang="en-US" u="sng">
                <a:solidFill>
                  <a:schemeClr val="hlink"/>
                </a:solidFill>
                <a:hlinkClick r:id="rId4"/>
              </a:rPr>
              <a:t>https://courses.lumenlearning.com/wm-financialaccounting/</a:t>
            </a:r>
            <a:r>
              <a:rPr lang="en-US"/>
              <a:t> </a:t>
            </a:r>
            <a:r>
              <a:rPr b="0" i="0" lang="en-US" sz="1200" u="none" cap="none" strike="noStrike">
                <a:solidFill>
                  <a:schemeClr val="dk1"/>
                </a:solidFill>
                <a:latin typeface="Calibri"/>
                <a:ea typeface="Calibri"/>
                <a:cs typeface="Calibri"/>
                <a:sym typeface="Calibri"/>
              </a:rPr>
              <a:t>where it is published under one or more open licenses.</a:t>
            </a:r>
            <a:endParaRPr b="0"/>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images in these slides are attributed in the notes of the slide on which they appear and licensed as indicated.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1" name="Google Shape;4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a247810534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a:t>Correct answer: A —</a:t>
            </a:r>
            <a:r>
              <a:rPr lang="en-US">
                <a:highlight>
                  <a:srgbClr val="FFFFFF"/>
                </a:highlight>
              </a:rPr>
              <a:t>Checking is an asset (money in the bank) which is increased by a debit and Revenue is a sub-account of equity, which is increased by a credit.</a:t>
            </a:r>
            <a:endParaRPr/>
          </a:p>
        </p:txBody>
      </p:sp>
      <p:sp>
        <p:nvSpPr>
          <p:cNvPr id="113" name="Google Shape;113;ga24781053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0" name="Google Shape;16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7" name="Google Shape;197;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2" name="Google Shape;21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a247810534_0_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a:t>Correct answer: D — A</a:t>
            </a:r>
            <a:r>
              <a:rPr lang="en-US"/>
              <a:t> trial balance is where all of the balances from a company’s general ledgers are compiled into one general table with Debits having  a column and Credits having a column.</a:t>
            </a:r>
            <a:endParaRPr/>
          </a:p>
        </p:txBody>
      </p:sp>
      <p:sp>
        <p:nvSpPr>
          <p:cNvPr id="220" name="Google Shape;220;ga247810534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6" name="Google Shape;22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 name="Google Shape;5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ac725dfb31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gac725dfb3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 name="Google Shape;6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 name="Google Shape;7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5" name="Google Shape;8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mt="50000"/>
          </a:blip>
          <a:stretch>
            <a:fillRect/>
          </a:stretch>
        </a:blipFill>
      </p:bgPr>
    </p:bg>
    <p:spTree>
      <p:nvGrpSpPr>
        <p:cNvPr id="13" name="Shape 13"/>
        <p:cNvGrpSpPr/>
        <p:nvPr/>
      </p:nvGrpSpPr>
      <p:grpSpPr>
        <a:xfrm>
          <a:off x="0" y="0"/>
          <a:ext cx="0" cy="0"/>
          <a:chOff x="0" y="0"/>
          <a:chExt cx="0" cy="0"/>
        </a:xfrm>
      </p:grpSpPr>
      <p:sp>
        <p:nvSpPr>
          <p:cNvPr id="14" name="Google Shape;14;p29"/>
          <p:cNvSpPr/>
          <p:nvPr/>
        </p:nvSpPr>
        <p:spPr>
          <a:xfrm>
            <a:off x="0" y="552196"/>
            <a:ext cx="12207240" cy="268833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15" name="Google Shape;15;p29"/>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lvl1pPr lvl="0" marR="0" algn="ctr">
              <a:lnSpc>
                <a:spcPct val="90000"/>
              </a:lnSpc>
              <a:spcBef>
                <a:spcPts val="0"/>
              </a:spcBef>
              <a:spcAft>
                <a:spcPts val="0"/>
              </a:spcAft>
              <a:buClr>
                <a:srgbClr val="F1F7FB"/>
              </a:buClr>
              <a:buSzPts val="5500"/>
              <a:buFont typeface="Century Gothic"/>
              <a:buNone/>
              <a:defRPr b="0" i="0" sz="4125" u="none" cap="none" strike="noStrike">
                <a:solidFill>
                  <a:srgbClr val="F1F7FB"/>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6" name="Google Shape;16;p29"/>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lvl1pPr lvl="0" marR="0" algn="ctr">
              <a:lnSpc>
                <a:spcPct val="90000"/>
              </a:lnSpc>
              <a:spcBef>
                <a:spcPts val="750"/>
              </a:spcBef>
              <a:spcAft>
                <a:spcPts val="0"/>
              </a:spcAft>
              <a:buClr>
                <a:srgbClr val="F1F7FB"/>
              </a:buClr>
              <a:buSzPts val="2400"/>
              <a:buFont typeface="Arial"/>
              <a:buNone/>
              <a:defRPr b="0" i="0" sz="1800" u="none" cap="none" strike="noStrike">
                <a:solidFill>
                  <a:srgbClr val="F1F7FB"/>
                </a:solidFill>
                <a:latin typeface="Century Gothic"/>
                <a:ea typeface="Century Gothic"/>
                <a:cs typeface="Century Gothic"/>
                <a:sym typeface="Century Gothic"/>
              </a:defRPr>
            </a:lvl1pPr>
            <a:lvl2pPr lvl="1" marR="0" algn="ctr">
              <a:lnSpc>
                <a:spcPct val="90000"/>
              </a:lnSpc>
              <a:spcBef>
                <a:spcPts val="375"/>
              </a:spcBef>
              <a:spcAft>
                <a:spcPts val="0"/>
              </a:spcAft>
              <a:buClr>
                <a:schemeClr val="dk1"/>
              </a:buClr>
              <a:buSzPts val="2000"/>
              <a:buFont typeface="Arial"/>
              <a:buNone/>
              <a:defRPr b="0" i="0" sz="1500" u="none" cap="none" strike="noStrike">
                <a:solidFill>
                  <a:schemeClr val="dk1"/>
                </a:solidFill>
                <a:latin typeface="Century Gothic"/>
                <a:ea typeface="Century Gothic"/>
                <a:cs typeface="Century Gothic"/>
                <a:sym typeface="Century Gothic"/>
              </a:defRPr>
            </a:lvl2pPr>
            <a:lvl3pPr lvl="2" marR="0" algn="ctr">
              <a:lnSpc>
                <a:spcPct val="90000"/>
              </a:lnSpc>
              <a:spcBef>
                <a:spcPts val="375"/>
              </a:spcBef>
              <a:spcAft>
                <a:spcPts val="0"/>
              </a:spcAft>
              <a:buClr>
                <a:schemeClr val="dk1"/>
              </a:buClr>
              <a:buSzPts val="1800"/>
              <a:buFont typeface="Arial"/>
              <a:buNone/>
              <a:defRPr b="0" i="0" sz="1350" u="none" cap="none" strike="noStrike">
                <a:solidFill>
                  <a:schemeClr val="dk1"/>
                </a:solidFill>
                <a:latin typeface="Century Gothic"/>
                <a:ea typeface="Century Gothic"/>
                <a:cs typeface="Century Gothic"/>
                <a:sym typeface="Century Gothic"/>
              </a:defRPr>
            </a:lvl3pPr>
            <a:lvl4pPr lvl="3"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4pPr>
            <a:lvl5pPr lvl="4"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5pPr>
            <a:lvl6pPr lvl="5"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6pPr>
            <a:lvl7pPr lvl="6"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7pPr>
            <a:lvl8pPr lvl="7"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8pPr>
            <a:lvl9pPr lvl="8"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9" name="Google Shape;19;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20" name="Google Shape;20;p30"/>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30"/>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22" name="Shape 22"/>
        <p:cNvGrpSpPr/>
        <p:nvPr/>
      </p:nvGrpSpPr>
      <p:grpSpPr>
        <a:xfrm>
          <a:off x="0" y="0"/>
          <a:ext cx="0" cy="0"/>
          <a:chOff x="0" y="0"/>
          <a:chExt cx="0" cy="0"/>
        </a:xfrm>
      </p:grpSpPr>
      <p:sp>
        <p:nvSpPr>
          <p:cNvPr id="23" name="Google Shape;23;p31"/>
          <p:cNvSpPr/>
          <p:nvPr/>
        </p:nvSpPr>
        <p:spPr>
          <a:xfrm>
            <a:off x="0" y="537882"/>
            <a:ext cx="12192000" cy="2689412"/>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24" name="Google Shape;24;p31"/>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lvl1pPr lvl="0" marR="0" algn="ctr">
              <a:lnSpc>
                <a:spcPct val="90000"/>
              </a:lnSpc>
              <a:spcBef>
                <a:spcPts val="0"/>
              </a:spcBef>
              <a:spcAft>
                <a:spcPts val="0"/>
              </a:spcAft>
              <a:buClr>
                <a:schemeClr val="dk1"/>
              </a:buClr>
              <a:buSzPts val="5000"/>
              <a:buFont typeface="Century Gothic"/>
              <a:buNone/>
              <a:defRPr b="0" i="0" sz="3750" u="none" cap="none" strike="noStrike">
                <a:solidFill>
                  <a:schemeClr val="lt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5" name="Shape 25"/>
        <p:cNvGrpSpPr/>
        <p:nvPr/>
      </p:nvGrpSpPr>
      <p:grpSpPr>
        <a:xfrm>
          <a:off x="0" y="0"/>
          <a:ext cx="0" cy="0"/>
          <a:chOff x="0" y="0"/>
          <a:chExt cx="0" cy="0"/>
        </a:xfrm>
      </p:grpSpPr>
      <p:sp>
        <p:nvSpPr>
          <p:cNvPr id="26" name="Google Shape;26;p32"/>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27" name="Google Shape;27;p32"/>
          <p:cNvSpPr/>
          <p:nvPr/>
        </p:nvSpPr>
        <p:spPr>
          <a:xfrm rot="5400000">
            <a:off x="-3137554" y="3137552"/>
            <a:ext cx="6858002" cy="582894"/>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 name="Shape 28"/>
        <p:cNvGrpSpPr/>
        <p:nvPr/>
      </p:nvGrpSpPr>
      <p:grpSpPr>
        <a:xfrm>
          <a:off x="0" y="0"/>
          <a:ext cx="0" cy="0"/>
          <a:chOff x="0" y="0"/>
          <a:chExt cx="0" cy="0"/>
        </a:xfrm>
      </p:grpSpPr>
      <p:sp>
        <p:nvSpPr>
          <p:cNvPr id="29" name="Google Shape;29;p3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0" name="Google Shape;30;p3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1" name="Google Shape;31;p33"/>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2" name="Google Shape;32;p33"/>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3" name="Shape 33"/>
        <p:cNvGrpSpPr/>
        <p:nvPr/>
      </p:nvGrpSpPr>
      <p:grpSpPr>
        <a:xfrm>
          <a:off x="0" y="0"/>
          <a:ext cx="0" cy="0"/>
          <a:chOff x="0" y="0"/>
          <a:chExt cx="0" cy="0"/>
        </a:xfrm>
      </p:grpSpPr>
      <p:sp>
        <p:nvSpPr>
          <p:cNvPr id="34" name="Google Shape;34;p34"/>
          <p:cNvSpPr txBox="1"/>
          <p:nvPr>
            <p:ph type="title"/>
          </p:nvPr>
        </p:nvSpPr>
        <p:spPr>
          <a:xfrm rot="5400000">
            <a:off x="7133432" y="1956595"/>
            <a:ext cx="5811838" cy="26289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5" name="Google Shape;35;p34"/>
          <p:cNvSpPr txBox="1"/>
          <p:nvPr>
            <p:ph idx="1" type="body"/>
          </p:nvPr>
        </p:nvSpPr>
        <p:spPr>
          <a:xfrm rot="5400000">
            <a:off x="1799432" y="-596105"/>
            <a:ext cx="5811838" cy="77343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6" name="Google Shape;36;p34"/>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7" name="Google Shape;37;p34"/>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1F7FB">
            <a:alpha val="80000"/>
          </a:srgbClr>
        </a:solidFill>
      </p:bgPr>
    </p:bg>
    <p:spTree>
      <p:nvGrpSpPr>
        <p:cNvPr id="9" name="Shape 9"/>
        <p:cNvGrpSpPr/>
        <p:nvPr/>
      </p:nvGrpSpPr>
      <p:grpSpPr>
        <a:xfrm>
          <a:off x="0" y="0"/>
          <a:ext cx="0" cy="0"/>
          <a:chOff x="0" y="0"/>
          <a:chExt cx="0" cy="0"/>
        </a:xfrm>
      </p:grpSpPr>
      <p:sp>
        <p:nvSpPr>
          <p:cNvPr id="10" name="Google Shape;10;p2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entury Gothic"/>
              <a:buNone/>
              <a:defRPr b="0" i="0" sz="4400" u="none" cap="none" strike="noStrike">
                <a:solidFill>
                  <a:schemeClr val="dk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entury Gothic"/>
                <a:ea typeface="Century Gothic"/>
                <a:cs typeface="Century Gothic"/>
                <a:sym typeface="Century Gothic"/>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entury Gothic"/>
                <a:ea typeface="Century Gothic"/>
                <a:cs typeface="Century Gothic"/>
                <a:sym typeface="Century Gothic"/>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entury Gothic"/>
                <a:ea typeface="Century Gothic"/>
                <a:cs typeface="Century Gothic"/>
                <a:sym typeface="Century Gothic"/>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9pPr>
          </a:lstStyle>
          <a:p/>
        </p:txBody>
      </p:sp>
      <p:sp>
        <p:nvSpPr>
          <p:cNvPr id="12" name="Google Shape;12;p28"/>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5.xml"/><Relationship Id="rId4" Type="http://schemas.openxmlformats.org/officeDocument/2006/relationships/slide" Target="/ppt/slides/slide13.xml"/><Relationship Id="rId5" Type="http://schemas.openxmlformats.org/officeDocument/2006/relationships/slide" Target="/ppt/slides/slide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s3-us-west-2.amazonaws.com/courses-images/wp-content/uploads/sites/5107/2020/10/09221756/TheAccountingCycle.png" TargetMode="External"/><Relationship Id="rId4" Type="http://schemas.openxmlformats.org/officeDocument/2006/relationships/image" Target="../media/image6.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1"/>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p>
            <a:pPr indent="-406400" lvl="0" marL="457200" marR="0" rtl="0" algn="ctr">
              <a:lnSpc>
                <a:spcPct val="90000"/>
              </a:lnSpc>
              <a:spcBef>
                <a:spcPts val="750"/>
              </a:spcBef>
              <a:spcAft>
                <a:spcPts val="0"/>
              </a:spcAft>
              <a:buClr>
                <a:srgbClr val="F1F7FB"/>
              </a:buClr>
              <a:buSzPts val="2400"/>
              <a:buFont typeface="Arial"/>
              <a:buNone/>
            </a:pPr>
            <a:r>
              <a:rPr lang="en-US"/>
              <a:t>Module 3: Recording Business Transactions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Debits and Credits Example</a:t>
            </a:r>
            <a:endParaRPr/>
          </a:p>
        </p:txBody>
      </p:sp>
      <p:sp>
        <p:nvSpPr>
          <p:cNvPr id="101" name="Google Shape;101;p10"/>
          <p:cNvSpPr txBox="1"/>
          <p:nvPr>
            <p:ph idx="1" type="body"/>
          </p:nvPr>
        </p:nvSpPr>
        <p:spPr>
          <a:xfrm>
            <a:off x="838200" y="1825625"/>
            <a:ext cx="10515600" cy="1044575"/>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On April 1, Cheyenne Houghton opened a bank account in the name of her business, Cheyenne Creates, using $10,000 of her own money from her personal account.</a:t>
            </a:r>
            <a:endParaRPr/>
          </a:p>
        </p:txBody>
      </p:sp>
      <p:graphicFrame>
        <p:nvGraphicFramePr>
          <p:cNvPr id="102" name="Google Shape;102;p10"/>
          <p:cNvGraphicFramePr/>
          <p:nvPr/>
        </p:nvGraphicFramePr>
        <p:xfrm>
          <a:off x="1003300" y="3132666"/>
          <a:ext cx="3000000" cy="3000000"/>
        </p:xfrm>
        <a:graphic>
          <a:graphicData uri="http://schemas.openxmlformats.org/drawingml/2006/table">
            <a:tbl>
              <a:tblPr firstRow="1">
                <a:noFill/>
                <a:tableStyleId>{261928FD-70D3-4144-AE5B-9F9C85FF9012}</a:tableStyleId>
              </a:tblPr>
              <a:tblGrid>
                <a:gridCol w="5175250"/>
                <a:gridCol w="5175250"/>
              </a:tblGrid>
              <a:tr h="370850">
                <a:tc gridSpan="2">
                  <a:txBody>
                    <a:bodyPr/>
                    <a:lstStyle/>
                    <a:p>
                      <a:pPr indent="0" lvl="0" marL="0" marR="0" rtl="0" algn="ctr">
                        <a:lnSpc>
                          <a:spcPct val="100000"/>
                        </a:lnSpc>
                        <a:spcBef>
                          <a:spcPts val="0"/>
                        </a:spcBef>
                        <a:spcAft>
                          <a:spcPts val="0"/>
                        </a:spcAft>
                        <a:buNone/>
                      </a:pPr>
                      <a:r>
                        <a:rPr lang="en-US" sz="1800" u="none" cap="none" strike="noStrike">
                          <a:latin typeface="Century Gothic"/>
                          <a:ea typeface="Century Gothic"/>
                          <a:cs typeface="Century Gothic"/>
                          <a:sym typeface="Century Gothic"/>
                        </a:rPr>
                        <a:t>Checking Account, Cheyenne Creates</a:t>
                      </a:r>
                      <a:endParaRPr/>
                    </a:p>
                  </a:txBody>
                  <a:tcPr marT="45725" marB="45725" marR="91450" marL="91450"/>
                </a:tc>
                <a:tc hMerge="1"/>
              </a:tr>
              <a:tr h="370850">
                <a:tc>
                  <a:txBody>
                    <a:bodyPr/>
                    <a:lstStyle/>
                    <a:p>
                      <a:pPr indent="0" lvl="0" marL="0" marR="0" rtl="0" algn="l">
                        <a:lnSpc>
                          <a:spcPct val="100000"/>
                        </a:lnSpc>
                        <a:spcBef>
                          <a:spcPts val="0"/>
                        </a:spcBef>
                        <a:spcAft>
                          <a:spcPts val="0"/>
                        </a:spcAft>
                        <a:buNone/>
                      </a:pPr>
                      <a:r>
                        <a:rPr b="1" lang="en-US" sz="1800" u="none" cap="none" strike="noStrike">
                          <a:latin typeface="Century Gothic"/>
                          <a:ea typeface="Century Gothic"/>
                          <a:cs typeface="Century Gothic"/>
                          <a:sym typeface="Century Gothic"/>
                        </a:rPr>
                        <a:t>Debit</a:t>
                      </a:r>
                      <a:endParaRPr/>
                    </a:p>
                  </a:txBody>
                  <a:tcPr marT="45725" marB="45725" marR="91450" marL="91450">
                    <a:lnR cap="flat" cmpd="sng" w="12700">
                      <a:solidFill>
                        <a:schemeClr val="accent1"/>
                      </a:solidFill>
                      <a:prstDash val="solid"/>
                      <a:round/>
                      <a:headEnd len="sm" w="sm" type="none"/>
                      <a:tailEnd len="sm" w="sm" type="none"/>
                    </a:lnR>
                    <a:lnB cap="flat" cmpd="sng" w="12700">
                      <a:solidFill>
                        <a:schemeClr val="accent1"/>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1" lang="en-US" sz="1800" u="none" cap="none" strike="noStrike">
                          <a:latin typeface="Century Gothic"/>
                          <a:ea typeface="Century Gothic"/>
                          <a:cs typeface="Century Gothic"/>
                          <a:sym typeface="Century Gothic"/>
                        </a:rPr>
                        <a:t>Credit</a:t>
                      </a:r>
                      <a:endParaRPr/>
                    </a:p>
                  </a:txBody>
                  <a:tcPr marT="45725" marB="45725" marR="91450" marL="91450">
                    <a:lnL cap="flat" cmpd="sng" w="12700">
                      <a:solidFill>
                        <a:schemeClr val="accent1"/>
                      </a:solidFill>
                      <a:prstDash val="solid"/>
                      <a:round/>
                      <a:headEnd len="sm" w="sm" type="none"/>
                      <a:tailEnd len="sm" w="sm" type="none"/>
                    </a:lnL>
                    <a:lnB cap="flat" cmpd="sng" w="12700">
                      <a:solidFill>
                        <a:schemeClr val="accent1"/>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$10,000</a:t>
                      </a:r>
                      <a:endParaRPr/>
                    </a:p>
                  </a:txBody>
                  <a:tcPr marT="45725" marB="45725" marR="91450" marL="91450">
                    <a:lnR cap="flat" cmpd="sng" w="12700">
                      <a:solidFill>
                        <a:schemeClr val="accent1"/>
                      </a:solidFill>
                      <a:prstDash val="solid"/>
                      <a:round/>
                      <a:headEnd len="sm" w="sm" type="none"/>
                      <a:tailEnd len="sm" w="sm" type="none"/>
                    </a:lnR>
                    <a:lnT cap="flat" cmpd="sng" w="12700">
                      <a:solidFill>
                        <a:schemeClr val="accent1"/>
                      </a:solidFill>
                      <a:prstDash val="solid"/>
                      <a:round/>
                      <a:headEnd len="sm" w="sm" type="none"/>
                      <a:tailEnd len="sm" w="sm" type="none"/>
                    </a:lnT>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45725" marB="45725" marR="91450" marL="91450">
                    <a:lnL cap="flat" cmpd="sng" w="12700">
                      <a:solidFill>
                        <a:schemeClr val="accent1"/>
                      </a:solidFill>
                      <a:prstDash val="solid"/>
                      <a:round/>
                      <a:headEnd len="sm" w="sm" type="none"/>
                      <a:tailEnd len="sm" w="sm" type="none"/>
                    </a:lnL>
                    <a:lnT cap="flat" cmpd="sng" w="12700">
                      <a:solidFill>
                        <a:schemeClr val="accent1"/>
                      </a:solidFill>
                      <a:prstDash val="solid"/>
                      <a:round/>
                      <a:headEnd len="sm" w="sm" type="none"/>
                      <a:tailEnd len="sm" w="sm" type="none"/>
                    </a:lnT>
                  </a:tcPr>
                </a:tc>
              </a:tr>
            </a:tbl>
          </a:graphicData>
        </a:graphic>
      </p:graphicFrame>
      <p:graphicFrame>
        <p:nvGraphicFramePr>
          <p:cNvPr id="103" name="Google Shape;103;p10"/>
          <p:cNvGraphicFramePr/>
          <p:nvPr/>
        </p:nvGraphicFramePr>
        <p:xfrm>
          <a:off x="1003300" y="4507652"/>
          <a:ext cx="3000000" cy="3000000"/>
        </p:xfrm>
        <a:graphic>
          <a:graphicData uri="http://schemas.openxmlformats.org/drawingml/2006/table">
            <a:tbl>
              <a:tblPr firstRow="1">
                <a:noFill/>
                <a:tableStyleId>{261928FD-70D3-4144-AE5B-9F9C85FF9012}</a:tableStyleId>
              </a:tblPr>
              <a:tblGrid>
                <a:gridCol w="5175250"/>
                <a:gridCol w="5175250"/>
              </a:tblGrid>
              <a:tr h="370850">
                <a:tc gridSpan="2">
                  <a:txBody>
                    <a:bodyPr/>
                    <a:lstStyle/>
                    <a:p>
                      <a:pPr indent="0" lvl="0" marL="0" marR="0" rtl="0" algn="ctr">
                        <a:lnSpc>
                          <a:spcPct val="100000"/>
                        </a:lnSpc>
                        <a:spcBef>
                          <a:spcPts val="0"/>
                        </a:spcBef>
                        <a:spcAft>
                          <a:spcPts val="0"/>
                        </a:spcAft>
                        <a:buNone/>
                      </a:pPr>
                      <a:r>
                        <a:rPr lang="en-US" sz="1800" u="none" cap="none" strike="noStrike"/>
                        <a:t>Cheyenne Houghton, Capital</a:t>
                      </a:r>
                      <a:endParaRPr sz="1800" u="none" cap="none" strike="noStrike">
                        <a:latin typeface="Century Gothic"/>
                        <a:ea typeface="Century Gothic"/>
                        <a:cs typeface="Century Gothic"/>
                        <a:sym typeface="Century Gothic"/>
                      </a:endParaRPr>
                    </a:p>
                  </a:txBody>
                  <a:tcPr marT="45725" marB="45725" marR="91450" marL="91450"/>
                </a:tc>
                <a:tc hMerge="1"/>
              </a:tr>
              <a:tr h="370850">
                <a:tc>
                  <a:txBody>
                    <a:bodyPr/>
                    <a:lstStyle/>
                    <a:p>
                      <a:pPr indent="0" lvl="0" marL="0" marR="0" rtl="0" algn="l">
                        <a:lnSpc>
                          <a:spcPct val="100000"/>
                        </a:lnSpc>
                        <a:spcBef>
                          <a:spcPts val="0"/>
                        </a:spcBef>
                        <a:spcAft>
                          <a:spcPts val="0"/>
                        </a:spcAft>
                        <a:buNone/>
                      </a:pPr>
                      <a:r>
                        <a:rPr b="1" lang="en-US" sz="1800" u="none" cap="none" strike="noStrike">
                          <a:latin typeface="Century Gothic"/>
                          <a:ea typeface="Century Gothic"/>
                          <a:cs typeface="Century Gothic"/>
                          <a:sym typeface="Century Gothic"/>
                        </a:rPr>
                        <a:t>Debit</a:t>
                      </a:r>
                      <a:endParaRPr/>
                    </a:p>
                  </a:txBody>
                  <a:tcPr marT="45725" marB="45725" marR="91450" marL="91450">
                    <a:lnR cap="flat" cmpd="sng" w="12700">
                      <a:solidFill>
                        <a:schemeClr val="accent1"/>
                      </a:solidFill>
                      <a:prstDash val="solid"/>
                      <a:round/>
                      <a:headEnd len="sm" w="sm" type="none"/>
                      <a:tailEnd len="sm" w="sm" type="none"/>
                    </a:lnR>
                    <a:lnB cap="flat" cmpd="sng" w="12700">
                      <a:solidFill>
                        <a:schemeClr val="accent1"/>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rPr b="1" lang="en-US" sz="1800" u="none" cap="none" strike="noStrike">
                          <a:latin typeface="Century Gothic"/>
                          <a:ea typeface="Century Gothic"/>
                          <a:cs typeface="Century Gothic"/>
                          <a:sym typeface="Century Gothic"/>
                        </a:rPr>
                        <a:t>Credit</a:t>
                      </a:r>
                      <a:endParaRPr/>
                    </a:p>
                  </a:txBody>
                  <a:tcPr marT="45725" marB="45725" marR="91450" marL="91450">
                    <a:lnL cap="flat" cmpd="sng" w="12700">
                      <a:solidFill>
                        <a:schemeClr val="accent1"/>
                      </a:solidFill>
                      <a:prstDash val="solid"/>
                      <a:round/>
                      <a:headEnd len="sm" w="sm" type="none"/>
                      <a:tailEnd len="sm" w="sm" type="none"/>
                    </a:lnL>
                    <a:lnB cap="flat" cmpd="sng" w="12700">
                      <a:solidFill>
                        <a:schemeClr val="accent1"/>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45725" marB="45725" marR="91450" marL="91450">
                    <a:lnR cap="flat" cmpd="sng" w="12700">
                      <a:solidFill>
                        <a:schemeClr val="accent1"/>
                      </a:solidFill>
                      <a:prstDash val="solid"/>
                      <a:round/>
                      <a:headEnd len="sm" w="sm" type="none"/>
                      <a:tailEnd len="sm" w="sm" type="none"/>
                    </a:lnR>
                    <a:lnT cap="flat" cmpd="sng" w="12700">
                      <a:solidFill>
                        <a:schemeClr val="accent1"/>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entury Gothic"/>
                          <a:ea typeface="Century Gothic"/>
                          <a:cs typeface="Century Gothic"/>
                          <a:sym typeface="Century Gothic"/>
                        </a:rPr>
                        <a:t>$10,000</a:t>
                      </a:r>
                      <a:endParaRPr/>
                    </a:p>
                  </a:txBody>
                  <a:tcPr marT="45725" marB="45725" marR="91450" marL="91450">
                    <a:lnL cap="flat" cmpd="sng" w="12700">
                      <a:solidFill>
                        <a:schemeClr val="accent1"/>
                      </a:solidFill>
                      <a:prstDash val="solid"/>
                      <a:round/>
                      <a:headEnd len="sm" w="sm" type="none"/>
                      <a:tailEnd len="sm" w="sm" type="none"/>
                    </a:lnL>
                    <a:lnT cap="flat" cmpd="sng" w="12700">
                      <a:solidFill>
                        <a:schemeClr val="accent1"/>
                      </a:solidFill>
                      <a:prstDash val="solid"/>
                      <a:round/>
                      <a:headEnd len="sm" w="sm" type="none"/>
                      <a:tailEnd len="sm" w="sm" type="none"/>
                    </a:lnT>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Debits and Credits and the Accounting Equation</a:t>
            </a:r>
            <a:endParaRPr/>
          </a:p>
        </p:txBody>
      </p:sp>
      <p:sp>
        <p:nvSpPr>
          <p:cNvPr id="109" name="Google Shape;109;p11"/>
          <p:cNvSpPr txBox="1"/>
          <p:nvPr>
            <p:ph idx="1" type="body"/>
          </p:nvPr>
        </p:nvSpPr>
        <p:spPr>
          <a:xfrm>
            <a:off x="838200" y="1825625"/>
            <a:ext cx="51181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On the left side of the accounting equation:</a:t>
            </a:r>
            <a:endParaRPr/>
          </a:p>
          <a:p>
            <a:pPr indent="-285750" lvl="1" marL="685800" rtl="0" algn="l">
              <a:lnSpc>
                <a:spcPct val="90000"/>
              </a:lnSpc>
              <a:spcBef>
                <a:spcPts val="375"/>
              </a:spcBef>
              <a:spcAft>
                <a:spcPts val="0"/>
              </a:spcAft>
              <a:buSzPts val="2400"/>
              <a:buChar char="•"/>
            </a:pPr>
            <a:r>
              <a:rPr lang="en-US"/>
              <a:t>Assets are increased by a debit, decreased by a credit</a:t>
            </a:r>
            <a:endParaRPr/>
          </a:p>
          <a:p>
            <a:pPr indent="-304800" lvl="0" marL="342900" rtl="0" algn="l">
              <a:lnSpc>
                <a:spcPct val="90000"/>
              </a:lnSpc>
              <a:spcBef>
                <a:spcPts val="750"/>
              </a:spcBef>
              <a:spcAft>
                <a:spcPts val="0"/>
              </a:spcAft>
              <a:buSzPts val="2800"/>
              <a:buChar char="•"/>
            </a:pPr>
            <a:r>
              <a:rPr lang="en-US"/>
              <a:t>On the right side of the accounting equation:</a:t>
            </a:r>
            <a:endParaRPr/>
          </a:p>
          <a:p>
            <a:pPr indent="-285750" lvl="1" marL="685800" rtl="0" algn="l">
              <a:lnSpc>
                <a:spcPct val="90000"/>
              </a:lnSpc>
              <a:spcBef>
                <a:spcPts val="375"/>
              </a:spcBef>
              <a:spcAft>
                <a:spcPts val="0"/>
              </a:spcAft>
              <a:buSzPts val="2400"/>
              <a:buChar char="•"/>
            </a:pPr>
            <a:r>
              <a:rPr lang="en-US"/>
              <a:t>Liabilities are increased by a credit, decreased by a debit</a:t>
            </a:r>
            <a:endParaRPr/>
          </a:p>
          <a:p>
            <a:pPr indent="-285750" lvl="1" marL="685800" rtl="0" algn="l">
              <a:lnSpc>
                <a:spcPct val="90000"/>
              </a:lnSpc>
              <a:spcBef>
                <a:spcPts val="375"/>
              </a:spcBef>
              <a:spcAft>
                <a:spcPts val="0"/>
              </a:spcAft>
              <a:buSzPts val="2400"/>
              <a:buChar char="•"/>
            </a:pPr>
            <a:r>
              <a:rPr lang="en-US"/>
              <a:t>Equity is increased by a credit, decreased by a debit</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illustration of several dollar bills " id="110" name="Google Shape;110;p11"/>
          <p:cNvPicPr preferRelativeResize="0"/>
          <p:nvPr/>
        </p:nvPicPr>
        <p:blipFill rotWithShape="1">
          <a:blip r:embed="rId3">
            <a:alphaModFix/>
          </a:blip>
          <a:srcRect b="0" l="0" r="0" t="0"/>
          <a:stretch/>
        </p:blipFill>
        <p:spPr>
          <a:xfrm>
            <a:off x="6235702" y="1690690"/>
            <a:ext cx="5080000" cy="4572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ga247810534_0_0"/>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1</a:t>
            </a:r>
            <a:endParaRPr/>
          </a:p>
        </p:txBody>
      </p:sp>
      <p:sp>
        <p:nvSpPr>
          <p:cNvPr id="116" name="Google Shape;116;ga247810534_0_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The Lazy Z company received an additional $20,000 in revenue in the last quarter from their sales of sleepwear. Being their </a:t>
            </a:r>
            <a:r>
              <a:rPr lang="en-US"/>
              <a:t>accountant</a:t>
            </a:r>
            <a:r>
              <a:rPr lang="en-US"/>
              <a:t>, you would record the increase in company revenue as a debit in ________ and a credit to ______ </a:t>
            </a:r>
            <a:r>
              <a:rPr lang="en-US"/>
              <a:t>accounts</a:t>
            </a:r>
            <a:r>
              <a:rPr lang="en-US"/>
              <a:t>.</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checking : revenue</a:t>
            </a:r>
            <a:endParaRPr/>
          </a:p>
          <a:p>
            <a:pPr indent="-457200" lvl="0" marL="914400" rtl="0" algn="l">
              <a:lnSpc>
                <a:spcPct val="90000"/>
              </a:lnSpc>
              <a:spcBef>
                <a:spcPts val="750"/>
              </a:spcBef>
              <a:spcAft>
                <a:spcPts val="0"/>
              </a:spcAft>
              <a:buSzPts val="2100"/>
              <a:buFont typeface="Arial"/>
              <a:buAutoNum type="alphaUcPeriod"/>
            </a:pPr>
            <a:r>
              <a:rPr lang="en-US"/>
              <a:t>sales : cash </a:t>
            </a:r>
            <a:endParaRPr/>
          </a:p>
          <a:p>
            <a:pPr indent="-457200" lvl="0" marL="914400" rtl="0" algn="l">
              <a:lnSpc>
                <a:spcPct val="90000"/>
              </a:lnSpc>
              <a:spcBef>
                <a:spcPts val="750"/>
              </a:spcBef>
              <a:spcAft>
                <a:spcPts val="0"/>
              </a:spcAft>
              <a:buSzPts val="2100"/>
              <a:buFont typeface="Arial"/>
              <a:buAutoNum type="alphaUcPeriod"/>
            </a:pPr>
            <a:r>
              <a:rPr lang="en-US"/>
              <a:t>revenue : inventory</a:t>
            </a:r>
            <a:endParaRPr/>
          </a:p>
          <a:p>
            <a:pPr indent="-457200" lvl="0" marL="914400" rtl="0" algn="l">
              <a:lnSpc>
                <a:spcPct val="90000"/>
              </a:lnSpc>
              <a:spcBef>
                <a:spcPts val="750"/>
              </a:spcBef>
              <a:spcAft>
                <a:spcPts val="0"/>
              </a:spcAft>
              <a:buSzPts val="2100"/>
              <a:buFont typeface="Arial"/>
              <a:buAutoNum type="alphaUcPeriod"/>
            </a:pPr>
            <a:r>
              <a:rPr lang="en-US"/>
              <a:t>capital : accounts receivable</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2"/>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Journals and Ledgers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Journals and Ledgers</a:t>
            </a:r>
            <a:endParaRPr/>
          </a:p>
        </p:txBody>
      </p:sp>
      <p:sp>
        <p:nvSpPr>
          <p:cNvPr id="127" name="Google Shape;127;p13"/>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3.2: Identify the accounting books of record	</a:t>
            </a:r>
            <a:endParaRPr/>
          </a:p>
          <a:p>
            <a:pPr indent="0" lvl="1" marL="582930" rtl="0" algn="l">
              <a:lnSpc>
                <a:spcPct val="90000"/>
              </a:lnSpc>
              <a:spcBef>
                <a:spcPts val="375"/>
              </a:spcBef>
              <a:spcAft>
                <a:spcPts val="0"/>
              </a:spcAft>
              <a:buSzPts val="2400"/>
              <a:buNone/>
            </a:pPr>
            <a:r>
              <a:rPr lang="en-US" sz="2000"/>
              <a:t>3.2.1: Identify a journal</a:t>
            </a:r>
            <a:endParaRPr/>
          </a:p>
          <a:p>
            <a:pPr indent="0" lvl="1" marL="582930" rtl="0" algn="l">
              <a:lnSpc>
                <a:spcPct val="90000"/>
              </a:lnSpc>
              <a:spcBef>
                <a:spcPts val="375"/>
              </a:spcBef>
              <a:spcAft>
                <a:spcPts val="0"/>
              </a:spcAft>
              <a:buSzPts val="2400"/>
              <a:buNone/>
            </a:pPr>
            <a:r>
              <a:rPr lang="en-US" sz="2000"/>
              <a:t>3.2.2: Identify a ledger</a:t>
            </a:r>
            <a:endParaRPr/>
          </a:p>
          <a:p>
            <a:pPr indent="0" lvl="1" marL="582930" rtl="0" algn="l">
              <a:lnSpc>
                <a:spcPct val="90000"/>
              </a:lnSpc>
              <a:spcBef>
                <a:spcPts val="375"/>
              </a:spcBef>
              <a:spcAft>
                <a:spcPts val="0"/>
              </a:spcAft>
              <a:buSzPts val="2400"/>
              <a:buNone/>
            </a:pPr>
            <a:r>
              <a:rPr lang="en-US" sz="2000"/>
              <a:t>3.2.3: Describe how a ledger is related to a T account</a:t>
            </a:r>
            <a:endParaRPr i="1" sz="20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Journals</a:t>
            </a:r>
            <a:endParaRPr/>
          </a:p>
        </p:txBody>
      </p:sp>
      <p:sp>
        <p:nvSpPr>
          <p:cNvPr id="133" name="Google Shape;133;p14"/>
          <p:cNvSpPr txBox="1"/>
          <p:nvPr>
            <p:ph idx="1" type="body"/>
          </p:nvPr>
        </p:nvSpPr>
        <p:spPr>
          <a:xfrm>
            <a:off x="838200" y="1825625"/>
            <a:ext cx="10515600" cy="650875"/>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A shorthand chronological list of transactions</a:t>
            </a:r>
            <a:endParaRPr/>
          </a:p>
        </p:txBody>
      </p:sp>
      <p:graphicFrame>
        <p:nvGraphicFramePr>
          <p:cNvPr id="134" name="Google Shape;134;p14"/>
          <p:cNvGraphicFramePr/>
          <p:nvPr/>
        </p:nvGraphicFramePr>
        <p:xfrm>
          <a:off x="838200" y="2513013"/>
          <a:ext cx="3000000" cy="3000000"/>
        </p:xfrm>
        <a:graphic>
          <a:graphicData uri="http://schemas.openxmlformats.org/drawingml/2006/table">
            <a:tbl>
              <a:tblPr firstRow="1">
                <a:noFill/>
                <a:tableStyleId>{4785BAC5-70ED-4EDB-8F13-648E0F7AEDC8}</a:tableStyleId>
              </a:tblPr>
              <a:tblGrid>
                <a:gridCol w="1246025"/>
                <a:gridCol w="5097325"/>
                <a:gridCol w="868425"/>
                <a:gridCol w="1642475"/>
                <a:gridCol w="1661350"/>
              </a:tblGrid>
              <a:tr h="273050">
                <a:tc gridSpan="4">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JOURNAL</a:t>
                      </a:r>
                      <a:endParaRPr b="1" sz="1600" u="none" cap="none" strike="noStrike">
                        <a:latin typeface="Century Gothic"/>
                        <a:ea typeface="Century Gothic"/>
                        <a:cs typeface="Century Gothic"/>
                        <a:sym typeface="Century Gothic"/>
                      </a:endParaRPr>
                    </a:p>
                  </a:txBody>
                  <a:tcPr marT="12700" marB="63500" marR="12700" marL="12700" anchor="b"/>
                </a:tc>
                <a:tc hMerge="1"/>
                <a:tc hMerge="1"/>
                <a:tc hMerge="1"/>
                <a:tc>
                  <a:txBody>
                    <a:bodyPr/>
                    <a:lstStyle/>
                    <a:p>
                      <a:pPr indent="0" lvl="0" marL="0" marR="0" rtl="0" algn="r">
                        <a:lnSpc>
                          <a:spcPct val="100000"/>
                        </a:lnSpc>
                        <a:spcBef>
                          <a:spcPts val="0"/>
                        </a:spcBef>
                        <a:spcAft>
                          <a:spcPts val="0"/>
                        </a:spcAft>
                        <a:buNone/>
                      </a:pPr>
                      <a:r>
                        <a:rPr lang="en-US" sz="1600" u="none" cap="none" strike="noStrike">
                          <a:latin typeface="Century Gothic"/>
                          <a:ea typeface="Century Gothic"/>
                          <a:cs typeface="Century Gothic"/>
                          <a:sym typeface="Century Gothic"/>
                        </a:rPr>
                        <a:t>Page 1</a:t>
                      </a:r>
                      <a:endParaRPr b="1" sz="1600" u="none" cap="none" strike="noStrike">
                        <a:latin typeface="Century Gothic"/>
                        <a:ea typeface="Century Gothic"/>
                        <a:cs typeface="Century Gothic"/>
                        <a:sym typeface="Century Gothic"/>
                      </a:endParaRPr>
                    </a:p>
                  </a:txBody>
                  <a:tcPr marT="12700" marB="63500" marR="12700" marL="12700" anchor="b"/>
                </a:tc>
              </a:tr>
              <a:tr h="273050">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b="1" sz="1600" u="none" cap="none" strike="noStrike">
                        <a:latin typeface="Century Gothic"/>
                        <a:ea typeface="Century Gothic"/>
                        <a:cs typeface="Century Gothic"/>
                        <a:sym typeface="Century Gothic"/>
                      </a:endParaRPr>
                    </a:p>
                  </a:txBody>
                  <a:tcPr marT="12700" marB="63500" marR="12700" marL="12700" anchor="b"/>
                </a:tc>
              </a:tr>
              <a:tr h="349250">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DATE</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DESCRIPTION</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POST. REF.</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DEBIT</a:t>
                      </a:r>
                      <a:endParaRPr b="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CREDIT</a:t>
                      </a:r>
                      <a:endParaRPr b="1" sz="1600" u="none" cap="none" strike="noStrike">
                        <a:latin typeface="Century Gothic"/>
                        <a:ea typeface="Century Gothic"/>
                        <a:cs typeface="Century Gothic"/>
                        <a:sym typeface="Century Gothic"/>
                      </a:endParaRPr>
                    </a:p>
                  </a:txBody>
                  <a:tcPr marT="12700" marB="63500" marR="12700" marL="12700" anchor="b"/>
                </a:tc>
              </a:tr>
              <a:tr h="254000">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20XX</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Apr. 1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Checking</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10,000.00</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Cheyenne Houghton, Capital</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10,000.00</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To record initial investment by owner and deposit to bank account</a:t>
                      </a:r>
                      <a:endParaRPr i="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Clr>
                          <a:srgbClr val="000000"/>
                        </a:buClr>
                        <a:buSzPts val="1600"/>
                        <a:buFont typeface="Arial"/>
                        <a:buNone/>
                      </a:pPr>
                      <a:r>
                        <a:rPr lang="en-US" sz="1600" u="none" cap="none" strike="noStrike">
                          <a:latin typeface="Century Gothic"/>
                          <a:ea typeface="Century Gothic"/>
                          <a:cs typeface="Century Gothic"/>
                          <a:sym typeface="Century Gothic"/>
                        </a:rPr>
                        <a:t> Apr. 4</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Materials Expenses</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3,000.00</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Checking</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3,000.00</a:t>
                      </a:r>
                      <a:endParaRPr sz="1600" u="none" cap="none" strike="noStrike">
                        <a:latin typeface="Century Gothic"/>
                        <a:ea typeface="Century Gothic"/>
                        <a:cs typeface="Century Gothic"/>
                        <a:sym typeface="Century Gothic"/>
                      </a:endParaRPr>
                    </a:p>
                  </a:txBody>
                  <a:tcPr marT="12700" marB="63500" marR="12700" marL="12700" anchor="b"/>
                </a:tc>
              </a:tr>
              <a:tr h="263525">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To purchase materials to create pottery</a:t>
                      </a:r>
                      <a:endParaRPr i="1"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ctr">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 </a:t>
                      </a:r>
                      <a:endParaRPr sz="1600" u="none" cap="none" strike="noStrike">
                        <a:latin typeface="Century Gothic"/>
                        <a:ea typeface="Century Gothic"/>
                        <a:cs typeface="Century Gothic"/>
                        <a:sym typeface="Century Gothic"/>
                      </a:endParaRPr>
                    </a:p>
                  </a:txBody>
                  <a:tcPr marT="12700" marB="63500" marR="12700" marL="12700" anchor="b"/>
                </a:tc>
              </a:tr>
            </a:tbl>
          </a:graphicData>
        </a:graphic>
      </p:graphicFrame>
      <p:sp>
        <p:nvSpPr>
          <p:cNvPr id="135" name="Google Shape;135;p14"/>
          <p:cNvSpPr/>
          <p:nvPr/>
        </p:nvSpPr>
        <p:spPr>
          <a:xfrm>
            <a:off x="3257550" y="2347913"/>
            <a:ext cx="12192000" cy="45720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Ledgers</a:t>
            </a:r>
            <a:endParaRPr/>
          </a:p>
        </p:txBody>
      </p:sp>
      <p:sp>
        <p:nvSpPr>
          <p:cNvPr id="141" name="Google Shape;141;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A ledger is another book, similar to the journal, but organized by account. A general ledger is the complete collection of all the accounts and transactions of a company. </a:t>
            </a:r>
            <a:endParaRPr/>
          </a:p>
          <a:p>
            <a:pPr indent="-304800" lvl="0" marL="342900" marR="0" rtl="0" algn="l">
              <a:lnSpc>
                <a:spcPct val="90000"/>
              </a:lnSpc>
              <a:spcBef>
                <a:spcPts val="750"/>
              </a:spcBef>
              <a:spcAft>
                <a:spcPts val="0"/>
              </a:spcAft>
              <a:buClr>
                <a:schemeClr val="dk1"/>
              </a:buClr>
              <a:buSzPts val="2800"/>
              <a:buFont typeface="Arial"/>
              <a:buChar char="•"/>
            </a:pPr>
            <a:r>
              <a:rPr lang="en-US"/>
              <a:t>This is a German ledger from 1828.</a:t>
            </a:r>
            <a:endParaRPr/>
          </a:p>
        </p:txBody>
      </p:sp>
      <p:pic>
        <p:nvPicPr>
          <p:cNvPr descr="An old paper ledger, filled with handwritten financial records." id="142" name="Google Shape;142;p15"/>
          <p:cNvPicPr preferRelativeResize="0"/>
          <p:nvPr/>
        </p:nvPicPr>
        <p:blipFill rotWithShape="1">
          <a:blip r:embed="rId3">
            <a:alphaModFix/>
          </a:blip>
          <a:srcRect b="0" l="0" r="0" t="0"/>
          <a:stretch/>
        </p:blipFill>
        <p:spPr>
          <a:xfrm>
            <a:off x="4904482" y="2816943"/>
            <a:ext cx="7287518" cy="382879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Ledgers (cont.)</a:t>
            </a:r>
            <a:endParaRPr/>
          </a:p>
        </p:txBody>
      </p:sp>
      <p:sp>
        <p:nvSpPr>
          <p:cNvPr id="148" name="Google Shape;148;p16"/>
          <p:cNvSpPr txBox="1"/>
          <p:nvPr>
            <p:ph idx="1" type="body"/>
          </p:nvPr>
        </p:nvSpPr>
        <p:spPr>
          <a:xfrm>
            <a:off x="838200" y="1825625"/>
            <a:ext cx="10515600" cy="637356"/>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This is a modern ledger</a:t>
            </a:r>
            <a:endParaRPr/>
          </a:p>
        </p:txBody>
      </p:sp>
      <p:graphicFrame>
        <p:nvGraphicFramePr>
          <p:cNvPr id="149" name="Google Shape;149;p16"/>
          <p:cNvGraphicFramePr/>
          <p:nvPr/>
        </p:nvGraphicFramePr>
        <p:xfrm>
          <a:off x="4589075" y="107072"/>
          <a:ext cx="3000000" cy="3000000"/>
        </p:xfrm>
        <a:graphic>
          <a:graphicData uri="http://schemas.openxmlformats.org/drawingml/2006/table">
            <a:tbl>
              <a:tblPr>
                <a:noFill/>
                <a:tableStyleId>{9422673C-87B3-4E94-A7A0-E6C188104E11}</a:tableStyleId>
              </a:tblPr>
              <a:tblGrid>
                <a:gridCol w="927450"/>
                <a:gridCol w="927450"/>
                <a:gridCol w="927450"/>
                <a:gridCol w="927450"/>
                <a:gridCol w="927450"/>
                <a:gridCol w="927450"/>
                <a:gridCol w="927450"/>
                <a:gridCol w="927450"/>
              </a:tblGrid>
              <a:tr h="178600">
                <a:tc gridSpan="8">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GENERAL LEDGER</a:t>
                      </a:r>
                      <a:endParaRPr/>
                    </a:p>
                  </a:txBody>
                  <a:tcPr marT="21475" marB="21475" marR="42950" marL="42950" anchor="ctr">
                    <a:solidFill>
                      <a:srgbClr val="FFFFFF"/>
                    </a:solidFill>
                  </a:tcPr>
                </a:tc>
                <a:tc hMerge="1"/>
                <a:tc hMerge="1"/>
                <a:tc hMerge="1"/>
                <a:tc hMerge="1"/>
                <a:tc hMerge="1"/>
                <a:tc hMerge="1"/>
                <a:tc hMerge="1"/>
              </a:tr>
              <a:tr h="248350">
                <a:tc gridSpan="8">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Account: Checking                                                         Account No. 1100</a:t>
                      </a:r>
                      <a:endParaRPr b="1" sz="1100" u="none" cap="none" strike="noStrike">
                        <a:latin typeface="Century Gothic"/>
                        <a:ea typeface="Century Gothic"/>
                        <a:cs typeface="Century Gothic"/>
                        <a:sym typeface="Century Gothic"/>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B cap="flat" cmpd="sng" w="9525">
                      <a:solidFill>
                        <a:srgbClr val="C5CFD6"/>
                      </a:solidFill>
                      <a:prstDash val="solid"/>
                      <a:round/>
                      <a:headEnd len="sm" w="sm" type="none"/>
                      <a:tailEnd len="sm" w="sm" type="none"/>
                    </a:lnB>
                    <a:solidFill>
                      <a:srgbClr val="DDE3E9"/>
                    </a:solidFill>
                  </a:tcPr>
                </a:tc>
                <a:tc hMerge="1"/>
                <a:tc hMerge="1"/>
                <a:tc hMerge="1"/>
                <a:tc hMerge="1"/>
                <a:tc hMerge="1"/>
                <a:tc hMerge="1"/>
                <a:tc hMerge="1"/>
              </a:tr>
              <a:tr h="248350">
                <a:tc gridSpan="2"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DATE</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hMerge="1"/>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ITEM</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POST. REF.</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DEBIT</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CREDIT</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grid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BALANCE</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C5CFD6"/>
                      </a:solidFill>
                      <a:prstDash val="solid"/>
                      <a:round/>
                      <a:headEnd len="sm" w="sm" type="none"/>
                      <a:tailEnd len="sm" w="sm" type="none"/>
                    </a:lnB>
                    <a:solidFill>
                      <a:srgbClr val="DDE3E9"/>
                    </a:solidFill>
                  </a:tcPr>
                </a:tc>
                <a:tc hMerge="1"/>
              </a:tr>
              <a:tr h="248350">
                <a:tc gridSpan="2" vMerge="1"/>
                <a:tc hMerge="1" vMerge="1"/>
                <a:tc vMerge="1"/>
                <a:tc vMerge="1"/>
                <a:tc vMerge="1"/>
                <a:tc vMerge="1"/>
                <a:tc>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DEBIT</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CREDIT</a:t>
                      </a:r>
                      <a:endParaRPr/>
                    </a:p>
                  </a:txBody>
                  <a:tcPr marT="44725" marB="44725" marR="35775" marL="35775"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20–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b="1" lang="en-US" sz="1100" u="none" cap="none" strike="noStrike">
                          <a:latin typeface="Century Gothic"/>
                          <a:ea typeface="Century Gothic"/>
                          <a:cs typeface="Century Gothic"/>
                          <a:sym typeface="Century Gothic"/>
                        </a:rPr>
                        <a:t>Oct.</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b="1" lang="en-US" sz="1100" u="none" cap="none" strike="noStrike">
                          <a:latin typeface="Century Gothic"/>
                          <a:ea typeface="Century Gothic"/>
                          <a:cs typeface="Century Gothic"/>
                          <a:sym typeface="Century Gothic"/>
                        </a:rPr>
                        <a:t>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i="1" lang="en-US" sz="1100" u="none" cap="none" strike="noStrike">
                          <a:latin typeface="Century Gothic"/>
                          <a:ea typeface="Century Gothic"/>
                          <a:cs typeface="Century Gothic"/>
                          <a:sym typeface="Century Gothic"/>
                        </a:rPr>
                        <a:t>Balance</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a</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199,846.33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9</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12,315.64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187,530.69</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20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474.55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187,056.14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23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12,376.89</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174,679.25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b="1"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b="1" lang="en-US" sz="1100" u="none" cap="none" strike="noStrike">
                          <a:latin typeface="Century Gothic"/>
                          <a:ea typeface="Century Gothic"/>
                          <a:cs typeface="Century Gothic"/>
                          <a:sym typeface="Century Gothic"/>
                        </a:rPr>
                        <a:t>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ECF5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ECF5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484.42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ECF5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174,194.83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ECF5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ECF5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32.00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ECF5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174,162.83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12,180.03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161,982.80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1,494.06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160,488.74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6,529.02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153,959.72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1,212.21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152,747.51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537.00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152,210.51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Nov</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20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9,425.15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142,785.36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b="1" lang="en-US" sz="1100" u="none" cap="none" strike="noStrike">
                          <a:latin typeface="Century Gothic"/>
                          <a:ea typeface="Century Gothic"/>
                          <a:cs typeface="Century Gothic"/>
                          <a:sym typeface="Century Gothic"/>
                        </a:rPr>
                        <a:t>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427.43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142,357.93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10,970.92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131,387.01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9</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32.00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131,355.01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14</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2,194.72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129,160.29</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6,651.26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122,509.03</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15</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1,219.11</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121,289.92</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18</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482.76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120,807.16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18</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14.70</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120,792.46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24835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Dec</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18</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ctr">
                        <a:lnSpc>
                          <a:spcPct val="100000"/>
                        </a:lnSpc>
                        <a:spcBef>
                          <a:spcPts val="0"/>
                        </a:spcBef>
                        <a:spcAft>
                          <a:spcPts val="0"/>
                        </a:spcAft>
                        <a:buNone/>
                      </a:pPr>
                      <a:r>
                        <a:rPr lang="en-US" sz="1100" u="none" cap="none" strike="noStrike">
                          <a:latin typeface="Century Gothic"/>
                          <a:ea typeface="Century Gothic"/>
                          <a:cs typeface="Century Gothic"/>
                          <a:sym typeface="Century Gothic"/>
                        </a:rPr>
                        <a:t>J46</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52,905.17</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67,887.29</a:t>
                      </a:r>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44725" marB="44725" marR="35775" marL="35775"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r>
            </a:tbl>
          </a:graphicData>
        </a:graphic>
      </p:graphicFrame>
      <p:sp>
        <p:nvSpPr>
          <p:cNvPr id="150" name="Google Shape;150;p16"/>
          <p:cNvSpPr/>
          <p:nvPr/>
        </p:nvSpPr>
        <p:spPr>
          <a:xfrm>
            <a:off x="3627438" y="1811338"/>
            <a:ext cx="12192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 Accounts</a:t>
            </a:r>
            <a:endParaRPr/>
          </a:p>
        </p:txBody>
      </p:sp>
      <p:sp>
        <p:nvSpPr>
          <p:cNvPr id="156" name="Google Shape;156;p17"/>
          <p:cNvSpPr txBox="1"/>
          <p:nvPr>
            <p:ph idx="1" type="body"/>
          </p:nvPr>
        </p:nvSpPr>
        <p:spPr>
          <a:xfrm>
            <a:off x="838200" y="1825625"/>
            <a:ext cx="6004560" cy="1039495"/>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A T account is just a simpler way to present a ledger</a:t>
            </a:r>
            <a:endParaRPr/>
          </a:p>
          <a:p>
            <a:pPr indent="-304800" lvl="0" marL="342900" marR="0" rtl="0" algn="l">
              <a:lnSpc>
                <a:spcPct val="90000"/>
              </a:lnSpc>
              <a:spcBef>
                <a:spcPts val="750"/>
              </a:spcBef>
              <a:spcAft>
                <a:spcPts val="0"/>
              </a:spcAft>
              <a:buClr>
                <a:schemeClr val="dk1"/>
              </a:buClr>
              <a:buSzPts val="2800"/>
              <a:buFont typeface="Arial"/>
              <a:buChar char="•"/>
            </a:pPr>
            <a:r>
              <a:rPr lang="en-US"/>
              <a:t>You remove everything but the debit and credit columns</a:t>
            </a:r>
            <a:endParaRPr/>
          </a:p>
        </p:txBody>
      </p:sp>
      <p:pic>
        <p:nvPicPr>
          <p:cNvPr descr="An empty T Account, which just has two columns: debit and credit. The caption of this T Account is &quot;Checking&quot;." id="157" name="Google Shape;157;p17"/>
          <p:cNvPicPr preferRelativeResize="0"/>
          <p:nvPr/>
        </p:nvPicPr>
        <p:blipFill rotWithShape="1">
          <a:blip r:embed="rId3">
            <a:alphaModFix/>
          </a:blip>
          <a:srcRect b="0" l="0" r="0" t="0"/>
          <a:stretch/>
        </p:blipFill>
        <p:spPr>
          <a:xfrm>
            <a:off x="7207250" y="1825625"/>
            <a:ext cx="3384550" cy="424283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8"/>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Recording Process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Understand double-entry accounting</a:t>
            </a:r>
            <a:endParaRPr/>
          </a:p>
          <a:p>
            <a:pPr indent="0" lvl="0" marL="38100" rtl="0" algn="l">
              <a:lnSpc>
                <a:spcPct val="90000"/>
              </a:lnSpc>
              <a:spcBef>
                <a:spcPts val="750"/>
              </a:spcBef>
              <a:spcAft>
                <a:spcPts val="0"/>
              </a:spcAft>
              <a:buSzPts val="2800"/>
              <a:buNone/>
            </a:pPr>
            <a:r>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3"/>
              </a:rPr>
              <a:t>3.1: Identify the basic reporting structure of accounting information</a:t>
            </a:r>
            <a:r>
              <a:rPr lang="en-US" sz="2400"/>
              <a:t>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4"/>
              </a:rPr>
              <a:t>3.2: Identify the accounting books of record</a:t>
            </a:r>
            <a:r>
              <a:rPr lang="en-US" sz="2400"/>
              <a:t>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5"/>
              </a:rPr>
              <a:t>3.3: Account for business transactions using double-entry bookkeeping</a:t>
            </a:r>
            <a:r>
              <a:rPr lang="en-US" sz="2400"/>
              <a:t>	</a:t>
            </a:r>
            <a:endParaRPr/>
          </a:p>
          <a:p>
            <a:pPr indent="-457200" lvl="0" marL="932688" rtl="0" algn="l">
              <a:lnSpc>
                <a:spcPct val="90000"/>
              </a:lnSpc>
              <a:spcBef>
                <a:spcPts val="375"/>
              </a:spcBef>
              <a:spcAft>
                <a:spcPts val="0"/>
              </a:spcAft>
              <a:buSzPts val="2800"/>
              <a:buNone/>
            </a:pPr>
            <a:r>
              <a:t/>
            </a:r>
            <a:endParaRPr sz="2400"/>
          </a:p>
          <a:p>
            <a:pPr indent="-457200" lvl="0" marL="932688" rtl="0" algn="l">
              <a:lnSpc>
                <a:spcPct val="90000"/>
              </a:lnSpc>
              <a:spcBef>
                <a:spcPts val="375"/>
              </a:spcBef>
              <a:spcAft>
                <a:spcPts val="0"/>
              </a:spcAft>
              <a:buSzPts val="2800"/>
              <a:buNone/>
            </a:pPr>
            <a:r>
              <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Recording Process</a:t>
            </a:r>
            <a:endParaRPr/>
          </a:p>
        </p:txBody>
      </p:sp>
      <p:sp>
        <p:nvSpPr>
          <p:cNvPr id="168" name="Google Shape;168;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3.3: Account for business transactions using double-entry bookkeeping	 </a:t>
            </a:r>
            <a:endParaRPr/>
          </a:p>
          <a:p>
            <a:pPr indent="0" lvl="1" marL="582930" rtl="0" algn="l">
              <a:lnSpc>
                <a:spcPct val="90000"/>
              </a:lnSpc>
              <a:spcBef>
                <a:spcPts val="375"/>
              </a:spcBef>
              <a:spcAft>
                <a:spcPts val="0"/>
              </a:spcAft>
              <a:buSzPts val="2400"/>
              <a:buNone/>
            </a:pPr>
            <a:r>
              <a:rPr lang="en-US" sz="2000"/>
              <a:t>3.3.1: Analyze transactions and create journal entries</a:t>
            </a:r>
            <a:endParaRPr/>
          </a:p>
          <a:p>
            <a:pPr indent="0" lvl="1" marL="582930" rtl="0" algn="l">
              <a:lnSpc>
                <a:spcPct val="90000"/>
              </a:lnSpc>
              <a:spcBef>
                <a:spcPts val="375"/>
              </a:spcBef>
              <a:spcAft>
                <a:spcPts val="0"/>
              </a:spcAft>
              <a:buSzPts val="2400"/>
              <a:buNone/>
            </a:pPr>
            <a:r>
              <a:rPr lang="en-US" sz="2000"/>
              <a:t>3.3.2: Post journal entries to a general ledger</a:t>
            </a:r>
            <a:endParaRPr/>
          </a:p>
          <a:p>
            <a:pPr indent="0" lvl="1" marL="582930" rtl="0" algn="l">
              <a:lnSpc>
                <a:spcPct val="90000"/>
              </a:lnSpc>
              <a:spcBef>
                <a:spcPts val="375"/>
              </a:spcBef>
              <a:spcAft>
                <a:spcPts val="0"/>
              </a:spcAft>
              <a:buSzPts val="2400"/>
              <a:buNone/>
            </a:pPr>
            <a:r>
              <a:rPr lang="en-US" sz="2000"/>
              <a:t>3.3.3: Calculate the account balance</a:t>
            </a:r>
            <a:endParaRPr/>
          </a:p>
          <a:p>
            <a:pPr indent="0" lvl="1" marL="582930" rtl="0" algn="l">
              <a:lnSpc>
                <a:spcPct val="90000"/>
              </a:lnSpc>
              <a:spcBef>
                <a:spcPts val="375"/>
              </a:spcBef>
              <a:spcAft>
                <a:spcPts val="0"/>
              </a:spcAft>
              <a:buSzPts val="2400"/>
              <a:buNone/>
            </a:pPr>
            <a:r>
              <a:rPr lang="en-US" sz="2000"/>
              <a:t>3.3.4: Prepare a trial balance</a:t>
            </a:r>
            <a:endParaRPr i="1" sz="2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Create Journal Entries</a:t>
            </a:r>
            <a:endParaRPr/>
          </a:p>
        </p:txBody>
      </p:sp>
      <p:sp>
        <p:nvSpPr>
          <p:cNvPr id="174" name="Google Shape;174;p20"/>
          <p:cNvSpPr txBox="1"/>
          <p:nvPr>
            <p:ph idx="1" type="body"/>
          </p:nvPr>
        </p:nvSpPr>
        <p:spPr>
          <a:xfrm>
            <a:off x="838200" y="1825625"/>
            <a:ext cx="10515600" cy="3757026"/>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Let’s take a look at a two transactions:</a:t>
            </a:r>
            <a:endParaRPr/>
          </a:p>
          <a:p>
            <a:pPr indent="0" lvl="0" marL="38100" rtl="0" algn="l">
              <a:lnSpc>
                <a:spcPct val="90000"/>
              </a:lnSpc>
              <a:spcBef>
                <a:spcPts val="750"/>
              </a:spcBef>
              <a:spcAft>
                <a:spcPts val="0"/>
              </a:spcAft>
              <a:buSzPts val="2800"/>
              <a:buNone/>
            </a:pPr>
            <a:r>
              <a:t/>
            </a:r>
            <a:endParaRPr/>
          </a:p>
          <a:p>
            <a:pPr indent="-304800" lvl="0" marL="342900" marR="0" rtl="0" algn="l">
              <a:lnSpc>
                <a:spcPct val="90000"/>
              </a:lnSpc>
              <a:spcBef>
                <a:spcPts val="750"/>
              </a:spcBef>
              <a:spcAft>
                <a:spcPts val="0"/>
              </a:spcAft>
              <a:buClr>
                <a:schemeClr val="dk1"/>
              </a:buClr>
              <a:buSzPts val="2800"/>
              <a:buFont typeface="Arial"/>
              <a:buChar char="•"/>
            </a:pPr>
            <a:r>
              <a:rPr lang="en-US"/>
              <a:t>On October 1, Nick opened a bank account in the name of NeatNiks using $20,000 of his own money from his personal account.</a:t>
            </a:r>
            <a:endParaRPr/>
          </a:p>
          <a:p>
            <a:pPr indent="-304800" lvl="0" marL="342900" marR="0" rtl="0" algn="l">
              <a:lnSpc>
                <a:spcPct val="90000"/>
              </a:lnSpc>
              <a:spcBef>
                <a:spcPts val="750"/>
              </a:spcBef>
              <a:spcAft>
                <a:spcPts val="0"/>
              </a:spcAft>
              <a:buClr>
                <a:schemeClr val="dk1"/>
              </a:buClr>
              <a:buSzPts val="2800"/>
              <a:buFont typeface="Arial"/>
              <a:buChar char="•"/>
            </a:pPr>
            <a:r>
              <a:rPr lang="en-US"/>
              <a:t>October 4, Nick rented a truck for $12,000 cash for October thru March (6 months).</a:t>
            </a:r>
            <a:endParaRPr/>
          </a:p>
          <a:p>
            <a:pPr indent="-127000" lvl="0" marL="342900" marR="0" rtl="0" algn="l">
              <a:lnSpc>
                <a:spcPct val="90000"/>
              </a:lnSpc>
              <a:spcBef>
                <a:spcPts val="750"/>
              </a:spcBef>
              <a:spcAft>
                <a:spcPts val="0"/>
              </a:spcAft>
              <a:buClr>
                <a:schemeClr val="dk1"/>
              </a:buClr>
              <a:buSzPts val="2800"/>
              <a:buFont typeface="Arial"/>
              <a:buNone/>
            </a:pPr>
            <a:r>
              <a:t/>
            </a:r>
            <a:endParaRPr/>
          </a:p>
          <a:p>
            <a:pPr indent="0" lvl="0" marL="38100" rtl="0" algn="l">
              <a:lnSpc>
                <a:spcPct val="90000"/>
              </a:lnSpc>
              <a:spcBef>
                <a:spcPts val="750"/>
              </a:spcBef>
              <a:spcAft>
                <a:spcPts val="0"/>
              </a:spcAft>
              <a:buSzPts val="2800"/>
              <a:buNone/>
            </a:pPr>
            <a:r>
              <a:rPr lang="en-US"/>
              <a:t>Now, let’s journalize these transactions</a:t>
            </a:r>
            <a:endParaRPr/>
          </a:p>
        </p:txBody>
      </p:sp>
      <p:sp>
        <p:nvSpPr>
          <p:cNvPr id="175" name="Google Shape;175;p20"/>
          <p:cNvSpPr/>
          <p:nvPr/>
        </p:nvSpPr>
        <p:spPr>
          <a:xfrm>
            <a:off x="838200" y="2869883"/>
            <a:ext cx="12192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Create Journal Entries (cont.)</a:t>
            </a:r>
            <a:endParaRPr/>
          </a:p>
        </p:txBody>
      </p:sp>
      <p:graphicFrame>
        <p:nvGraphicFramePr>
          <p:cNvPr id="181" name="Google Shape;181;p21"/>
          <p:cNvGraphicFramePr/>
          <p:nvPr/>
        </p:nvGraphicFramePr>
        <p:xfrm>
          <a:off x="838200" y="1385838"/>
          <a:ext cx="3000000" cy="3000000"/>
        </p:xfrm>
        <a:graphic>
          <a:graphicData uri="http://schemas.openxmlformats.org/drawingml/2006/table">
            <a:tbl>
              <a:tblPr>
                <a:noFill/>
                <a:tableStyleId>{9422673C-87B3-4E94-A7A0-E6C188104E11}</a:tableStyleId>
              </a:tblPr>
              <a:tblGrid>
                <a:gridCol w="1102900"/>
                <a:gridCol w="5534525"/>
                <a:gridCol w="1379625"/>
                <a:gridCol w="1267325"/>
                <a:gridCol w="1231225"/>
              </a:tblGrid>
              <a:tr h="228600">
                <a:tc gridSpan="5">
                  <a:txBody>
                    <a:bodyPr/>
                    <a:lstStyle/>
                    <a:p>
                      <a:pPr indent="0" lvl="0" marL="0" marR="0" rtl="0" algn="l">
                        <a:lnSpc>
                          <a:spcPct val="100000"/>
                        </a:lnSpc>
                        <a:spcBef>
                          <a:spcPts val="0"/>
                        </a:spcBef>
                        <a:spcAft>
                          <a:spcPts val="0"/>
                        </a:spcAft>
                        <a:buNone/>
                      </a:pPr>
                      <a:r>
                        <a:rPr b="1" lang="en-US" sz="1800" u="none" cap="none" strike="noStrike">
                          <a:latin typeface="Century Gothic"/>
                          <a:ea typeface="Century Gothic"/>
                          <a:cs typeface="Century Gothic"/>
                          <a:sym typeface="Century Gothic"/>
                        </a:rPr>
                        <a:t>JOURNAL                                                                                                                                   Page 1</a:t>
                      </a:r>
                      <a:endParaRPr/>
                    </a:p>
                  </a:txBody>
                  <a:tcPr marT="45725" marB="45725" marR="91450" marL="91450" anchor="ctr">
                    <a:solidFill>
                      <a:srgbClr val="FFFFFF"/>
                    </a:solidFill>
                  </a:tcPr>
                </a:tc>
                <a:tc hMerge="1"/>
                <a:tc hMerge="1"/>
                <a:tc hMerge="1"/>
                <a:tc hMerge="1"/>
              </a:tr>
              <a:tr h="0">
                <a:tc gridSpan="5">
                  <a:txBody>
                    <a:bodyPr/>
                    <a:lstStyle/>
                    <a:p>
                      <a:pPr indent="0" lvl="0" marL="0" marR="0" rtl="0" algn="ct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B cap="flat" cmpd="sng" w="9525">
                      <a:solidFill>
                        <a:srgbClr val="C5CFD6"/>
                      </a:solidFill>
                      <a:prstDash val="solid"/>
                      <a:round/>
                      <a:headEnd len="sm" w="sm" type="none"/>
                      <a:tailEnd len="sm" w="sm" type="none"/>
                    </a:lnB>
                    <a:solidFill>
                      <a:srgbClr val="DDE3E9"/>
                    </a:solidFill>
                  </a:tcPr>
                </a:tc>
                <a:tc hMerge="1"/>
                <a:tc hMerge="1"/>
                <a:tc hMerge="1"/>
                <a:tc hMerge="1"/>
              </a:tr>
              <a:tr h="228600">
                <a:tc>
                  <a:txBody>
                    <a:bodyPr/>
                    <a:lstStyle/>
                    <a:p>
                      <a:pPr indent="0" lvl="0" marL="0" marR="0" rtl="0" algn="ctr">
                        <a:lnSpc>
                          <a:spcPct val="100000"/>
                        </a:lnSpc>
                        <a:spcBef>
                          <a:spcPts val="0"/>
                        </a:spcBef>
                        <a:spcAft>
                          <a:spcPts val="0"/>
                        </a:spcAft>
                        <a:buNone/>
                      </a:pPr>
                      <a:r>
                        <a:rPr b="1" lang="en-US" sz="1800" u="none" cap="none" strike="noStrike">
                          <a:latin typeface="Century Gothic"/>
                          <a:ea typeface="Century Gothic"/>
                          <a:cs typeface="Century Gothic"/>
                          <a:sym typeface="Century Gothic"/>
                        </a:rPr>
                        <a:t>Date</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800" u="none" cap="none" strike="noStrike">
                          <a:latin typeface="Century Gothic"/>
                          <a:ea typeface="Century Gothic"/>
                          <a:cs typeface="Century Gothic"/>
                          <a:sym typeface="Century Gothic"/>
                        </a:rPr>
                        <a:t>Description</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800" u="none" cap="none" strike="noStrike">
                          <a:latin typeface="Century Gothic"/>
                          <a:ea typeface="Century Gothic"/>
                          <a:cs typeface="Century Gothic"/>
                          <a:sym typeface="Century Gothic"/>
                        </a:rPr>
                        <a:t>Post. Ref.</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800" u="none" cap="none" strike="noStrike">
                          <a:latin typeface="Century Gothic"/>
                          <a:ea typeface="Century Gothic"/>
                          <a:cs typeface="Century Gothic"/>
                          <a:sym typeface="Century Gothic"/>
                        </a:rPr>
                        <a:t>Debit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800" u="none" cap="none" strike="noStrike">
                          <a:latin typeface="Century Gothic"/>
                          <a:ea typeface="Century Gothic"/>
                          <a:cs typeface="Century Gothic"/>
                          <a:sym typeface="Century Gothic"/>
                        </a:rPr>
                        <a:t>Credit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20–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Oct. 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Checking</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rPr lang="en-US" sz="1800" u="none" cap="none" strike="noStrike">
                          <a:latin typeface="Century Gothic"/>
                          <a:ea typeface="Century Gothic"/>
                          <a:cs typeface="Century Gothic"/>
                          <a:sym typeface="Century Gothic"/>
                        </a:rPr>
                        <a:t>20,000.00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Oct. 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      Nick Frank, Capital</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rPr lang="en-US" sz="1800" u="none" cap="none" strike="noStrike">
                          <a:latin typeface="Century Gothic"/>
                          <a:ea typeface="Century Gothic"/>
                          <a:cs typeface="Century Gothic"/>
                          <a:sym typeface="Century Gothic"/>
                        </a:rPr>
                        <a:t>20,000.00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Oct. 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To record initial investment by owner and deposit to bank account</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r>
              <a:tr h="0">
                <a:tc gridSpan="5">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chemeClr val="lt1"/>
                    </a:solidFill>
                  </a:tcPr>
                </a:tc>
                <a:tc hMerge="1"/>
                <a:tc hMerge="1"/>
                <a:tc hMerge="1"/>
                <a:tc hMerge="1"/>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Oct. 4</a:t>
                      </a:r>
                      <a:endParaRPr/>
                    </a:p>
                  </a:txBody>
                  <a:tcPr marT="95250" marB="95250" marR="76200" marL="76200" anchor="ctr">
                    <a:lnL cap="flat" cmpd="sng" w="9525">
                      <a:solidFill>
                        <a:srgbClr val="DDE3E9"/>
                      </a:solidFill>
                      <a:prstDash val="solid"/>
                      <a:round/>
                      <a:headEnd len="sm" w="sm" type="none"/>
                      <a:tailEnd len="sm" w="sm" type="none"/>
                    </a:lnL>
                    <a:lnR cap="flat" cmpd="sng" w="12700">
                      <a:solidFill>
                        <a:srgbClr val="CAD1DC"/>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Prepaid Rent</a:t>
                      </a:r>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rPr lang="en-US" sz="1800" u="none" cap="none" strike="noStrike">
                          <a:latin typeface="Century Gothic"/>
                          <a:ea typeface="Century Gothic"/>
                          <a:cs typeface="Century Gothic"/>
                          <a:sym typeface="Century Gothic"/>
                        </a:rPr>
                        <a:t>12,000.00</a:t>
                      </a:r>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Oct. 4</a:t>
                      </a:r>
                      <a:endParaRPr/>
                    </a:p>
                  </a:txBody>
                  <a:tcPr marT="95250" marB="95250" marR="76200" marL="76200" anchor="ctr">
                    <a:lnL cap="flat" cmpd="sng" w="9525">
                      <a:solidFill>
                        <a:srgbClr val="DDE3E9"/>
                      </a:solidFill>
                      <a:prstDash val="solid"/>
                      <a:round/>
                      <a:headEnd len="sm" w="sm" type="none"/>
                      <a:tailEnd len="sm" w="sm" type="none"/>
                    </a:lnL>
                    <a:lnR cap="flat" cmpd="sng" w="12700">
                      <a:solidFill>
                        <a:srgbClr val="CAD1DC"/>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      Checking</a:t>
                      </a:r>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rPr lang="en-US" sz="1800" u="none" cap="none" strike="noStrike">
                          <a:latin typeface="Century Gothic"/>
                          <a:ea typeface="Century Gothic"/>
                          <a:cs typeface="Century Gothic"/>
                          <a:sym typeface="Century Gothic"/>
                        </a:rPr>
                        <a:t>12,000.00</a:t>
                      </a:r>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r>
              <a:tr h="228600">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Oct. 4</a:t>
                      </a:r>
                      <a:endParaRPr/>
                    </a:p>
                  </a:txBody>
                  <a:tcPr marT="95250" marB="95250" marR="76200" marL="76200" anchor="ctr">
                    <a:lnL cap="flat" cmpd="sng" w="9525">
                      <a:solidFill>
                        <a:srgbClr val="DDE3E9"/>
                      </a:solidFill>
                      <a:prstDash val="solid"/>
                      <a:round/>
                      <a:headEnd len="sm" w="sm" type="none"/>
                      <a:tailEnd len="sm" w="sm" type="none"/>
                    </a:lnL>
                    <a:lnR cap="flat" cmpd="sng" w="12700">
                      <a:solidFill>
                        <a:srgbClr val="CAD1DC"/>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800" u="none" cap="none" strike="noStrike">
                          <a:latin typeface="Century Gothic"/>
                          <a:ea typeface="Century Gothic"/>
                          <a:cs typeface="Century Gothic"/>
                          <a:sym typeface="Century Gothic"/>
                        </a:rPr>
                        <a:t>To record prepayment of rent on vehicle</a:t>
                      </a:r>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l">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c>
                  <a:txBody>
                    <a:bodyPr/>
                    <a:lstStyle/>
                    <a:p>
                      <a:pPr indent="0" lvl="0" marL="0" marR="0" rtl="0" algn="r">
                        <a:lnSpc>
                          <a:spcPct val="100000"/>
                        </a:lnSpc>
                        <a:spcBef>
                          <a:spcPts val="0"/>
                        </a:spcBef>
                        <a:spcAft>
                          <a:spcPts val="0"/>
                        </a:spcAft>
                        <a:buNone/>
                      </a:pPr>
                      <a:r>
                        <a:t/>
                      </a:r>
                      <a:endParaRPr sz="1800" u="none" cap="none" strike="noStrike">
                        <a:latin typeface="Century Gothic"/>
                        <a:ea typeface="Century Gothic"/>
                        <a:cs typeface="Century Gothic"/>
                        <a:sym typeface="Century Gothic"/>
                      </a:endParaRPr>
                    </a:p>
                  </a:txBody>
                  <a:tcPr marT="95250" marB="95250" marR="76200" marL="76200" anchor="ctr">
                    <a:lnL cap="flat" cmpd="sng" w="12700">
                      <a:solidFill>
                        <a:srgbClr val="CAD1DC"/>
                      </a:solidFill>
                      <a:prstDash val="solid"/>
                      <a:round/>
                      <a:headEnd len="sm" w="sm" type="none"/>
                      <a:tailEnd len="sm" w="sm" type="none"/>
                    </a:lnL>
                    <a:lnR cap="flat" cmpd="sng" w="12700">
                      <a:solidFill>
                        <a:srgbClr val="CAD1DC"/>
                      </a:solidFill>
                      <a:prstDash val="solid"/>
                      <a:round/>
                      <a:headEnd len="sm" w="sm" type="none"/>
                      <a:tailEnd len="sm" w="sm" type="none"/>
                    </a:lnR>
                    <a:lnT cap="flat" cmpd="sng" w="12700">
                      <a:solidFill>
                        <a:srgbClr val="CAD1DC"/>
                      </a:solidFill>
                      <a:prstDash val="solid"/>
                      <a:round/>
                      <a:headEnd len="sm" w="sm" type="none"/>
                      <a:tailEnd len="sm" w="sm" type="none"/>
                    </a:lnT>
                    <a:lnB cap="flat" cmpd="sng" w="12700">
                      <a:solidFill>
                        <a:srgbClr val="CAD1DC"/>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Post to the Ledger</a:t>
            </a:r>
            <a:endParaRPr/>
          </a:p>
        </p:txBody>
      </p:sp>
      <p:sp>
        <p:nvSpPr>
          <p:cNvPr id="187" name="Google Shape;187;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This process is largely automated in computerized accounting systems.</a:t>
            </a:r>
            <a:endParaRPr/>
          </a:p>
          <a:p>
            <a:pPr indent="-304800" lvl="0" marL="342900" marR="0" rtl="0" algn="l">
              <a:lnSpc>
                <a:spcPct val="90000"/>
              </a:lnSpc>
              <a:spcBef>
                <a:spcPts val="750"/>
              </a:spcBef>
              <a:spcAft>
                <a:spcPts val="0"/>
              </a:spcAft>
              <a:buClr>
                <a:schemeClr val="dk1"/>
              </a:buClr>
              <a:buSzPts val="2800"/>
              <a:buFont typeface="Arial"/>
              <a:buChar char="•"/>
            </a:pPr>
            <a:r>
              <a:rPr lang="en-US"/>
              <a:t>Each account needs its own ledger—all of these ledgers will come together to form the general ledger.</a:t>
            </a:r>
            <a:endParaRPr/>
          </a:p>
          <a:p>
            <a:pPr indent="-304800" lvl="0" marL="342900" marR="0" rtl="0" algn="l">
              <a:lnSpc>
                <a:spcPct val="90000"/>
              </a:lnSpc>
              <a:spcBef>
                <a:spcPts val="750"/>
              </a:spcBef>
              <a:spcAft>
                <a:spcPts val="0"/>
              </a:spcAft>
              <a:buClr>
                <a:schemeClr val="dk1"/>
              </a:buClr>
              <a:buSzPts val="2800"/>
              <a:buFont typeface="Arial"/>
              <a:buChar char="•"/>
            </a:pPr>
            <a:r>
              <a:rPr lang="en-US"/>
              <a:t>Take a look at this transaction again:</a:t>
            </a:r>
            <a:endParaRPr/>
          </a:p>
          <a:p>
            <a:pPr indent="-285750" lvl="1" marL="685800" rtl="0" algn="l">
              <a:lnSpc>
                <a:spcPct val="90000"/>
              </a:lnSpc>
              <a:spcBef>
                <a:spcPts val="375"/>
              </a:spcBef>
              <a:spcAft>
                <a:spcPts val="0"/>
              </a:spcAft>
              <a:buSzPts val="2400"/>
              <a:buChar char="•"/>
            </a:pPr>
            <a:r>
              <a:rPr lang="en-US"/>
              <a:t>On October 1, Nick opened a bank account in the name of NeatNiks using $20,000 of his own money from his personal account.</a:t>
            </a:r>
            <a:endParaRPr/>
          </a:p>
          <a:p>
            <a:pPr indent="-304800" lvl="0" marL="342900" marR="0" rtl="0" algn="l">
              <a:lnSpc>
                <a:spcPct val="90000"/>
              </a:lnSpc>
              <a:spcBef>
                <a:spcPts val="750"/>
              </a:spcBef>
              <a:spcAft>
                <a:spcPts val="0"/>
              </a:spcAft>
              <a:buClr>
                <a:schemeClr val="dk1"/>
              </a:buClr>
              <a:buSzPts val="2800"/>
              <a:buFont typeface="Arial"/>
              <a:buChar char="•"/>
            </a:pPr>
            <a:r>
              <a:rPr lang="en-US"/>
              <a:t>When we post from the journal to the ledger, we do exactly as the journal tells us. If we think it’s wrong, we go back to whoever analyzed the transaction.</a:t>
            </a:r>
            <a:endParaRPr/>
          </a:p>
          <a:p>
            <a:pPr indent="-304800" lvl="0" marL="342900" marR="0" rtl="0" algn="l">
              <a:lnSpc>
                <a:spcPct val="90000"/>
              </a:lnSpc>
              <a:spcBef>
                <a:spcPts val="750"/>
              </a:spcBef>
              <a:spcAft>
                <a:spcPts val="0"/>
              </a:spcAft>
              <a:buClr>
                <a:schemeClr val="dk1"/>
              </a:buClr>
              <a:buSzPts val="2800"/>
              <a:buFont typeface="Arial"/>
              <a:buChar char="•"/>
            </a:pPr>
            <a:r>
              <a:rPr lang="en-US"/>
              <a:t>When we post, we note the page of the journal so we can go back later and find our source if we need to.</a:t>
            </a:r>
            <a:endParaRPr/>
          </a:p>
          <a:p>
            <a:pPr indent="-304800" lvl="0" marL="342900" marR="0" rtl="0" algn="l">
              <a:lnSpc>
                <a:spcPct val="90000"/>
              </a:lnSpc>
              <a:spcBef>
                <a:spcPts val="750"/>
              </a:spcBef>
              <a:spcAft>
                <a:spcPts val="0"/>
              </a:spcAft>
              <a:buClr>
                <a:schemeClr val="dk1"/>
              </a:buClr>
              <a:buSzPts val="2800"/>
              <a:buFont typeface="Arial"/>
              <a:buChar char="•"/>
            </a:pPr>
            <a:r>
              <a:rPr lang="en-US"/>
              <a:t>We note the account number in the POST. REF. column of the journal.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Post to the Ledger (cont.)</a:t>
            </a:r>
            <a:endParaRPr/>
          </a:p>
        </p:txBody>
      </p:sp>
      <p:graphicFrame>
        <p:nvGraphicFramePr>
          <p:cNvPr id="193" name="Google Shape;193;p23"/>
          <p:cNvGraphicFramePr/>
          <p:nvPr/>
        </p:nvGraphicFramePr>
        <p:xfrm>
          <a:off x="838200" y="1317250"/>
          <a:ext cx="3000000" cy="3000000"/>
        </p:xfrm>
        <a:graphic>
          <a:graphicData uri="http://schemas.openxmlformats.org/drawingml/2006/table">
            <a:tbl>
              <a:tblPr>
                <a:noFill/>
                <a:tableStyleId>{9422673C-87B3-4E94-A7A0-E6C188104E11}</a:tableStyleId>
              </a:tblPr>
              <a:tblGrid>
                <a:gridCol w="1314450"/>
                <a:gridCol w="1314450"/>
                <a:gridCol w="1314450"/>
                <a:gridCol w="1314450"/>
                <a:gridCol w="1314450"/>
                <a:gridCol w="1314450"/>
                <a:gridCol w="1314450"/>
                <a:gridCol w="1314450"/>
              </a:tblGrid>
              <a:tr h="139700">
                <a:tc gridSpan="8">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GENERAL LEDGER</a:t>
                      </a:r>
                      <a:endParaRPr/>
                    </a:p>
                  </a:txBody>
                  <a:tcPr marT="45725" marB="45725" marR="91450" marL="91450" anchor="ctr">
                    <a:solidFill>
                      <a:srgbClr val="FFFFFF"/>
                    </a:solidFill>
                  </a:tcPr>
                </a:tc>
                <a:tc hMerge="1"/>
                <a:tc hMerge="1"/>
                <a:tc hMerge="1"/>
                <a:tc hMerge="1"/>
                <a:tc hMerge="1"/>
                <a:tc hMerge="1"/>
                <a:tc hMerge="1"/>
              </a:tr>
              <a:tr h="139700">
                <a:tc gridSpan="8">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Account: Checking                                                         Account No. 1100</a:t>
                      </a:r>
                      <a:endParaRPr b="1" sz="1100" u="none" cap="none" strike="noStrike">
                        <a:latin typeface="Century Gothic"/>
                        <a:ea typeface="Century Gothic"/>
                        <a:cs typeface="Century Gothic"/>
                        <a:sym typeface="Century Gothic"/>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B cap="flat" cmpd="sng" w="9525">
                      <a:solidFill>
                        <a:srgbClr val="C5CFD6"/>
                      </a:solidFill>
                      <a:prstDash val="solid"/>
                      <a:round/>
                      <a:headEnd len="sm" w="sm" type="none"/>
                      <a:tailEnd len="sm" w="sm" type="none"/>
                    </a:lnB>
                    <a:solidFill>
                      <a:srgbClr val="DDE3E9"/>
                    </a:solidFill>
                  </a:tcPr>
                </a:tc>
                <a:tc hMerge="1"/>
                <a:tc hMerge="1"/>
                <a:tc hMerge="1"/>
                <a:tc hMerge="1"/>
                <a:tc hMerge="1"/>
                <a:tc hMerge="1"/>
                <a:tc hMerge="1"/>
              </a:tr>
              <a:tr h="139700">
                <a:tc gridSpan="2"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DATE</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hMerge="1"/>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ITEM</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POST. REF.</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DEBIT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CREDIT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grid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BALANCE</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C5CFD6"/>
                      </a:solidFill>
                      <a:prstDash val="solid"/>
                      <a:round/>
                      <a:headEnd len="sm" w="sm" type="none"/>
                      <a:tailEnd len="sm" w="sm" type="none"/>
                    </a:lnB>
                    <a:solidFill>
                      <a:srgbClr val="DDE3E9"/>
                    </a:solidFill>
                  </a:tcPr>
                </a:tc>
                <a:tc hMerge="1"/>
              </a:tr>
              <a:tr h="139700">
                <a:tc gridSpan="2" vMerge="1"/>
                <a:tc hMerge="1" vMerge="1"/>
                <a:tc vMerge="1"/>
                <a:tc vMerge="1"/>
                <a:tc vMerge="1"/>
                <a:tc vMerge="1"/>
                <a:tc>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DEBIT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CREDIT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r>
              <a:tr h="13970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20–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13970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i="1" lang="en-US" sz="1100" u="none" cap="none" strike="noStrike">
                          <a:latin typeface="Century Gothic"/>
                          <a:ea typeface="Century Gothic"/>
                          <a:cs typeface="Century Gothic"/>
                          <a:sym typeface="Century Gothic"/>
                        </a:rPr>
                        <a:t>Balance</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a</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13970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GJ1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20,000.00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20,000.00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0">
                <a:tc gridSpan="8">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hMerge="1"/>
                <a:tc hMerge="1"/>
                <a:tc hMerge="1"/>
                <a:tc hMerge="1"/>
                <a:tc hMerge="1"/>
                <a:tc hMerge="1"/>
                <a:tc hMerge="1"/>
              </a:tr>
            </a:tbl>
          </a:graphicData>
        </a:graphic>
      </p:graphicFrame>
      <p:graphicFrame>
        <p:nvGraphicFramePr>
          <p:cNvPr id="194" name="Google Shape;194;p23"/>
          <p:cNvGraphicFramePr/>
          <p:nvPr/>
        </p:nvGraphicFramePr>
        <p:xfrm>
          <a:off x="838200" y="4138293"/>
          <a:ext cx="3000000" cy="3000000"/>
        </p:xfrm>
        <a:graphic>
          <a:graphicData uri="http://schemas.openxmlformats.org/drawingml/2006/table">
            <a:tbl>
              <a:tblPr>
                <a:noFill/>
                <a:tableStyleId>{9422673C-87B3-4E94-A7A0-E6C188104E11}</a:tableStyleId>
              </a:tblPr>
              <a:tblGrid>
                <a:gridCol w="1314450"/>
                <a:gridCol w="1314450"/>
                <a:gridCol w="1314450"/>
                <a:gridCol w="1314450"/>
                <a:gridCol w="1314450"/>
                <a:gridCol w="1314450"/>
                <a:gridCol w="1314450"/>
                <a:gridCol w="1314450"/>
              </a:tblGrid>
              <a:tr h="139700">
                <a:tc gridSpan="8">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GENERAL LEDGER</a:t>
                      </a:r>
                      <a:endParaRPr/>
                    </a:p>
                  </a:txBody>
                  <a:tcPr marT="45725" marB="45725" marR="91450" marL="91450" anchor="ctr">
                    <a:solidFill>
                      <a:srgbClr val="FFFFFF"/>
                    </a:solidFill>
                  </a:tcPr>
                </a:tc>
                <a:tc hMerge="1"/>
                <a:tc hMerge="1"/>
                <a:tc hMerge="1"/>
                <a:tc hMerge="1"/>
                <a:tc hMerge="1"/>
                <a:tc hMerge="1"/>
                <a:tc hMerge="1"/>
              </a:tr>
              <a:tr h="139700">
                <a:tc gridSpan="8">
                  <a:txBody>
                    <a:bodyPr/>
                    <a:lstStyle/>
                    <a:p>
                      <a:pPr indent="0" lvl="0" marL="0" marR="0" rtl="0" algn="ctr">
                        <a:lnSpc>
                          <a:spcPct val="100000"/>
                        </a:lnSpc>
                        <a:spcBef>
                          <a:spcPts val="0"/>
                        </a:spcBef>
                        <a:spcAft>
                          <a:spcPts val="0"/>
                        </a:spcAft>
                        <a:buClr>
                          <a:srgbClr val="000000"/>
                        </a:buClr>
                        <a:buSzPts val="1100"/>
                        <a:buFont typeface="Arial"/>
                        <a:buNone/>
                      </a:pPr>
                      <a:r>
                        <a:rPr b="1" lang="en-US" sz="1100" u="none" cap="none" strike="noStrike">
                          <a:latin typeface="Century Gothic"/>
                          <a:ea typeface="Century Gothic"/>
                          <a:cs typeface="Century Gothic"/>
                          <a:sym typeface="Century Gothic"/>
                        </a:rPr>
                        <a:t>Account: Nick Frank, Capital                                                         Account No. 310</a:t>
                      </a:r>
                      <a:endParaRPr b="1" sz="1100" u="none" cap="none" strike="noStrike">
                        <a:latin typeface="Century Gothic"/>
                        <a:ea typeface="Century Gothic"/>
                        <a:cs typeface="Century Gothic"/>
                        <a:sym typeface="Century Gothic"/>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B cap="flat" cmpd="sng" w="9525">
                      <a:solidFill>
                        <a:srgbClr val="C5CFD6"/>
                      </a:solidFill>
                      <a:prstDash val="solid"/>
                      <a:round/>
                      <a:headEnd len="sm" w="sm" type="none"/>
                      <a:tailEnd len="sm" w="sm" type="none"/>
                    </a:lnB>
                    <a:solidFill>
                      <a:srgbClr val="DDE3E9"/>
                    </a:solidFill>
                  </a:tcPr>
                </a:tc>
                <a:tc hMerge="1"/>
                <a:tc hMerge="1"/>
                <a:tc hMerge="1"/>
                <a:tc hMerge="1"/>
                <a:tc hMerge="1"/>
                <a:tc hMerge="1"/>
                <a:tc hMerge="1"/>
              </a:tr>
              <a:tr h="139700">
                <a:tc gridSpan="2"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DATE</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hMerge="1"/>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ITEM</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POST. REF.</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DEBIT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row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CREDIT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gridSpan="2">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BALANCE</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C5CFD6"/>
                      </a:solidFill>
                      <a:prstDash val="solid"/>
                      <a:round/>
                      <a:headEnd len="sm" w="sm" type="none"/>
                      <a:tailEnd len="sm" w="sm" type="none"/>
                    </a:lnB>
                    <a:solidFill>
                      <a:srgbClr val="DDE3E9"/>
                    </a:solidFill>
                  </a:tcPr>
                </a:tc>
                <a:tc hMerge="1"/>
              </a:tr>
              <a:tr h="139700">
                <a:tc gridSpan="2" vMerge="1"/>
                <a:tc hMerge="1" vMerge="1"/>
                <a:tc vMerge="1"/>
                <a:tc vMerge="1"/>
                <a:tc vMerge="1"/>
                <a:tc vMerge="1"/>
                <a:tc>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DEBIT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c>
                  <a:txBody>
                    <a:bodyPr/>
                    <a:lstStyle/>
                    <a:p>
                      <a:pPr indent="0" lvl="0" marL="0" marR="0" rtl="0" algn="ctr">
                        <a:lnSpc>
                          <a:spcPct val="100000"/>
                        </a:lnSpc>
                        <a:spcBef>
                          <a:spcPts val="0"/>
                        </a:spcBef>
                        <a:spcAft>
                          <a:spcPts val="0"/>
                        </a:spcAft>
                        <a:buNone/>
                      </a:pPr>
                      <a:r>
                        <a:rPr b="1" lang="en-US" sz="1100" u="none" cap="none" strike="noStrike">
                          <a:latin typeface="Century Gothic"/>
                          <a:ea typeface="Century Gothic"/>
                          <a:cs typeface="Century Gothic"/>
                          <a:sym typeface="Century Gothic"/>
                        </a:rPr>
                        <a:t>CREDIT</a:t>
                      </a:r>
                      <a:endParaRPr/>
                    </a:p>
                  </a:txBody>
                  <a:tcPr marT="95250" marB="95250" marR="76200" marL="76200" anchor="ctr">
                    <a:lnL cap="flat" cmpd="sng" w="9525">
                      <a:solidFill>
                        <a:srgbClr val="C5CFD6"/>
                      </a:solidFill>
                      <a:prstDash val="solid"/>
                      <a:round/>
                      <a:headEnd len="sm" w="sm" type="none"/>
                      <a:tailEnd len="sm" w="sm" type="none"/>
                    </a:lnL>
                    <a:lnR cap="flat" cmpd="sng" w="9525">
                      <a:solidFill>
                        <a:srgbClr val="C5CFD6"/>
                      </a:solidFill>
                      <a:prstDash val="solid"/>
                      <a:round/>
                      <a:headEnd len="sm" w="sm" type="none"/>
                      <a:tailEnd len="sm" w="sm" type="none"/>
                    </a:lnR>
                    <a:lnT cap="flat" cmpd="sng" w="9525">
                      <a:solidFill>
                        <a:srgbClr val="C5CFD6"/>
                      </a:solidFill>
                      <a:prstDash val="solid"/>
                      <a:round/>
                      <a:headEnd len="sm" w="sm" type="none"/>
                      <a:tailEnd len="sm" w="sm" type="none"/>
                    </a:lnT>
                    <a:lnB cap="flat" cmpd="sng" w="9525">
                      <a:solidFill>
                        <a:srgbClr val="DDE3E9"/>
                      </a:solidFill>
                      <a:prstDash val="solid"/>
                      <a:round/>
                      <a:headEnd len="sm" w="sm" type="none"/>
                      <a:tailEnd len="sm" w="sm" type="none"/>
                    </a:lnB>
                    <a:solidFill>
                      <a:srgbClr val="DDE3E9"/>
                    </a:solidFill>
                  </a:tcPr>
                </a:tc>
              </a:tr>
              <a:tr h="13970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20–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13970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i="1" lang="en-US" sz="1100" u="none" cap="none" strike="noStrike">
                          <a:latin typeface="Century Gothic"/>
                          <a:ea typeface="Century Gothic"/>
                          <a:cs typeface="Century Gothic"/>
                          <a:sym typeface="Century Gothic"/>
                        </a:rPr>
                        <a:t>Balance</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a</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DDE3E9"/>
                      </a:solidFill>
                      <a:prstDash val="solid"/>
                      <a:round/>
                      <a:headEnd len="sm" w="sm" type="none"/>
                      <a:tailEnd len="sm" w="sm" type="none"/>
                    </a:lnB>
                    <a:solidFill>
                      <a:srgbClr val="FFFFFF"/>
                    </a:solidFill>
                  </a:tcPr>
                </a:tc>
              </a:tr>
              <a:tr h="139700">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Oct</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rPr lang="en-US" sz="1100" u="none" cap="none" strike="noStrike">
                          <a:latin typeface="Century Gothic"/>
                          <a:ea typeface="Century Gothic"/>
                          <a:cs typeface="Century Gothic"/>
                          <a:sym typeface="Century Gothic"/>
                        </a:rPr>
                        <a:t>GJ1</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20,000.00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lnSpc>
                          <a:spcPct val="100000"/>
                        </a:lnSpc>
                        <a:spcBef>
                          <a:spcPts val="0"/>
                        </a:spcBef>
                        <a:spcAft>
                          <a:spcPts val="0"/>
                        </a:spcAft>
                        <a:buNone/>
                      </a:pPr>
                      <a:r>
                        <a:t/>
                      </a:r>
                      <a:endParaRPr sz="1100" u="none" cap="none" strike="noStrike">
                        <a:latin typeface="Century Gothic"/>
                        <a:ea typeface="Century Gothic"/>
                        <a:cs typeface="Century Gothic"/>
                        <a:sym typeface="Century Gothic"/>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r">
                        <a:lnSpc>
                          <a:spcPct val="100000"/>
                        </a:lnSpc>
                        <a:spcBef>
                          <a:spcPts val="0"/>
                        </a:spcBef>
                        <a:spcAft>
                          <a:spcPts val="0"/>
                        </a:spcAft>
                        <a:buNone/>
                      </a:pPr>
                      <a:r>
                        <a:rPr lang="en-US" sz="1100" u="none" cap="none" strike="noStrike">
                          <a:latin typeface="Century Gothic"/>
                          <a:ea typeface="Century Gothic"/>
                          <a:cs typeface="Century Gothic"/>
                          <a:sym typeface="Century Gothic"/>
                        </a:rPr>
                        <a:t>20,000.00</a:t>
                      </a:r>
                      <a:endParaRPr/>
                    </a:p>
                  </a:txBody>
                  <a:tcPr marT="95250" marB="95250" marR="76200" marL="76200" anchor="ctr">
                    <a:lnL cap="flat" cmpd="sng" w="9525">
                      <a:solidFill>
                        <a:srgbClr val="DDE3E9"/>
                      </a:solidFill>
                      <a:prstDash val="solid"/>
                      <a:round/>
                      <a:headEnd len="sm" w="sm" type="none"/>
                      <a:tailEnd len="sm" w="sm" type="none"/>
                    </a:lnL>
                    <a:lnR cap="flat" cmpd="sng" w="9525">
                      <a:solidFill>
                        <a:srgbClr val="DDE3E9"/>
                      </a:solidFill>
                      <a:prstDash val="solid"/>
                      <a:round/>
                      <a:headEnd len="sm" w="sm" type="none"/>
                      <a:tailEnd len="sm" w="sm" type="none"/>
                    </a:lnR>
                    <a:lnT cap="flat" cmpd="sng" w="9525">
                      <a:solidFill>
                        <a:srgbClr val="DDE3E9"/>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Calculate Account Balances</a:t>
            </a:r>
            <a:endParaRPr/>
          </a:p>
        </p:txBody>
      </p:sp>
      <p:sp>
        <p:nvSpPr>
          <p:cNvPr id="200" name="Google Shape;200;p24"/>
          <p:cNvSpPr txBox="1"/>
          <p:nvPr>
            <p:ph idx="1" type="body"/>
          </p:nvPr>
        </p:nvSpPr>
        <p:spPr>
          <a:xfrm>
            <a:off x="838200" y="1825625"/>
            <a:ext cx="10515600" cy="1206326"/>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Ledgers include columns for account balances</a:t>
            </a:r>
            <a:endParaRPr/>
          </a:p>
          <a:p>
            <a:pPr indent="-304800" lvl="0" marL="342900" marR="0" rtl="0" algn="l">
              <a:lnSpc>
                <a:spcPct val="90000"/>
              </a:lnSpc>
              <a:spcBef>
                <a:spcPts val="750"/>
              </a:spcBef>
              <a:spcAft>
                <a:spcPts val="0"/>
              </a:spcAft>
              <a:buClr>
                <a:schemeClr val="dk1"/>
              </a:buClr>
              <a:buSzPts val="2800"/>
              <a:buFont typeface="Arial"/>
              <a:buChar char="•"/>
            </a:pPr>
            <a:r>
              <a:rPr lang="en-US"/>
              <a:t>You calculate these balances by combining the credit and debit entries within the ledger</a:t>
            </a:r>
            <a:endParaRPr/>
          </a:p>
        </p:txBody>
      </p:sp>
      <p:graphicFrame>
        <p:nvGraphicFramePr>
          <p:cNvPr id="201" name="Google Shape;201;p24"/>
          <p:cNvGraphicFramePr/>
          <p:nvPr/>
        </p:nvGraphicFramePr>
        <p:xfrm>
          <a:off x="838196" y="3117213"/>
          <a:ext cx="3000000" cy="3000000"/>
        </p:xfrm>
        <a:graphic>
          <a:graphicData uri="http://schemas.openxmlformats.org/drawingml/2006/table">
            <a:tbl>
              <a:tblPr firstRow="1">
                <a:gradFill>
                  <a:gsLst>
                    <a:gs pos="0">
                      <a:srgbClr val="BCCCE7"/>
                    </a:gs>
                    <a:gs pos="35000">
                      <a:srgbClr val="D0DCED"/>
                    </a:gs>
                    <a:gs pos="100000">
                      <a:srgbClr val="EDF0F7"/>
                    </a:gs>
                  </a:gsLst>
                  <a:lin ang="16200000" scaled="0"/>
                </a:gradFill>
                <a:tableStyleId>{A53E3FD7-A760-4206-9E51-EAD6DD369EC0}</a:tableStyleId>
              </a:tblPr>
              <a:tblGrid>
                <a:gridCol w="1164700"/>
                <a:gridCol w="1164700"/>
                <a:gridCol w="1364375"/>
                <a:gridCol w="1364375"/>
                <a:gridCol w="1364375"/>
                <a:gridCol w="1364375"/>
                <a:gridCol w="1364375"/>
                <a:gridCol w="1364375"/>
              </a:tblGrid>
              <a:tr h="251450">
                <a:tc gridSpan="8">
                  <a:txBody>
                    <a:bodyPr/>
                    <a:lstStyle/>
                    <a:p>
                      <a:pPr indent="0" lvl="0" marL="0" marR="0" rtl="0" algn="ctr">
                        <a:lnSpc>
                          <a:spcPct val="100000"/>
                        </a:lnSpc>
                        <a:spcBef>
                          <a:spcPts val="0"/>
                        </a:spcBef>
                        <a:spcAft>
                          <a:spcPts val="0"/>
                        </a:spcAft>
                        <a:buNone/>
                      </a:pPr>
                      <a:r>
                        <a:rPr lang="en-US" sz="2100" u="none" cap="none" strike="noStrike">
                          <a:latin typeface="Century Gothic"/>
                          <a:ea typeface="Century Gothic"/>
                          <a:cs typeface="Century Gothic"/>
                          <a:sym typeface="Century Gothic"/>
                        </a:rPr>
                        <a:t>GENERAL LEDGER</a:t>
                      </a:r>
                      <a:endParaRPr/>
                    </a:p>
                  </a:txBody>
                  <a:tcPr marT="45725" marB="45725" marR="91450" marL="91450"/>
                </a:tc>
                <a:tc hMerge="1"/>
                <a:tc hMerge="1"/>
                <a:tc hMerge="1"/>
                <a:tc hMerge="1"/>
                <a:tc hMerge="1"/>
                <a:tc hMerge="1"/>
                <a:tc hMerge="1"/>
              </a:tr>
              <a:tr h="251450">
                <a:tc gridSpan="2" rowSpan="2">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DATE</a:t>
                      </a:r>
                      <a:endParaRPr/>
                    </a:p>
                  </a:txBody>
                  <a:tcPr marT="95250" marB="95250" marR="76200" marL="76200" anchor="ctr"/>
                </a:tc>
                <a:tc rowSpan="2" hMerge="1"/>
                <a:tc rowSpan="2">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ITEM</a:t>
                      </a:r>
                      <a:endParaRPr/>
                    </a:p>
                  </a:txBody>
                  <a:tcPr marT="45725" marB="45725" marR="91450" marL="91450" anchor="ctr"/>
                </a:tc>
                <a:tc rowSpan="2">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POST. REF.</a:t>
                      </a:r>
                      <a:endParaRPr/>
                    </a:p>
                  </a:txBody>
                  <a:tcPr marT="45725" marB="45725" marR="91450" marL="91450" anchor="ctr"/>
                </a:tc>
                <a:tc rowSpan="2">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DEBIT</a:t>
                      </a:r>
                      <a:endParaRPr/>
                    </a:p>
                  </a:txBody>
                  <a:tcPr marT="45725" marB="45725" marR="91450" marL="91450" anchor="ctr"/>
                </a:tc>
                <a:tc rowSpan="2">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CREDIT</a:t>
                      </a:r>
                      <a:endParaRPr/>
                    </a:p>
                  </a:txBody>
                  <a:tcPr marT="45725" marB="45725" marR="91450" marL="91450" anchor="ctr"/>
                </a:tc>
                <a:tc gridSpan="2">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BALANCE</a:t>
                      </a:r>
                      <a:endParaRPr/>
                    </a:p>
                  </a:txBody>
                  <a:tcPr marT="45725" marB="45725" marR="91450" marL="91450" anchor="ctr"/>
                </a:tc>
                <a:tc hMerge="1"/>
              </a:tr>
              <a:tr h="350525">
                <a:tc gridSpan="2" vMerge="1"/>
                <a:tc hMerge="1" vMerge="1"/>
                <a:tc vMerge="1"/>
                <a:tc vMerge="1"/>
                <a:tc vMerge="1"/>
                <a:tc vMerge="1"/>
                <a:tc>
                  <a:txBody>
                    <a:bodyPr/>
                    <a:lstStyle/>
                    <a:p>
                      <a:pPr indent="0" lvl="0" marL="0" marR="0" rtl="0" algn="ctr">
                        <a:lnSpc>
                          <a:spcPct val="100000"/>
                        </a:lnSpc>
                        <a:spcBef>
                          <a:spcPts val="0"/>
                        </a:spcBef>
                        <a:spcAft>
                          <a:spcPts val="0"/>
                        </a:spcAft>
                        <a:buClr>
                          <a:srgbClr val="000000"/>
                        </a:buClr>
                        <a:buSzPts val="2100"/>
                        <a:buFont typeface="Arial"/>
                        <a:buNone/>
                      </a:pPr>
                      <a:r>
                        <a:rPr b="1" lang="en-US" sz="2100" u="none" cap="none" strike="noStrike">
                          <a:latin typeface="Century Gothic"/>
                          <a:ea typeface="Century Gothic"/>
                          <a:cs typeface="Century Gothic"/>
                          <a:sym typeface="Century Gothic"/>
                        </a:rPr>
                        <a:t>DEBIT</a:t>
                      </a:r>
                      <a:endParaRPr/>
                    </a:p>
                  </a:txBody>
                  <a:tcPr marT="95250" marB="95250" marR="76200" marL="76200" anchor="ctr"/>
                </a:tc>
                <a:tc>
                  <a:txBody>
                    <a:bodyPr/>
                    <a:lstStyle/>
                    <a:p>
                      <a:pPr indent="0" lvl="0" marL="0" marR="0" rtl="0" algn="ctr">
                        <a:lnSpc>
                          <a:spcPct val="100000"/>
                        </a:lnSpc>
                        <a:spcBef>
                          <a:spcPts val="0"/>
                        </a:spcBef>
                        <a:spcAft>
                          <a:spcPts val="0"/>
                        </a:spcAft>
                        <a:buNone/>
                      </a:pPr>
                      <a:r>
                        <a:rPr b="1" lang="en-US" sz="2100" u="none" cap="none" strike="noStrike">
                          <a:latin typeface="Century Gothic"/>
                          <a:ea typeface="Century Gothic"/>
                          <a:cs typeface="Century Gothic"/>
                          <a:sym typeface="Century Gothic"/>
                        </a:rPr>
                        <a:t>CREDIT</a:t>
                      </a:r>
                      <a:endParaRPr/>
                    </a:p>
                  </a:txBody>
                  <a:tcPr marT="95250" marB="95250" marR="76200" marL="76200" anchor="ctr"/>
                </a:tc>
              </a:tr>
              <a:tr h="350525">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20–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r>
              <a:tr h="350525">
                <a:tc>
                  <a:txBody>
                    <a:bodyPr/>
                    <a:lstStyle/>
                    <a:p>
                      <a:pPr indent="0" lvl="0" marL="0" marR="0" rtl="0" algn="l">
                        <a:lnSpc>
                          <a:spcPct val="100000"/>
                        </a:lnSpc>
                        <a:spcBef>
                          <a:spcPts val="0"/>
                        </a:spcBef>
                        <a:spcAft>
                          <a:spcPts val="0"/>
                        </a:spcAft>
                        <a:buNone/>
                      </a:pPr>
                      <a:r>
                        <a:rPr b="1" lang="en-US" sz="2100" u="none" cap="none" strike="noStrike">
                          <a:latin typeface="Century Gothic"/>
                          <a:ea typeface="Century Gothic"/>
                          <a:cs typeface="Century Gothic"/>
                          <a:sym typeface="Century Gothic"/>
                        </a:rPr>
                        <a:t>Oct</a:t>
                      </a:r>
                      <a:endParaRPr/>
                    </a:p>
                  </a:txBody>
                  <a:tcPr marT="95250" marB="95250" marR="76200" marL="76200" anchor="ctr"/>
                </a:tc>
                <a:tc>
                  <a:txBody>
                    <a:bodyPr/>
                    <a:lstStyle/>
                    <a:p>
                      <a:pPr indent="0" lvl="0" marL="0" marR="0" rtl="0" algn="l">
                        <a:lnSpc>
                          <a:spcPct val="100000"/>
                        </a:lnSpc>
                        <a:spcBef>
                          <a:spcPts val="0"/>
                        </a:spcBef>
                        <a:spcAft>
                          <a:spcPts val="0"/>
                        </a:spcAft>
                        <a:buNone/>
                      </a:pPr>
                      <a:r>
                        <a:rPr b="1" lang="en-US" sz="2100" u="none" cap="none" strike="noStrike">
                          <a:latin typeface="Century Gothic"/>
                          <a:ea typeface="Century Gothic"/>
                          <a:cs typeface="Century Gothic"/>
                          <a:sym typeface="Century Gothic"/>
                        </a:rPr>
                        <a:t>1</a:t>
                      </a:r>
                      <a:endParaRPr/>
                    </a:p>
                  </a:txBody>
                  <a:tcPr marT="95250" marB="95250" marR="76200" marL="76200" anchor="ctr"/>
                </a:tc>
                <a:tc>
                  <a:txBody>
                    <a:bodyPr/>
                    <a:lstStyle/>
                    <a:p>
                      <a:pPr indent="0" lvl="0" marL="0" marR="0" rtl="0" algn="l">
                        <a:lnSpc>
                          <a:spcPct val="100000"/>
                        </a:lnSpc>
                        <a:spcBef>
                          <a:spcPts val="0"/>
                        </a:spcBef>
                        <a:spcAft>
                          <a:spcPts val="0"/>
                        </a:spcAft>
                        <a:buNone/>
                      </a:pPr>
                      <a:r>
                        <a:rPr b="1" i="1" lang="en-US" sz="2100" u="none" cap="none" strike="noStrike">
                          <a:latin typeface="Century Gothic"/>
                          <a:ea typeface="Century Gothic"/>
                          <a:cs typeface="Century Gothic"/>
                          <a:sym typeface="Century Gothic"/>
                        </a:rPr>
                        <a:t>Balance</a:t>
                      </a:r>
                      <a:endParaRPr/>
                    </a:p>
                  </a:txBody>
                  <a:tcPr marT="95250" marB="95250" marR="76200" marL="7620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a</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0.00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r>
              <a:tr h="350525">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Oct</a:t>
                      </a:r>
                      <a:endParaRPr/>
                    </a:p>
                  </a:txBody>
                  <a:tcPr marT="95250" marB="95250" marR="76200" marL="7620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20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GJ1</a:t>
                      </a:r>
                      <a:endParaRPr/>
                    </a:p>
                  </a:txBody>
                  <a:tcPr marT="95250" marB="95250" marR="76200" marL="76200" anchor="ctr"/>
                </a:tc>
                <a:tc>
                  <a:txBody>
                    <a:bodyPr/>
                    <a:lstStyle/>
                    <a:p>
                      <a:pPr indent="0" lvl="0" marL="0" marR="0" rtl="0" algn="r">
                        <a:lnSpc>
                          <a:spcPct val="100000"/>
                        </a:lnSpc>
                        <a:spcBef>
                          <a:spcPts val="0"/>
                        </a:spcBef>
                        <a:spcAft>
                          <a:spcPts val="0"/>
                        </a:spcAft>
                        <a:buNone/>
                      </a:pPr>
                      <a:r>
                        <a:rPr lang="en-US" sz="2100" u="none" cap="none" strike="noStrike">
                          <a:latin typeface="Century Gothic"/>
                          <a:ea typeface="Century Gothic"/>
                          <a:cs typeface="Century Gothic"/>
                          <a:sym typeface="Century Gothic"/>
                        </a:rPr>
                        <a:t>7,250.00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r">
                        <a:lnSpc>
                          <a:spcPct val="100000"/>
                        </a:lnSpc>
                        <a:spcBef>
                          <a:spcPts val="0"/>
                        </a:spcBef>
                        <a:spcAft>
                          <a:spcPts val="0"/>
                        </a:spcAft>
                        <a:buNone/>
                      </a:pPr>
                      <a:r>
                        <a:rPr lang="en-US" sz="2100" u="none" cap="none" strike="noStrike">
                          <a:latin typeface="Century Gothic"/>
                          <a:ea typeface="Century Gothic"/>
                          <a:cs typeface="Century Gothic"/>
                          <a:sym typeface="Century Gothic"/>
                        </a:rPr>
                        <a:t>7,250.00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r>
              <a:tr h="350525">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Oct</a:t>
                      </a:r>
                      <a:endParaRPr/>
                    </a:p>
                  </a:txBody>
                  <a:tcPr marT="95250" marB="95250" marR="76200" marL="7620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30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GJ2</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95250" marB="95250" marR="76200" marL="76200" anchor="ctr"/>
                </a:tc>
                <a:tc>
                  <a:txBody>
                    <a:bodyPr/>
                    <a:lstStyle/>
                    <a:p>
                      <a:pPr indent="0" lvl="0" marL="0" marR="0" rtl="0" algn="r">
                        <a:lnSpc>
                          <a:spcPct val="100000"/>
                        </a:lnSpc>
                        <a:spcBef>
                          <a:spcPts val="0"/>
                        </a:spcBef>
                        <a:spcAft>
                          <a:spcPts val="0"/>
                        </a:spcAft>
                        <a:buNone/>
                      </a:pPr>
                      <a:r>
                        <a:rPr lang="en-US" sz="2100" u="none" cap="none" strike="noStrike">
                          <a:latin typeface="Century Gothic"/>
                          <a:ea typeface="Century Gothic"/>
                          <a:cs typeface="Century Gothic"/>
                          <a:sym typeface="Century Gothic"/>
                        </a:rPr>
                        <a:t>1,600.00</a:t>
                      </a:r>
                      <a:endParaRPr/>
                    </a:p>
                  </a:txBody>
                  <a:tcPr marT="95250" marB="95250" marR="76200" marL="76200" anchor="ctr"/>
                </a:tc>
                <a:tc>
                  <a:txBody>
                    <a:bodyPr/>
                    <a:lstStyle/>
                    <a:p>
                      <a:pPr indent="0" lvl="0" marL="0" marR="0" rtl="0" algn="r">
                        <a:lnSpc>
                          <a:spcPct val="100000"/>
                        </a:lnSpc>
                        <a:spcBef>
                          <a:spcPts val="0"/>
                        </a:spcBef>
                        <a:spcAft>
                          <a:spcPts val="0"/>
                        </a:spcAft>
                        <a:buNone/>
                      </a:pPr>
                      <a:r>
                        <a:rPr lang="en-US" sz="2100" u="none" cap="none" strike="noStrike">
                          <a:latin typeface="Century Gothic"/>
                          <a:ea typeface="Century Gothic"/>
                          <a:cs typeface="Century Gothic"/>
                          <a:sym typeface="Century Gothic"/>
                        </a:rPr>
                        <a:t>5,650.00</a:t>
                      </a:r>
                      <a:endParaRPr/>
                    </a:p>
                  </a:txBody>
                  <a:tcPr marT="95250" marB="95250" marR="76200" marL="76200" anchor="ctr"/>
                </a:tc>
                <a:tc>
                  <a:txBody>
                    <a:bodyPr/>
                    <a:lstStyle/>
                    <a:p>
                      <a:pPr indent="0" lvl="0" marL="0" marR="0" rtl="0" algn="l">
                        <a:lnSpc>
                          <a:spcPct val="100000"/>
                        </a:lnSpc>
                        <a:spcBef>
                          <a:spcPts val="0"/>
                        </a:spcBef>
                        <a:spcAft>
                          <a:spcPts val="0"/>
                        </a:spcAft>
                        <a:buNone/>
                      </a:pPr>
                      <a:r>
                        <a:t/>
                      </a:r>
                      <a:endParaRPr sz="2100" u="none" cap="none" strike="noStrike">
                        <a:latin typeface="Century Gothic"/>
                        <a:ea typeface="Century Gothic"/>
                        <a:cs typeface="Century Gothic"/>
                        <a:sym typeface="Century Gothic"/>
                      </a:endParaRPr>
                    </a:p>
                  </a:txBody>
                  <a:tcPr marT="45725" marB="45725" marR="91450" marL="91450"/>
                </a:tc>
              </a:tr>
            </a:tbl>
          </a:graphicData>
        </a:graphic>
      </p:graphicFrame>
      <p:sp>
        <p:nvSpPr>
          <p:cNvPr id="202" name="Google Shape;202;p24"/>
          <p:cNvSpPr/>
          <p:nvPr/>
        </p:nvSpPr>
        <p:spPr>
          <a:xfrm>
            <a:off x="838200" y="2698750"/>
            <a:ext cx="12192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Calculate Account Balances (cont.)</a:t>
            </a:r>
            <a:endParaRPr/>
          </a:p>
        </p:txBody>
      </p:sp>
      <p:sp>
        <p:nvSpPr>
          <p:cNvPr id="208" name="Google Shape;208;p25"/>
          <p:cNvSpPr txBox="1"/>
          <p:nvPr>
            <p:ph idx="1" type="body"/>
          </p:nvPr>
        </p:nvSpPr>
        <p:spPr>
          <a:xfrm>
            <a:off x="838200" y="1825625"/>
            <a:ext cx="10515600" cy="757154"/>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The balance on October 31 is a debit of $5,650.00, calculated as follows:</a:t>
            </a:r>
            <a:endParaRPr/>
          </a:p>
          <a:p>
            <a:pPr indent="0" lvl="0" marL="38100" rtl="0" algn="l">
              <a:lnSpc>
                <a:spcPct val="90000"/>
              </a:lnSpc>
              <a:spcBef>
                <a:spcPts val="750"/>
              </a:spcBef>
              <a:spcAft>
                <a:spcPts val="0"/>
              </a:spcAft>
              <a:buSzPts val="2800"/>
              <a:buNone/>
            </a:pPr>
            <a:r>
              <a:t/>
            </a:r>
            <a:endParaRPr/>
          </a:p>
        </p:txBody>
      </p:sp>
      <p:graphicFrame>
        <p:nvGraphicFramePr>
          <p:cNvPr id="209" name="Google Shape;209;p25"/>
          <p:cNvGraphicFramePr/>
          <p:nvPr/>
        </p:nvGraphicFramePr>
        <p:xfrm>
          <a:off x="1239253" y="2717714"/>
          <a:ext cx="3000000" cy="3000000"/>
        </p:xfrm>
        <a:graphic>
          <a:graphicData uri="http://schemas.openxmlformats.org/drawingml/2006/table">
            <a:tbl>
              <a:tblPr>
                <a:noFill/>
                <a:tableStyleId>{06DBB18A-040B-49C7-B1F0-53EB7915835E}</a:tableStyleId>
              </a:tblPr>
              <a:tblGrid>
                <a:gridCol w="3380875"/>
                <a:gridCol w="2021300"/>
              </a:tblGrid>
              <a:tr h="266700">
                <a:tc>
                  <a:txBody>
                    <a:bodyPr/>
                    <a:lstStyle/>
                    <a:p>
                      <a:pPr indent="0" lvl="0" marL="0" marR="0" rtl="0" algn="l">
                        <a:lnSpc>
                          <a:spcPct val="100000"/>
                        </a:lnSpc>
                        <a:spcBef>
                          <a:spcPts val="0"/>
                        </a:spcBef>
                        <a:spcAft>
                          <a:spcPts val="0"/>
                        </a:spcAft>
                        <a:buNone/>
                      </a:pPr>
                      <a:r>
                        <a:rPr b="1" lang="en-US" sz="2100" u="none" cap="none" strike="noStrike">
                          <a:latin typeface="Century Gothic"/>
                          <a:ea typeface="Century Gothic"/>
                          <a:cs typeface="Century Gothic"/>
                          <a:sym typeface="Century Gothic"/>
                        </a:rPr>
                        <a:t>Beginning balance</a:t>
                      </a:r>
                      <a:endParaRPr/>
                    </a:p>
                  </a:txBody>
                  <a:tcPr marT="45725" marB="45725" marR="91450" marL="9145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a:t>
                      </a:r>
                      <a:endParaRPr/>
                    </a:p>
                  </a:txBody>
                  <a:tcPr marT="45725" marB="45725" marR="91450" marL="91450" anchor="ctr"/>
                </a:tc>
              </a:tr>
              <a:tr h="266700">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debit entry</a:t>
                      </a:r>
                      <a:endParaRPr/>
                    </a:p>
                  </a:txBody>
                  <a:tcPr marT="45725" marB="45725" marR="91450" marL="9145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7,250.00</a:t>
                      </a:r>
                      <a:endParaRPr/>
                    </a:p>
                  </a:txBody>
                  <a:tcPr marT="45725" marB="45725" marR="91450" marL="91450" anchor="ctr"/>
                </a:tc>
              </a:tr>
              <a:tr h="266700">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credit entry</a:t>
                      </a:r>
                      <a:endParaRPr/>
                    </a:p>
                  </a:txBody>
                  <a:tcPr marT="45725" marB="45725" marR="91450" marL="9145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(1,600.00)</a:t>
                      </a:r>
                      <a:endParaRPr/>
                    </a:p>
                  </a:txBody>
                  <a:tcPr marT="45725" marB="45725" marR="91450" marL="91450" anchor="ctr">
                    <a:lnB cap="flat" cmpd="sng" w="12700">
                      <a:solidFill>
                        <a:schemeClr val="dk1"/>
                      </a:solidFill>
                      <a:prstDash val="solid"/>
                      <a:round/>
                      <a:headEnd len="sm" w="sm" type="none"/>
                      <a:tailEnd len="sm" w="sm" type="none"/>
                    </a:lnB>
                  </a:tcPr>
                </a:tc>
              </a:tr>
              <a:tr h="266700">
                <a:tc>
                  <a:txBody>
                    <a:bodyPr/>
                    <a:lstStyle/>
                    <a:p>
                      <a:pPr indent="0" lvl="0" marL="0" marR="0" rtl="0" algn="l">
                        <a:lnSpc>
                          <a:spcPct val="100000"/>
                        </a:lnSpc>
                        <a:spcBef>
                          <a:spcPts val="0"/>
                        </a:spcBef>
                        <a:spcAft>
                          <a:spcPts val="0"/>
                        </a:spcAft>
                        <a:buNone/>
                      </a:pPr>
                      <a:r>
                        <a:rPr b="1" lang="en-US" sz="2100" u="none" cap="none" strike="noStrike">
                          <a:latin typeface="Century Gothic"/>
                          <a:ea typeface="Century Gothic"/>
                          <a:cs typeface="Century Gothic"/>
                          <a:sym typeface="Century Gothic"/>
                        </a:rPr>
                        <a:t>Ending balance</a:t>
                      </a:r>
                      <a:endParaRPr/>
                    </a:p>
                  </a:txBody>
                  <a:tcPr marT="45725" marB="45725" marR="91450" marL="91450" anchor="ctr"/>
                </a:tc>
                <a:tc>
                  <a:txBody>
                    <a:bodyPr/>
                    <a:lstStyle/>
                    <a:p>
                      <a:pPr indent="0" lvl="0" marL="0" marR="0" rtl="0" algn="l">
                        <a:lnSpc>
                          <a:spcPct val="100000"/>
                        </a:lnSpc>
                        <a:spcBef>
                          <a:spcPts val="0"/>
                        </a:spcBef>
                        <a:spcAft>
                          <a:spcPts val="0"/>
                        </a:spcAft>
                        <a:buNone/>
                      </a:pPr>
                      <a:r>
                        <a:rPr lang="en-US" sz="2100" u="none" cap="none" strike="noStrike">
                          <a:latin typeface="Century Gothic"/>
                          <a:ea typeface="Century Gothic"/>
                          <a:cs typeface="Century Gothic"/>
                          <a:sym typeface="Century Gothic"/>
                        </a:rPr>
                        <a:t>$5,650.00</a:t>
                      </a:r>
                      <a:endParaRPr/>
                    </a:p>
                  </a:txBody>
                  <a:tcPr marT="45725" marB="45725" marR="91450" marL="91450" anchor="ct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2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Prepare a Trial Balance</a:t>
            </a:r>
            <a:endParaRPr/>
          </a:p>
        </p:txBody>
      </p:sp>
      <p:sp>
        <p:nvSpPr>
          <p:cNvPr id="215" name="Google Shape;215;p26"/>
          <p:cNvSpPr txBox="1"/>
          <p:nvPr>
            <p:ph idx="1" type="body"/>
          </p:nvPr>
        </p:nvSpPr>
        <p:spPr>
          <a:xfrm>
            <a:off x="838200" y="1825625"/>
            <a:ext cx="4760495"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To prepare a trial balance, you’ll take all of the balances from your general ledgers and compile them into one table.</a:t>
            </a:r>
            <a:endParaRPr/>
          </a:p>
          <a:p>
            <a:pPr indent="-304800" lvl="0" marL="342900" rtl="0" algn="l">
              <a:lnSpc>
                <a:spcPct val="90000"/>
              </a:lnSpc>
              <a:spcBef>
                <a:spcPts val="750"/>
              </a:spcBef>
              <a:spcAft>
                <a:spcPts val="0"/>
              </a:spcAft>
              <a:buSzPts val="2800"/>
              <a:buChar char="•"/>
            </a:pPr>
            <a:r>
              <a:rPr lang="en-US"/>
              <a:t>Put all the debit balances in one column, and all the credit balances in another, and compare the totals.</a:t>
            </a:r>
            <a:br>
              <a:rPr lang="en-US"/>
            </a:br>
            <a:endParaRPr/>
          </a:p>
        </p:txBody>
      </p:sp>
      <p:graphicFrame>
        <p:nvGraphicFramePr>
          <p:cNvPr id="216" name="Google Shape;216;p26"/>
          <p:cNvGraphicFramePr/>
          <p:nvPr/>
        </p:nvGraphicFramePr>
        <p:xfrm>
          <a:off x="5795917" y="85856"/>
          <a:ext cx="3000000" cy="3000000"/>
        </p:xfrm>
        <a:graphic>
          <a:graphicData uri="http://schemas.openxmlformats.org/drawingml/2006/table">
            <a:tbl>
              <a:tblPr firstRow="1">
                <a:noFill/>
                <a:tableStyleId>{4037811F-A4F1-47FA-A19C-78CF9774D92B}</a:tableStyleId>
              </a:tblPr>
              <a:tblGrid>
                <a:gridCol w="798325"/>
                <a:gridCol w="2995500"/>
                <a:gridCol w="1304650"/>
                <a:gridCol w="1225500"/>
              </a:tblGrid>
              <a:tr h="671125">
                <a:tc gridSpan="4">
                  <a:txBody>
                    <a:bodyPr/>
                    <a:lstStyle/>
                    <a:p>
                      <a:pPr indent="0" lvl="0" marL="0" marR="0" rtl="0" algn="ctr">
                        <a:lnSpc>
                          <a:spcPct val="100000"/>
                        </a:lnSpc>
                        <a:spcBef>
                          <a:spcPts val="0"/>
                        </a:spcBef>
                        <a:spcAft>
                          <a:spcPts val="0"/>
                        </a:spcAft>
                        <a:buNone/>
                      </a:pPr>
                      <a:r>
                        <a:rPr lang="en-US" sz="1500" u="none" cap="none" strike="noStrike">
                          <a:latin typeface="Century Gothic"/>
                          <a:ea typeface="Century Gothic"/>
                          <a:cs typeface="Century Gothic"/>
                          <a:sym typeface="Century Gothic"/>
                        </a:rPr>
                        <a:t>NeatNiks</a:t>
                      </a:r>
                      <a:endParaRPr sz="1500" u="none" cap="none" strike="noStrike">
                        <a:latin typeface="Century Gothic"/>
                        <a:ea typeface="Century Gothic"/>
                        <a:cs typeface="Century Gothic"/>
                        <a:sym typeface="Century Gothic"/>
                      </a:endParaRPr>
                    </a:p>
                    <a:p>
                      <a:pPr indent="0" lvl="0" marL="0" marR="0" rtl="0" algn="ctr">
                        <a:lnSpc>
                          <a:spcPct val="100000"/>
                        </a:lnSpc>
                        <a:spcBef>
                          <a:spcPts val="0"/>
                        </a:spcBef>
                        <a:spcAft>
                          <a:spcPts val="0"/>
                        </a:spcAft>
                        <a:buNone/>
                      </a:pPr>
                      <a:r>
                        <a:rPr lang="en-US" sz="1500" u="none" cap="none" strike="noStrike">
                          <a:latin typeface="Century Gothic"/>
                          <a:ea typeface="Century Gothic"/>
                          <a:cs typeface="Century Gothic"/>
                          <a:sym typeface="Century Gothic"/>
                        </a:rPr>
                        <a:t>Trial Balance (unadjusted)</a:t>
                      </a:r>
                      <a:endParaRPr/>
                    </a:p>
                    <a:p>
                      <a:pPr indent="0" lvl="0" marL="0" marR="0" rtl="0" algn="ctr">
                        <a:lnSpc>
                          <a:spcPct val="100000"/>
                        </a:lnSpc>
                        <a:spcBef>
                          <a:spcPts val="0"/>
                        </a:spcBef>
                        <a:spcAft>
                          <a:spcPts val="0"/>
                        </a:spcAft>
                        <a:buNone/>
                      </a:pPr>
                      <a:r>
                        <a:rPr lang="en-US" sz="1500" u="none" cap="none" strike="noStrike">
                          <a:latin typeface="Century Gothic"/>
                          <a:ea typeface="Century Gothic"/>
                          <a:cs typeface="Century Gothic"/>
                          <a:sym typeface="Century Gothic"/>
                        </a:rPr>
                        <a:t>For the month ended October 31, 20XX</a:t>
                      </a:r>
                      <a:endParaRPr b="1" sz="1500" u="none" cap="none" strike="noStrike">
                        <a:latin typeface="Century Gothic"/>
                        <a:ea typeface="Century Gothic"/>
                        <a:cs typeface="Century Gothic"/>
                        <a:sym typeface="Century Gothic"/>
                      </a:endParaRPr>
                    </a:p>
                  </a:txBody>
                  <a:tcPr marT="35100" marB="35100" marR="70175" marL="70175" anchor="ctr"/>
                </a:tc>
                <a:tc hMerge="1"/>
                <a:tc hMerge="1"/>
                <a:tc hMerge="1"/>
              </a:tr>
              <a:tr h="373200">
                <a:tc>
                  <a:txBody>
                    <a:bodyPr/>
                    <a:lstStyle/>
                    <a:p>
                      <a:pPr indent="0" lvl="0" marL="0" marR="0" rtl="0" algn="ctr">
                        <a:lnSpc>
                          <a:spcPct val="100000"/>
                        </a:lnSpc>
                        <a:spcBef>
                          <a:spcPts val="0"/>
                        </a:spcBef>
                        <a:spcAft>
                          <a:spcPts val="0"/>
                        </a:spcAft>
                        <a:buNone/>
                      </a:pPr>
                      <a:r>
                        <a:rPr b="1" lang="en-US" sz="1500" u="none" cap="none" strike="noStrike">
                          <a:latin typeface="Century Gothic"/>
                          <a:ea typeface="Century Gothic"/>
                          <a:cs typeface="Century Gothic"/>
                          <a:sym typeface="Century Gothic"/>
                        </a:rPr>
                        <a:t>Ref No.</a:t>
                      </a:r>
                      <a:endParaRPr/>
                    </a:p>
                  </a:txBody>
                  <a:tcPr marT="73100" marB="73100" marR="58475" marL="58475" anchor="ctr"/>
                </a:tc>
                <a:tc>
                  <a:txBody>
                    <a:bodyPr/>
                    <a:lstStyle/>
                    <a:p>
                      <a:pPr indent="0" lvl="0" marL="0" marR="0" rtl="0" algn="ctr">
                        <a:lnSpc>
                          <a:spcPct val="100000"/>
                        </a:lnSpc>
                        <a:spcBef>
                          <a:spcPts val="0"/>
                        </a:spcBef>
                        <a:spcAft>
                          <a:spcPts val="0"/>
                        </a:spcAft>
                        <a:buNone/>
                      </a:pPr>
                      <a:r>
                        <a:rPr b="1" lang="en-US" sz="1500" u="none" cap="none" strike="noStrike">
                          <a:latin typeface="Century Gothic"/>
                          <a:ea typeface="Century Gothic"/>
                          <a:cs typeface="Century Gothic"/>
                          <a:sym typeface="Century Gothic"/>
                        </a:rPr>
                        <a:t>Accounts</a:t>
                      </a:r>
                      <a:endParaRPr/>
                    </a:p>
                  </a:txBody>
                  <a:tcPr marT="73100" marB="73100" marR="58475" marL="58475" anchor="ctr"/>
                </a:tc>
                <a:tc>
                  <a:txBody>
                    <a:bodyPr/>
                    <a:lstStyle/>
                    <a:p>
                      <a:pPr indent="0" lvl="0" marL="0" marR="0" rtl="0" algn="ctr">
                        <a:lnSpc>
                          <a:spcPct val="100000"/>
                        </a:lnSpc>
                        <a:spcBef>
                          <a:spcPts val="0"/>
                        </a:spcBef>
                        <a:spcAft>
                          <a:spcPts val="0"/>
                        </a:spcAft>
                        <a:buNone/>
                      </a:pPr>
                      <a:r>
                        <a:rPr b="1" lang="en-US" sz="1500" u="none" cap="none" strike="noStrike">
                          <a:latin typeface="Century Gothic"/>
                          <a:ea typeface="Century Gothic"/>
                          <a:cs typeface="Century Gothic"/>
                          <a:sym typeface="Century Gothic"/>
                        </a:rPr>
                        <a:t>Debits</a:t>
                      </a:r>
                      <a:endParaRPr/>
                    </a:p>
                  </a:txBody>
                  <a:tcPr marT="73100" marB="73100" marR="58475" marL="58475" anchor="ctr"/>
                </a:tc>
                <a:tc>
                  <a:txBody>
                    <a:bodyPr/>
                    <a:lstStyle/>
                    <a:p>
                      <a:pPr indent="0" lvl="0" marL="0" marR="0" rtl="0" algn="ctr">
                        <a:lnSpc>
                          <a:spcPct val="100000"/>
                        </a:lnSpc>
                        <a:spcBef>
                          <a:spcPts val="0"/>
                        </a:spcBef>
                        <a:spcAft>
                          <a:spcPts val="0"/>
                        </a:spcAft>
                        <a:buNone/>
                      </a:pPr>
                      <a:r>
                        <a:rPr b="1" lang="en-US" sz="1500" u="none" cap="none" strike="noStrike">
                          <a:latin typeface="Century Gothic"/>
                          <a:ea typeface="Century Gothic"/>
                          <a:cs typeface="Century Gothic"/>
                          <a:sym typeface="Century Gothic"/>
                        </a:rPr>
                        <a:t>Credits</a:t>
                      </a:r>
                      <a:endParaRPr/>
                    </a:p>
                  </a:txBody>
                  <a:tcPr marT="73100" marB="73100" marR="58475" marL="58475" anchor="ctr"/>
                </a:tc>
              </a:tr>
              <a:tr h="3397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110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Checking</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3,500.00</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397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120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Accounts Receivable</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5,650.00</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397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125</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Supplies</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2,600.00</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397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130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Prepaid Rent</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12,000.00</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397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210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Account Payable</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1,600.00</a:t>
                      </a:r>
                      <a:endParaRPr/>
                    </a:p>
                  </a:txBody>
                  <a:tcPr marT="73100" marB="73100" marR="58475" marL="58475" anchor="ctr"/>
                </a:tc>
              </a:tr>
              <a:tr h="3397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220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Contractor Payable</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a:t>
                      </a:r>
                      <a:endParaRPr/>
                    </a:p>
                  </a:txBody>
                  <a:tcPr marT="73100" marB="73100" marR="58475" marL="58475" anchor="ctr"/>
                </a:tc>
              </a:tr>
              <a:tr h="541375">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310</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Nick Frank, Capital Contributions</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20,000.00</a:t>
                      </a:r>
                      <a:endParaRPr/>
                    </a:p>
                  </a:txBody>
                  <a:tcPr marT="73100" marB="73100" marR="58475" marL="58475" anchor="ctr"/>
                </a:tc>
              </a:tr>
              <a:tr h="373200">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330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Nick Frank, Withdrawals</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4,000.00</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73200">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410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Service Revenue</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8,750.00</a:t>
                      </a:r>
                      <a:endParaRPr/>
                    </a:p>
                  </a:txBody>
                  <a:tcPr marT="73100" marB="73100" marR="58475" marL="58475" anchor="ctr"/>
                </a:tc>
              </a:tr>
              <a:tr h="373200">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510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Insurance Revenue</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1,500.00</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73200">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520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Rent Expense</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373200">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530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Supplies Expense</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a:t>
                      </a:r>
                      <a:endParaRPr/>
                    </a:p>
                  </a:txBody>
                  <a:tcPr marT="73100" marB="73100" marR="58475" marL="58475" anchor="ct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r>
              <a:tr h="190500">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540</a:t>
                      </a:r>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Contractor Expense</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1,100.00</a:t>
                      </a:r>
                      <a:endParaRPr/>
                    </a:p>
                  </a:txBody>
                  <a:tcPr marT="73100" marB="73100" marR="58475" marL="58475" anchor="ctr">
                    <a:lnB cap="flat" cmpd="sng" w="127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lnB cap="flat" cmpd="sng" w="12700">
                      <a:solidFill>
                        <a:schemeClr val="dk1"/>
                      </a:solidFill>
                      <a:prstDash val="solid"/>
                      <a:round/>
                      <a:headEnd len="sm" w="sm" type="none"/>
                      <a:tailEnd len="sm" w="sm" type="none"/>
                    </a:lnB>
                  </a:tcPr>
                </a:tc>
              </a:tr>
              <a:tr h="190500">
                <a:tc>
                  <a:txBody>
                    <a:bodyPr/>
                    <a:lstStyle/>
                    <a:p>
                      <a:pPr indent="0" lvl="0" marL="0" marR="0" rtl="0" algn="l">
                        <a:lnSpc>
                          <a:spcPct val="100000"/>
                        </a:lnSpc>
                        <a:spcBef>
                          <a:spcPts val="0"/>
                        </a:spcBef>
                        <a:spcAft>
                          <a:spcPts val="0"/>
                        </a:spcAft>
                        <a:buNone/>
                      </a:pPr>
                      <a:r>
                        <a:t/>
                      </a:r>
                      <a:endParaRPr sz="1500" u="none" cap="none" strike="noStrike">
                        <a:latin typeface="Century Gothic"/>
                        <a:ea typeface="Century Gothic"/>
                        <a:cs typeface="Century Gothic"/>
                        <a:sym typeface="Century Gothic"/>
                      </a:endParaRPr>
                    </a:p>
                  </a:txBody>
                  <a:tcPr marT="73100" marB="73100" marR="58475" marL="58475" anchor="ctr"/>
                </a:tc>
                <a:tc>
                  <a:txBody>
                    <a:bodyPr/>
                    <a:lstStyle/>
                    <a:p>
                      <a:pPr indent="0" lvl="0" marL="0" marR="0" rtl="0" algn="l">
                        <a:lnSpc>
                          <a:spcPct val="100000"/>
                        </a:lnSpc>
                        <a:spcBef>
                          <a:spcPts val="0"/>
                        </a:spcBef>
                        <a:spcAft>
                          <a:spcPts val="0"/>
                        </a:spcAft>
                        <a:buNone/>
                      </a:pPr>
                      <a:r>
                        <a:rPr lang="en-US" sz="1500" u="none" cap="none" strike="noStrike">
                          <a:latin typeface="Century Gothic"/>
                          <a:ea typeface="Century Gothic"/>
                          <a:cs typeface="Century Gothic"/>
                          <a:sym typeface="Century Gothic"/>
                        </a:rPr>
                        <a:t>Totals</a:t>
                      </a:r>
                      <a:endParaRPr/>
                    </a:p>
                  </a:txBody>
                  <a:tcPr marT="73100" marB="73100" marR="58475" marL="58475" anchor="ct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30,350.00</a:t>
                      </a:r>
                      <a:endParaRPr/>
                    </a:p>
                  </a:txBody>
                  <a:tcPr marT="73100" marB="73100" marR="58475" marL="58475" anchor="ct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c>
                  <a:txBody>
                    <a:bodyPr/>
                    <a:lstStyle/>
                    <a:p>
                      <a:pPr indent="0" lvl="0" marL="0" marR="0" rtl="0" algn="r">
                        <a:lnSpc>
                          <a:spcPct val="100000"/>
                        </a:lnSpc>
                        <a:spcBef>
                          <a:spcPts val="0"/>
                        </a:spcBef>
                        <a:spcAft>
                          <a:spcPts val="0"/>
                        </a:spcAft>
                        <a:buNone/>
                      </a:pPr>
                      <a:r>
                        <a:rPr lang="en-US" sz="1500" u="none" cap="none" strike="noStrike">
                          <a:latin typeface="Century Gothic"/>
                          <a:ea typeface="Century Gothic"/>
                          <a:cs typeface="Century Gothic"/>
                          <a:sym typeface="Century Gothic"/>
                        </a:rPr>
                        <a:t>30,350.00</a:t>
                      </a:r>
                      <a:endParaRPr/>
                    </a:p>
                  </a:txBody>
                  <a:tcPr marT="73100" marB="73100" marR="58475" marL="58475" anchor="ctr">
                    <a:lnT cap="flat" cmpd="sng" w="12700">
                      <a:solidFill>
                        <a:schemeClr val="dk1"/>
                      </a:solidFill>
                      <a:prstDash val="solid"/>
                      <a:round/>
                      <a:headEnd len="sm" w="sm" type="none"/>
                      <a:tailEnd len="sm" w="sm" type="none"/>
                    </a:lnT>
                    <a:lnB cap="flat" cmpd="sng" w="38100">
                      <a:solidFill>
                        <a:schemeClr val="dk1"/>
                      </a:solidFill>
                      <a:prstDash val="solid"/>
                      <a:round/>
                      <a:headEnd len="sm" w="sm" type="none"/>
                      <a:tailEnd len="sm" w="sm" type="none"/>
                    </a:lnB>
                  </a:tcPr>
                </a:tc>
              </a:tr>
            </a:tbl>
          </a:graphicData>
        </a:graphic>
      </p:graphicFrame>
      <p:sp>
        <p:nvSpPr>
          <p:cNvPr id="217" name="Google Shape;217;p26"/>
          <p:cNvSpPr/>
          <p:nvPr/>
        </p:nvSpPr>
        <p:spPr>
          <a:xfrm>
            <a:off x="2060575" y="1825625"/>
            <a:ext cx="12192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a247810534_0_5"/>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2</a:t>
            </a:r>
            <a:endParaRPr/>
          </a:p>
        </p:txBody>
      </p:sp>
      <p:sp>
        <p:nvSpPr>
          <p:cNvPr id="223" name="Google Shape;223;ga247810534_0_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A trial balance is:</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A ledger where actions and events are placed in chronological order.</a:t>
            </a:r>
            <a:endParaRPr/>
          </a:p>
          <a:p>
            <a:pPr indent="-457200" lvl="0" marL="914400" rtl="0" algn="l">
              <a:lnSpc>
                <a:spcPct val="90000"/>
              </a:lnSpc>
              <a:spcBef>
                <a:spcPts val="750"/>
              </a:spcBef>
              <a:spcAft>
                <a:spcPts val="0"/>
              </a:spcAft>
              <a:buSzPts val="2100"/>
              <a:buFont typeface="Arial"/>
              <a:buAutoNum type="alphaUcPeriod"/>
            </a:pPr>
            <a:r>
              <a:rPr lang="en-US"/>
              <a:t>Where the debits and credits are in one column and calculated together. </a:t>
            </a:r>
            <a:endParaRPr/>
          </a:p>
          <a:p>
            <a:pPr indent="-457200" lvl="0" marL="914400" rtl="0" algn="l">
              <a:lnSpc>
                <a:spcPct val="90000"/>
              </a:lnSpc>
              <a:spcBef>
                <a:spcPts val="750"/>
              </a:spcBef>
              <a:spcAft>
                <a:spcPts val="0"/>
              </a:spcAft>
              <a:buSzPts val="2100"/>
              <a:buFont typeface="Arial"/>
              <a:buAutoNum type="alphaUcPeriod"/>
            </a:pPr>
            <a:r>
              <a:rPr lang="en-US"/>
              <a:t>Also known as a general journal where each type of account has </a:t>
            </a:r>
            <a:r>
              <a:rPr lang="en-US"/>
              <a:t>its</a:t>
            </a:r>
            <a:r>
              <a:rPr lang="en-US"/>
              <a:t> own section.</a:t>
            </a:r>
            <a:endParaRPr/>
          </a:p>
          <a:p>
            <a:pPr indent="-457200" lvl="0" marL="914400" rtl="0" algn="l">
              <a:lnSpc>
                <a:spcPct val="90000"/>
              </a:lnSpc>
              <a:spcBef>
                <a:spcPts val="750"/>
              </a:spcBef>
              <a:spcAft>
                <a:spcPts val="0"/>
              </a:spcAft>
              <a:buSzPts val="2100"/>
              <a:buFont typeface="Arial"/>
              <a:buAutoNum type="alphaUcPeriod"/>
            </a:pPr>
            <a:r>
              <a:rPr lang="en-US"/>
              <a:t>Where all of the balances are taken from the general ledgers and compiled into one table.</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Quick Review</a:t>
            </a:r>
            <a:endParaRPr/>
          </a:p>
        </p:txBody>
      </p:sp>
      <p:sp>
        <p:nvSpPr>
          <p:cNvPr id="229" name="Google Shape;229;p27"/>
          <p:cNvSpPr txBox="1"/>
          <p:nvPr>
            <p:ph idx="1" type="body"/>
          </p:nvPr>
        </p:nvSpPr>
        <p:spPr>
          <a:xfrm>
            <a:off x="838200" y="1825625"/>
            <a:ext cx="10515600" cy="653806"/>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We went over the first four steps of the accounting cycle:</a:t>
            </a:r>
            <a:endParaRPr/>
          </a:p>
        </p:txBody>
      </p:sp>
      <p:pic>
        <p:nvPicPr>
          <p:cNvPr descr="Steps 1 through 4 of the Accounting Cycle. 1. Analyze Transactions 2. Prepare Journal Entries 3. Post Journal Entries 4. Prepare Unadjusted Trial Balance" id="230" name="Google Shape;230;p27"/>
          <p:cNvPicPr preferRelativeResize="0"/>
          <p:nvPr/>
        </p:nvPicPr>
        <p:blipFill rotWithShape="1">
          <a:blip r:embed="rId3">
            <a:alphaModFix/>
          </a:blip>
          <a:srcRect b="0" l="0" r="0" t="0"/>
          <a:stretch/>
        </p:blipFill>
        <p:spPr>
          <a:xfrm>
            <a:off x="838200" y="2479431"/>
            <a:ext cx="10996131" cy="2594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3"/>
          <p:cNvSpPr txBox="1"/>
          <p:nvPr>
            <p:ph type="title"/>
          </p:nvPr>
        </p:nvSpPr>
        <p:spPr>
          <a:xfrm>
            <a:off x="838200" y="365127"/>
            <a:ext cx="46863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Accounting Cycle</a:t>
            </a:r>
            <a:endParaRPr/>
          </a:p>
        </p:txBody>
      </p:sp>
      <p:sp>
        <p:nvSpPr>
          <p:cNvPr id="56" name="Google Shape;56;p3"/>
          <p:cNvSpPr txBox="1"/>
          <p:nvPr>
            <p:ph idx="1" type="body"/>
          </p:nvPr>
        </p:nvSpPr>
        <p:spPr>
          <a:xfrm>
            <a:off x="838200" y="2141535"/>
            <a:ext cx="3387436"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Double-entry bookkeeping allows all stakeholders to get an accurate picture of operations </a:t>
            </a:r>
            <a:endParaRPr/>
          </a:p>
          <a:p>
            <a:pPr indent="-304800" lvl="0" marL="342900" marR="0" rtl="0" algn="l">
              <a:lnSpc>
                <a:spcPct val="90000"/>
              </a:lnSpc>
              <a:spcBef>
                <a:spcPts val="750"/>
              </a:spcBef>
              <a:spcAft>
                <a:spcPts val="0"/>
              </a:spcAft>
              <a:buClr>
                <a:schemeClr val="dk1"/>
              </a:buClr>
              <a:buSzPts val="2800"/>
              <a:buFont typeface="Arial"/>
              <a:buChar char="•"/>
            </a:pPr>
            <a:r>
              <a:rPr lang="en-US"/>
              <a:t>Accountants follow a strict, well-defined process to provide this information</a:t>
            </a:r>
            <a:endParaRPr/>
          </a:p>
        </p:txBody>
      </p:sp>
      <p:pic>
        <p:nvPicPr>
          <p:cNvPr descr="A circle with the ten steps in the accounting cycle: 1. Analyze Transactions, 2. Prepare Journal Entries, 3. Post Journal Entries, 4. Prepare Unadjusted Trial Balance, 5. Make Adjusting Journal Entries, 6. Prepare Adjusted Trial Balance, 7. Prepare Financial Statements, 8. Prepare Closing Entries, 9. Prepare Post-Closing Trial Balance, and 10. Create and Post Reversing Entries, if needed." id="57" name="Google Shape;57;p3">
            <a:hlinkClick r:id="rId3"/>
          </p:cNvPr>
          <p:cNvPicPr preferRelativeResize="0"/>
          <p:nvPr/>
        </p:nvPicPr>
        <p:blipFill rotWithShape="1">
          <a:blip r:embed="rId4">
            <a:alphaModFix/>
          </a:blip>
          <a:srcRect b="0" l="0" r="0" t="0"/>
          <a:stretch/>
        </p:blipFill>
        <p:spPr>
          <a:xfrm>
            <a:off x="5524500" y="0"/>
            <a:ext cx="6667500" cy="6858000"/>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gac725dfb31_0_0"/>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Quick Review</a:t>
            </a:r>
            <a:endParaRPr/>
          </a:p>
        </p:txBody>
      </p:sp>
      <p:sp>
        <p:nvSpPr>
          <p:cNvPr id="236" name="Google Shape;236;gac725dfb31_0_0"/>
          <p:cNvSpPr txBox="1"/>
          <p:nvPr>
            <p:ph idx="1" type="body"/>
          </p:nvPr>
        </p:nvSpPr>
        <p:spPr>
          <a:xfrm>
            <a:off x="838200" y="1690700"/>
            <a:ext cx="10756200" cy="4351200"/>
          </a:xfrm>
          <a:prstGeom prst="rect">
            <a:avLst/>
          </a:prstGeom>
          <a:noFill/>
          <a:ln>
            <a:noFill/>
          </a:ln>
        </p:spPr>
        <p:txBody>
          <a:bodyPr anchorCtr="0" anchor="t" bIns="45700" lIns="91425" spcFirstLastPara="1" rIns="91425" wrap="square" tIns="45700">
            <a:noAutofit/>
          </a:bodyPr>
          <a:lstStyle/>
          <a:p>
            <a:pPr indent="-400050" lvl="0" marL="457200" rtl="0" algn="l">
              <a:lnSpc>
                <a:spcPct val="115000"/>
              </a:lnSpc>
              <a:spcBef>
                <a:spcPts val="375"/>
              </a:spcBef>
              <a:spcAft>
                <a:spcPts val="0"/>
              </a:spcAft>
              <a:buSzPts val="2700"/>
              <a:buChar char="•"/>
            </a:pPr>
            <a:r>
              <a:rPr lang="en-US" sz="2300"/>
              <a:t>What are the definitions of </a:t>
            </a:r>
            <a:r>
              <a:rPr lang="en-US" sz="2300"/>
              <a:t>accounts as they are used in bookkeeping?</a:t>
            </a:r>
            <a:endParaRPr/>
          </a:p>
          <a:p>
            <a:pPr indent="-400050" lvl="0" marL="457200" rtl="0" algn="l">
              <a:lnSpc>
                <a:spcPct val="115000"/>
              </a:lnSpc>
              <a:spcBef>
                <a:spcPts val="375"/>
              </a:spcBef>
              <a:spcAft>
                <a:spcPts val="0"/>
              </a:spcAft>
              <a:buSzPts val="2700"/>
              <a:buChar char="•"/>
            </a:pPr>
            <a:r>
              <a:rPr lang="en-US" sz="2300"/>
              <a:t>Describe the role of accounts in financial accounting.</a:t>
            </a:r>
            <a:endParaRPr/>
          </a:p>
          <a:p>
            <a:pPr indent="-400050" lvl="0" marL="457200" rtl="0" algn="l">
              <a:lnSpc>
                <a:spcPct val="115000"/>
              </a:lnSpc>
              <a:spcBef>
                <a:spcPts val="375"/>
              </a:spcBef>
              <a:spcAft>
                <a:spcPts val="0"/>
              </a:spcAft>
              <a:buSzPts val="2700"/>
              <a:buChar char="•"/>
            </a:pPr>
            <a:r>
              <a:rPr lang="en-US" sz="2300"/>
              <a:t>How would you list the general rules for debits and credits?</a:t>
            </a:r>
            <a:endParaRPr sz="2300"/>
          </a:p>
          <a:p>
            <a:pPr indent="-374650" lvl="0" marL="457200" rtl="0" algn="l">
              <a:lnSpc>
                <a:spcPct val="115000"/>
              </a:lnSpc>
              <a:spcBef>
                <a:spcPts val="375"/>
              </a:spcBef>
              <a:spcAft>
                <a:spcPts val="0"/>
              </a:spcAft>
              <a:buSzPts val="2300"/>
              <a:buChar char="•"/>
            </a:pPr>
            <a:r>
              <a:rPr lang="en-US" sz="2300"/>
              <a:t>What is a journal?</a:t>
            </a:r>
            <a:endParaRPr/>
          </a:p>
          <a:p>
            <a:pPr indent="-374650" lvl="0" marL="457200" rtl="0" algn="l">
              <a:lnSpc>
                <a:spcPct val="115000"/>
              </a:lnSpc>
              <a:spcBef>
                <a:spcPts val="375"/>
              </a:spcBef>
              <a:spcAft>
                <a:spcPts val="0"/>
              </a:spcAft>
              <a:buSzPts val="2300"/>
              <a:buChar char="•"/>
            </a:pPr>
            <a:r>
              <a:rPr lang="en-US" sz="2300"/>
              <a:t>What is a ledger?</a:t>
            </a:r>
            <a:endParaRPr/>
          </a:p>
          <a:p>
            <a:pPr indent="-374650" lvl="0" marL="457200" rtl="0" algn="l">
              <a:lnSpc>
                <a:spcPct val="115000"/>
              </a:lnSpc>
              <a:spcBef>
                <a:spcPts val="375"/>
              </a:spcBef>
              <a:spcAft>
                <a:spcPts val="0"/>
              </a:spcAft>
              <a:buSzPts val="2300"/>
              <a:buChar char="•"/>
            </a:pPr>
            <a:r>
              <a:rPr lang="en-US" sz="2300"/>
              <a:t>How is a ledger related to a T account?</a:t>
            </a:r>
            <a:endParaRPr sz="2300"/>
          </a:p>
          <a:p>
            <a:pPr indent="-374650" lvl="0" marL="457200" rtl="0" algn="l">
              <a:lnSpc>
                <a:spcPct val="115000"/>
              </a:lnSpc>
              <a:spcBef>
                <a:spcPts val="375"/>
              </a:spcBef>
              <a:spcAft>
                <a:spcPts val="0"/>
              </a:spcAft>
              <a:buSzPts val="2300"/>
              <a:buChar char="•"/>
            </a:pPr>
            <a:r>
              <a:rPr lang="en-US" sz="2300"/>
              <a:t>How do you analyze transactions and create journal entries?</a:t>
            </a:r>
            <a:endParaRPr/>
          </a:p>
          <a:p>
            <a:pPr indent="-374650" lvl="0" marL="457200" rtl="0" algn="l">
              <a:lnSpc>
                <a:spcPct val="115000"/>
              </a:lnSpc>
              <a:spcBef>
                <a:spcPts val="375"/>
              </a:spcBef>
              <a:spcAft>
                <a:spcPts val="0"/>
              </a:spcAft>
              <a:buSzPts val="2300"/>
              <a:buChar char="•"/>
            </a:pPr>
            <a:r>
              <a:rPr lang="en-US" sz="2300"/>
              <a:t>What is the process of posting journal entries to a general ledger?</a:t>
            </a:r>
            <a:endParaRPr/>
          </a:p>
          <a:p>
            <a:pPr indent="-374650" lvl="0" marL="457200" rtl="0" algn="l">
              <a:lnSpc>
                <a:spcPct val="115000"/>
              </a:lnSpc>
              <a:spcBef>
                <a:spcPts val="375"/>
              </a:spcBef>
              <a:spcAft>
                <a:spcPts val="0"/>
              </a:spcAft>
              <a:buSzPts val="2300"/>
              <a:buChar char="•"/>
            </a:pPr>
            <a:r>
              <a:rPr lang="en-US" sz="2300"/>
              <a:t>How do  you calculate the account balance?</a:t>
            </a:r>
            <a:endParaRPr/>
          </a:p>
          <a:p>
            <a:pPr indent="-374650" lvl="0" marL="457200" rtl="0" algn="l">
              <a:lnSpc>
                <a:spcPct val="115000"/>
              </a:lnSpc>
              <a:spcBef>
                <a:spcPts val="375"/>
              </a:spcBef>
              <a:spcAft>
                <a:spcPts val="0"/>
              </a:spcAft>
              <a:buSzPts val="2300"/>
              <a:buChar char="•"/>
            </a:pPr>
            <a:r>
              <a:rPr lang="en-US" sz="2300"/>
              <a:t>How do you prepare a trial balance?</a:t>
            </a:r>
            <a:endParaRPr sz="2300"/>
          </a:p>
          <a:p>
            <a:pPr indent="0" lvl="0" marL="0" rtl="0" algn="l">
              <a:spcBef>
                <a:spcPts val="375"/>
              </a:spcBef>
              <a:spcAft>
                <a:spcPts val="0"/>
              </a:spcAft>
              <a:buNone/>
            </a:pPr>
            <a:r>
              <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Accounting Cycle (cont.)</a:t>
            </a:r>
            <a:endParaRPr/>
          </a:p>
        </p:txBody>
      </p:sp>
      <p:sp>
        <p:nvSpPr>
          <p:cNvPr id="63" name="Google Shape;63;p4"/>
          <p:cNvSpPr txBox="1"/>
          <p:nvPr>
            <p:ph idx="1" type="body"/>
          </p:nvPr>
        </p:nvSpPr>
        <p:spPr>
          <a:xfrm>
            <a:off x="838200" y="1825625"/>
            <a:ext cx="10515600" cy="709757"/>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In this module, we’ll cover the first four steps:</a:t>
            </a:r>
            <a:endParaRPr/>
          </a:p>
        </p:txBody>
      </p:sp>
      <p:sp>
        <p:nvSpPr>
          <p:cNvPr id="64" name="Google Shape;64;p4"/>
          <p:cNvSpPr/>
          <p:nvPr/>
        </p:nvSpPr>
        <p:spPr>
          <a:xfrm>
            <a:off x="138545" y="3228110"/>
            <a:ext cx="12192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pic>
        <p:nvPicPr>
          <p:cNvPr descr="Steps 1 through 4 of the Accounting Cycle. 1. Analyze Transactions 2. Prepare Journal Entries 3. Post Journal Entries 4. Prepare Unadjusted Trial Balance" id="65" name="Google Shape;65;p4"/>
          <p:cNvPicPr preferRelativeResize="0"/>
          <p:nvPr/>
        </p:nvPicPr>
        <p:blipFill rotWithShape="1">
          <a:blip r:embed="rId3">
            <a:alphaModFix/>
          </a:blip>
          <a:srcRect b="0" l="0" r="0" t="0"/>
          <a:stretch/>
        </p:blipFill>
        <p:spPr>
          <a:xfrm>
            <a:off x="865909" y="2698025"/>
            <a:ext cx="10996131" cy="259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5"/>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Double Entry Bookkeeping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Double Entry Bookkeeping</a:t>
            </a:r>
            <a:endParaRPr/>
          </a:p>
        </p:txBody>
      </p:sp>
      <p:sp>
        <p:nvSpPr>
          <p:cNvPr id="76" name="Google Shape;76;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3.1: Identify the basic reporting structure of accounting information	</a:t>
            </a:r>
            <a:endParaRPr/>
          </a:p>
          <a:p>
            <a:pPr indent="0" lvl="1" marL="582930" rtl="0" algn="l">
              <a:lnSpc>
                <a:spcPct val="90000"/>
              </a:lnSpc>
              <a:spcBef>
                <a:spcPts val="375"/>
              </a:spcBef>
              <a:spcAft>
                <a:spcPts val="0"/>
              </a:spcAft>
              <a:buSzPts val="2400"/>
              <a:buNone/>
            </a:pPr>
            <a:r>
              <a:rPr lang="en-US" sz="2000"/>
              <a:t>3.1.1: Define accounts as they are used in bookkeeping</a:t>
            </a:r>
            <a:endParaRPr/>
          </a:p>
          <a:p>
            <a:pPr indent="0" lvl="1" marL="582930" rtl="0" algn="l">
              <a:lnSpc>
                <a:spcPct val="90000"/>
              </a:lnSpc>
              <a:spcBef>
                <a:spcPts val="375"/>
              </a:spcBef>
              <a:spcAft>
                <a:spcPts val="0"/>
              </a:spcAft>
              <a:buSzPts val="2400"/>
              <a:buNone/>
            </a:pPr>
            <a:r>
              <a:rPr lang="en-US" sz="2000"/>
              <a:t>3.1.2: Explain the role of accounts</a:t>
            </a:r>
            <a:endParaRPr/>
          </a:p>
          <a:p>
            <a:pPr indent="0" lvl="1" marL="582930" rtl="0" algn="l">
              <a:lnSpc>
                <a:spcPct val="90000"/>
              </a:lnSpc>
              <a:spcBef>
                <a:spcPts val="375"/>
              </a:spcBef>
              <a:spcAft>
                <a:spcPts val="0"/>
              </a:spcAft>
              <a:buSzPts val="2400"/>
              <a:buNone/>
            </a:pPr>
            <a:r>
              <a:rPr lang="en-US" sz="2000"/>
              <a:t>3.1.3: List the general rules for debits and credits</a:t>
            </a:r>
            <a:endParaRPr i="1" sz="2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Accounts</a:t>
            </a:r>
            <a:endParaRPr/>
          </a:p>
        </p:txBody>
      </p:sp>
      <p:sp>
        <p:nvSpPr>
          <p:cNvPr id="82" name="Google Shape;82;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An account is a part of the accounting system used to classify and summarize a specific set of a business’s transactions.</a:t>
            </a:r>
            <a:endParaRPr/>
          </a:p>
          <a:p>
            <a:pPr indent="-304800" lvl="0" marL="342900" rtl="0" algn="l">
              <a:lnSpc>
                <a:spcPct val="90000"/>
              </a:lnSpc>
              <a:spcBef>
                <a:spcPts val="750"/>
              </a:spcBef>
              <a:spcAft>
                <a:spcPts val="0"/>
              </a:spcAft>
              <a:buSzPts val="2800"/>
              <a:buChar char="•"/>
            </a:pPr>
            <a:r>
              <a:rPr lang="en-US"/>
              <a:t>Firms set up accounts for each different business element, such as cash, accounts receivable, and accounts payable.</a:t>
            </a:r>
            <a:endParaRPr/>
          </a:p>
          <a:p>
            <a:pPr indent="-304800" lvl="0" marL="342900" rtl="0" algn="l">
              <a:lnSpc>
                <a:spcPct val="90000"/>
              </a:lnSpc>
              <a:spcBef>
                <a:spcPts val="750"/>
              </a:spcBef>
              <a:spcAft>
                <a:spcPts val="0"/>
              </a:spcAft>
              <a:buSzPts val="2800"/>
              <a:buChar char="•"/>
            </a:pPr>
            <a:r>
              <a:rPr lang="en-US"/>
              <a:t>Accounts are categorized by type listed in this order:</a:t>
            </a:r>
            <a:endParaRPr/>
          </a:p>
          <a:p>
            <a:pPr indent="-285750" lvl="1" marL="685800" rtl="0" algn="l">
              <a:lnSpc>
                <a:spcPct val="90000"/>
              </a:lnSpc>
              <a:spcBef>
                <a:spcPts val="375"/>
              </a:spcBef>
              <a:spcAft>
                <a:spcPts val="0"/>
              </a:spcAft>
              <a:buSzPts val="2400"/>
              <a:buChar char="•"/>
            </a:pPr>
            <a:r>
              <a:rPr lang="en-US"/>
              <a:t>Assets</a:t>
            </a:r>
            <a:endParaRPr/>
          </a:p>
          <a:p>
            <a:pPr indent="-285750" lvl="1" marL="685800" rtl="0" algn="l">
              <a:lnSpc>
                <a:spcPct val="90000"/>
              </a:lnSpc>
              <a:spcBef>
                <a:spcPts val="375"/>
              </a:spcBef>
              <a:spcAft>
                <a:spcPts val="0"/>
              </a:spcAft>
              <a:buSzPts val="2400"/>
              <a:buChar char="•"/>
            </a:pPr>
            <a:r>
              <a:rPr lang="en-US"/>
              <a:t>Liabilities</a:t>
            </a:r>
            <a:endParaRPr/>
          </a:p>
          <a:p>
            <a:pPr indent="-285750" lvl="1" marL="685800" rtl="0" algn="l">
              <a:lnSpc>
                <a:spcPct val="90000"/>
              </a:lnSpc>
              <a:spcBef>
                <a:spcPts val="375"/>
              </a:spcBef>
              <a:spcAft>
                <a:spcPts val="0"/>
              </a:spcAft>
              <a:buSzPts val="2400"/>
              <a:buChar char="•"/>
            </a:pPr>
            <a:r>
              <a:rPr lang="en-US"/>
              <a:t>Equity, which is broken down into:</a:t>
            </a:r>
            <a:endParaRPr/>
          </a:p>
          <a:p>
            <a:pPr indent="-266700" lvl="2" marL="1028700" rtl="0" algn="l">
              <a:lnSpc>
                <a:spcPct val="90000"/>
              </a:lnSpc>
              <a:spcBef>
                <a:spcPts val="375"/>
              </a:spcBef>
              <a:spcAft>
                <a:spcPts val="0"/>
              </a:spcAft>
              <a:buSzPts val="2000"/>
              <a:buChar char="•"/>
            </a:pPr>
            <a:r>
              <a:rPr lang="en-US"/>
              <a:t>Capital</a:t>
            </a:r>
            <a:endParaRPr/>
          </a:p>
          <a:p>
            <a:pPr indent="-266700" lvl="2" marL="1028700" rtl="0" algn="l">
              <a:lnSpc>
                <a:spcPct val="90000"/>
              </a:lnSpc>
              <a:spcBef>
                <a:spcPts val="375"/>
              </a:spcBef>
              <a:spcAft>
                <a:spcPts val="0"/>
              </a:spcAft>
              <a:buSzPts val="2000"/>
              <a:buChar char="•"/>
            </a:pPr>
            <a:r>
              <a:rPr lang="en-US"/>
              <a:t>Withdrawals</a:t>
            </a:r>
            <a:endParaRPr/>
          </a:p>
          <a:p>
            <a:pPr indent="-266700" lvl="2" marL="1028700" rtl="0" algn="l">
              <a:lnSpc>
                <a:spcPct val="90000"/>
              </a:lnSpc>
              <a:spcBef>
                <a:spcPts val="375"/>
              </a:spcBef>
              <a:spcAft>
                <a:spcPts val="0"/>
              </a:spcAft>
              <a:buSzPts val="2000"/>
              <a:buChar char="•"/>
            </a:pPr>
            <a:r>
              <a:rPr lang="en-US"/>
              <a:t>Revenue</a:t>
            </a:r>
            <a:endParaRPr/>
          </a:p>
          <a:p>
            <a:pPr indent="-266700" lvl="2" marL="1028700" rtl="0" algn="l">
              <a:lnSpc>
                <a:spcPct val="90000"/>
              </a:lnSpc>
              <a:spcBef>
                <a:spcPts val="375"/>
              </a:spcBef>
              <a:spcAft>
                <a:spcPts val="0"/>
              </a:spcAft>
              <a:buSzPts val="2000"/>
              <a:buChar char="•"/>
            </a:pPr>
            <a:r>
              <a:rPr lang="en-US"/>
              <a:t>Expenses</a:t>
            </a:r>
            <a:br>
              <a:rPr lang="en-US"/>
            </a:b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Role of Accounts</a:t>
            </a:r>
            <a:endParaRPr/>
          </a:p>
        </p:txBody>
      </p:sp>
      <p:sp>
        <p:nvSpPr>
          <p:cNvPr id="88" name="Google Shape;88;p8"/>
          <p:cNvSpPr txBox="1"/>
          <p:nvPr>
            <p:ph idx="1" type="body"/>
          </p:nvPr>
        </p:nvSpPr>
        <p:spPr>
          <a:xfrm>
            <a:off x="838200" y="1825625"/>
            <a:ext cx="49530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We use accounts to track things that are important to us (using the monetary principle) and we try not to have more accounts than we need.</a:t>
            </a:r>
            <a:endParaRPr/>
          </a:p>
          <a:p>
            <a:pPr indent="-304800" lvl="0" marL="342900" rtl="0" algn="l">
              <a:lnSpc>
                <a:spcPct val="90000"/>
              </a:lnSpc>
              <a:spcBef>
                <a:spcPts val="750"/>
              </a:spcBef>
              <a:spcAft>
                <a:spcPts val="0"/>
              </a:spcAft>
              <a:buSzPts val="2800"/>
              <a:buChar char="•"/>
            </a:pPr>
            <a:r>
              <a:rPr lang="en-US"/>
              <a:t>Each account then will have a running total, called a “balance” that we, as bookkeepers, keep up to date and accurate.</a:t>
            </a:r>
            <a:endParaRPr/>
          </a:p>
        </p:txBody>
      </p:sp>
      <p:pic>
        <p:nvPicPr>
          <p:cNvPr descr="Photograph of a white woman wearing professional attire sitting on a couch in an office. She is holding a notebook." id="89" name="Google Shape;89;p8"/>
          <p:cNvPicPr preferRelativeResize="0"/>
          <p:nvPr/>
        </p:nvPicPr>
        <p:blipFill rotWithShape="1">
          <a:blip r:embed="rId3">
            <a:alphaModFix/>
          </a:blip>
          <a:srcRect b="0" l="0" r="0" t="0"/>
          <a:stretch/>
        </p:blipFill>
        <p:spPr>
          <a:xfrm>
            <a:off x="6273800" y="1825625"/>
            <a:ext cx="5080000" cy="33909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Rules of Debits and Credits</a:t>
            </a:r>
            <a:endParaRPr/>
          </a:p>
        </p:txBody>
      </p:sp>
      <p:sp>
        <p:nvSpPr>
          <p:cNvPr id="95" name="Google Shape;95;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Double-entry bookkeeping is the foundation of accounting.</a:t>
            </a:r>
            <a:endParaRPr/>
          </a:p>
          <a:p>
            <a:pPr indent="-304800" lvl="0" marL="342900" marR="0" rtl="0" algn="l">
              <a:lnSpc>
                <a:spcPct val="90000"/>
              </a:lnSpc>
              <a:spcBef>
                <a:spcPts val="750"/>
              </a:spcBef>
              <a:spcAft>
                <a:spcPts val="0"/>
              </a:spcAft>
              <a:buClr>
                <a:schemeClr val="dk1"/>
              </a:buClr>
              <a:buSzPts val="2800"/>
              <a:buFont typeface="Arial"/>
              <a:buChar char="•"/>
            </a:pPr>
            <a:r>
              <a:rPr lang="en-US"/>
              <a:t>In the double-entry system, every transaction affects at least two accounts, and sometimes more.</a:t>
            </a:r>
            <a:endParaRPr/>
          </a:p>
          <a:p>
            <a:pPr indent="-304800" lvl="0" marL="342900" marR="0" rtl="0" algn="l">
              <a:lnSpc>
                <a:spcPct val="90000"/>
              </a:lnSpc>
              <a:spcBef>
                <a:spcPts val="750"/>
              </a:spcBef>
              <a:spcAft>
                <a:spcPts val="0"/>
              </a:spcAft>
              <a:buClr>
                <a:schemeClr val="dk1"/>
              </a:buClr>
              <a:buSzPts val="2800"/>
              <a:buFont typeface="Arial"/>
              <a:buChar char="•"/>
            </a:pPr>
            <a:r>
              <a:rPr lang="en-US"/>
              <a:t>Instead of using negative and positive numbers, we record our transactions in terms of debit and credit.</a:t>
            </a:r>
            <a:endParaRPr/>
          </a:p>
          <a:p>
            <a:pPr indent="-304800" lvl="0" marL="342900" marR="0" rtl="0" algn="l">
              <a:lnSpc>
                <a:spcPct val="90000"/>
              </a:lnSpc>
              <a:spcBef>
                <a:spcPts val="750"/>
              </a:spcBef>
              <a:spcAft>
                <a:spcPts val="0"/>
              </a:spcAft>
              <a:buClr>
                <a:schemeClr val="dk1"/>
              </a:buClr>
              <a:buSzPts val="2800"/>
              <a:buFont typeface="Arial"/>
              <a:buChar char="•"/>
            </a:pPr>
            <a:r>
              <a:rPr lang="en-US"/>
              <a:t>Debits are on the left and credits are on the right.</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2017-07-18T21:32:52Z</dcterms:created>
  <dc:creator>Emily Hyland</dc:creator>
</cp:coreProperties>
</file>