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2192000" cy="6858000"/>
  <p:notesSz cx="6858000" cy="9144000"/>
  <p:embeddedFontLst>
    <p:embeddedFont>
      <p:font typeface="Calibri" panose="020F0502020204030204" pitchFamily="34" charset="0"/>
      <p:regular r:id="rId32"/>
      <p:bold r:id="rId33"/>
      <p:italic r:id="rId34"/>
      <p:boldItalic r:id="rId35"/>
    </p:embeddedFont>
    <p:embeddedFont>
      <p:font typeface="Century Gothic" panose="020B0502020202020204" pitchFamily="34" charset="0"/>
      <p:regular r:id="rId36"/>
      <p:bold r:id="rId37"/>
      <p:italic r:id="rId38"/>
      <p:boldItalic r:id="rId39"/>
    </p:embeddedFont>
    <p:embeddedFont>
      <p:font typeface="Roboto" panose="02000000000000000000" pitchFamily="2" charset="0"/>
      <p:regular r:id="rId40"/>
      <p:bold r:id="rId41"/>
      <p:italic r:id="rId42"/>
      <p:boldItalic r:id="rId4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4" roundtripDataSignature="AMtx7mjgbLb4i23l0hiFBViAjI+NjR6Q6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29"/>
    <p:restoredTop sz="94663"/>
  </p:normalViewPr>
  <p:slideViewPr>
    <p:cSldViewPr snapToGrid="0" snapToObjects="1">
      <p:cViewPr varScale="1">
        <p:scale>
          <a:sx n="96" d="100"/>
          <a:sy n="96" d="100"/>
        </p:scale>
        <p:origin x="192" y="6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8.fntdata"/><Relationship Id="rId21" Type="http://schemas.openxmlformats.org/officeDocument/2006/relationships/slide" Target="slides/slide20.xml"/><Relationship Id="rId34" Type="http://schemas.openxmlformats.org/officeDocument/2006/relationships/font" Target="fonts/font3.fntdata"/><Relationship Id="rId42" Type="http://schemas.openxmlformats.org/officeDocument/2006/relationships/font" Target="fonts/font11.fntdata"/><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1.fntdata"/><Relationship Id="rId37" Type="http://schemas.openxmlformats.org/officeDocument/2006/relationships/font" Target="fonts/font6.fntdata"/><Relationship Id="rId40" Type="http://schemas.openxmlformats.org/officeDocument/2006/relationships/font" Target="fonts/font9.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4.fntdata"/><Relationship Id="rId43" Type="http://schemas.openxmlformats.org/officeDocument/2006/relationships/font" Target="fonts/font12.fntdata"/><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2.fntdata"/><Relationship Id="rId38" Type="http://schemas.openxmlformats.org/officeDocument/2006/relationships/font" Target="fonts/font7.fntdata"/><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photos/djb1whucfBY"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courses.lumenlearning.com/wm-financialaccounting/" TargetMode="External"/><Relationship Id="rId4" Type="http://schemas.openxmlformats.org/officeDocument/2006/relationships/hyperlink" Target="https://creativecommons.org/about/cc0"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pixabay.com/photos/architect-people-plan-construction-3979490/"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s://creativecommons.org/about/cc0"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youtu.be/mBuprTmisPw"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youtube.com/watch?v=1wq1rw46NTc"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openstax.org/books/principles-financial-accounting/pages/1-why-it-matters"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creativecommons.org/licenses/by-nc-sa/4.0/"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pixabay.com/photos/accounting-report-credit-card-761599/" TargetMode="External"/><Relationship Id="rId2" Type="http://schemas.openxmlformats.org/officeDocument/2006/relationships/slide" Target="../slides/slide26.xml"/><Relationship Id="rId1" Type="http://schemas.openxmlformats.org/officeDocument/2006/relationships/notesMaster" Target="../notesMasters/notesMaster1.xml"/><Relationship Id="rId4" Type="http://schemas.openxmlformats.org/officeDocument/2006/relationships/hyperlink" Target="https://creativecommons.org/licenses/by/4.0/"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pixabay.com/photos/terrace-the-waiter-woman-dress-4260700/"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creativecommons.org/about/cc0"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youtu.be/_U5ZyGibqKQ"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 name="Google Shape;4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a:solidFill>
                  <a:schemeClr val="dk1"/>
                </a:solidFill>
                <a:latin typeface="Calibri"/>
                <a:ea typeface="Calibri"/>
                <a:cs typeface="Calibri"/>
                <a:sym typeface="Calibri"/>
              </a:rPr>
              <a:t>Cover Image: "White Canon Cash Register." Authored by: StellrWeb. Provided by: Unsplash. Located at: </a:t>
            </a:r>
            <a:r>
              <a:rPr lang="en-US" sz="1200" b="0" i="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https://unsplash.com/photos/djb1whucfBY</a:t>
            </a:r>
            <a:r>
              <a:rPr lang="en-US" sz="1200" b="0" i="0">
                <a:solidFill>
                  <a:schemeClr val="dk1"/>
                </a:solidFill>
                <a:latin typeface="Calibri"/>
                <a:ea typeface="Calibri"/>
                <a:cs typeface="Calibri"/>
                <a:sym typeface="Calibri"/>
              </a:rPr>
              <a:t>. Content Type: CC Licensed Content, Shared Previously. License: </a:t>
            </a:r>
            <a:r>
              <a:rPr lang="en-US" sz="1200" b="0" i="0" u="sng">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CC0: No Rights Reserved</a:t>
            </a:r>
            <a:r>
              <a:rPr lang="en-US" sz="1200" b="0" i="0">
                <a:solidFill>
                  <a:schemeClr val="dk1"/>
                </a:solidFill>
                <a:latin typeface="Calibri"/>
                <a:ea typeface="Calibri"/>
                <a:cs typeface="Calibri"/>
                <a:sym typeface="Calibri"/>
              </a:rPr>
              <a:t>. License Terms: Unsplash License.</a:t>
            </a:r>
            <a:endParaRPr/>
          </a:p>
          <a:p>
            <a:pPr marL="0" lvl="0" indent="0" algn="l" rtl="0">
              <a:lnSpc>
                <a:spcPct val="100000"/>
              </a:lnSpc>
              <a:spcBef>
                <a:spcPts val="0"/>
              </a:spcBef>
              <a:spcAft>
                <a:spcPts val="0"/>
              </a:spcAft>
              <a:buSzPts val="1400"/>
              <a:buNone/>
            </a:pPr>
            <a:endParaRPr sz="1200" b="0" i="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text in these slides is taken from </a:t>
            </a:r>
            <a:r>
              <a:rPr lang="en-US" u="sng">
                <a:solidFill>
                  <a:schemeClr val="hlink"/>
                </a:solidFill>
                <a:hlinkClick r:id="rId5"/>
              </a:rPr>
              <a:t>https://courses.lumenlearning.com/wm-financialaccounting/</a:t>
            </a:r>
            <a:r>
              <a:rPr lang="en-US"/>
              <a:t> </a:t>
            </a:r>
            <a:r>
              <a:rPr lang="en-US" sz="1200" b="0" i="0" u="none" strike="noStrike" cap="none">
                <a:solidFill>
                  <a:schemeClr val="dk1"/>
                </a:solidFill>
                <a:latin typeface="Calibri"/>
                <a:ea typeface="Calibri"/>
                <a:cs typeface="Calibri"/>
                <a:sym typeface="Calibri"/>
              </a:rPr>
              <a:t>where it is published under one or more open licenses.</a:t>
            </a:r>
            <a:endParaRPr b="0"/>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images in these slides are attributed in the notes of the slide on which they appear and licensed as indicated.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41" name="Google Shape;4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6" name="Google Shape;9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ab299c3d09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ab299c3d09_0_2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0" u="none" strike="noStrike" cap="none" dirty="0">
                <a:solidFill>
                  <a:schemeClr val="dk1"/>
                </a:solidFill>
                <a:effectLst/>
                <a:latin typeface="Calibri"/>
                <a:ea typeface="Calibri"/>
                <a:cs typeface="Calibri"/>
                <a:sym typeface="Calibri"/>
              </a:rPr>
              <a:t>Authored by</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Borko</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Manigoda</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Located at</a:t>
            </a:r>
            <a:r>
              <a:rPr lang="en-US" sz="1200" b="0" i="0" u="none" strike="noStrike" cap="none" dirty="0">
                <a:solidFill>
                  <a:schemeClr val="dk1"/>
                </a:solidFill>
                <a:effectLst/>
                <a:latin typeface="Calibri"/>
                <a:ea typeface="Calibri"/>
                <a:cs typeface="Calibri"/>
                <a:sym typeface="Calibri"/>
              </a:rPr>
              <a:t>: </a:t>
            </a:r>
            <a:r>
              <a:rPr lang="en-US" sz="1200" b="1" i="0" u="sng" strike="noStrike" cap="none" dirty="0">
                <a:solidFill>
                  <a:schemeClr val="dk1"/>
                </a:solidFill>
                <a:effectLst/>
                <a:latin typeface="Calibri"/>
                <a:ea typeface="Calibri"/>
                <a:cs typeface="Calibri"/>
                <a:sym typeface="Calibri"/>
                <a:hlinkClick r:id="rId3"/>
              </a:rPr>
              <a:t>https://pixabay.com/photos/architect-people-plan-construction-3979490/</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a:t>
            </a:r>
            <a:r>
              <a:rPr lang="en-US" sz="1200" b="0" i="0" u="none" strike="noStrike" cap="none" dirty="0">
                <a:solidFill>
                  <a:schemeClr val="dk1"/>
                </a:solidFill>
                <a:effectLst/>
                <a:latin typeface="Calibri"/>
                <a:ea typeface="Calibri"/>
                <a:cs typeface="Calibri"/>
                <a:sym typeface="Calibri"/>
              </a:rPr>
              <a:t>: </a:t>
            </a:r>
            <a:r>
              <a:rPr lang="en-US" sz="1200" b="1" i="1" u="sng" strike="noStrike" cap="none" dirty="0">
                <a:solidFill>
                  <a:schemeClr val="dk1"/>
                </a:solidFill>
                <a:effectLst/>
                <a:latin typeface="Calibri"/>
                <a:ea typeface="Calibri"/>
                <a:cs typeface="Calibri"/>
                <a:sym typeface="Calibri"/>
                <a:hlinkClick r:id="rId4"/>
              </a:rPr>
              <a:t>CC0: No Rights Reserved</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 Terms</a:t>
            </a:r>
            <a:r>
              <a:rPr lang="en-US" sz="1200" b="0" i="0" u="none" strike="noStrike" cap="none" dirty="0">
                <a:solidFill>
                  <a:schemeClr val="dk1"/>
                </a:solidFill>
                <a:effectLst/>
                <a:latin typeface="Calibri"/>
                <a:ea typeface="Calibri"/>
                <a:cs typeface="Calibri"/>
                <a:sym typeface="Calibri"/>
              </a:rPr>
              <a:t>: https://</a:t>
            </a:r>
            <a:r>
              <a:rPr lang="en-US" sz="1200" b="0" i="0" u="none" strike="noStrike" cap="none" dirty="0" err="1">
                <a:solidFill>
                  <a:schemeClr val="dk1"/>
                </a:solidFill>
                <a:effectLst/>
                <a:latin typeface="Calibri"/>
                <a:ea typeface="Calibri"/>
                <a:cs typeface="Calibri"/>
                <a:sym typeface="Calibri"/>
              </a:rPr>
              <a:t>pixabay.com</a:t>
            </a:r>
            <a:r>
              <a:rPr lang="en-US" sz="1200" b="0" i="0" u="none" strike="noStrike" cap="none" dirty="0">
                <a:solidFill>
                  <a:schemeClr val="dk1"/>
                </a:solidFill>
                <a:effectLst/>
                <a:latin typeface="Calibri"/>
                <a:ea typeface="Calibri"/>
                <a:cs typeface="Calibri"/>
                <a:sym typeface="Calibri"/>
              </a:rPr>
              <a:t>/service/terms/#license</a:t>
            </a:r>
          </a:p>
          <a:p>
            <a:pPr marL="0" lvl="0" indent="0" algn="l" rtl="0">
              <a:spcBef>
                <a:spcPts val="0"/>
              </a:spcBef>
              <a:spcAft>
                <a:spcPts val="0"/>
              </a:spcAft>
              <a:buNone/>
            </a:pPr>
            <a:endParaRPr dirty="0"/>
          </a:p>
        </p:txBody>
      </p:sp>
      <p:sp>
        <p:nvSpPr>
          <p:cNvPr id="103" name="Google Shape;103;gab299c3d09_0_2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ab299c3d09_0_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ab299c3d09_0_2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 name="Google Shape;110;gab299c3d09_0_2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ab299c3d09_0_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ab299c3d09_0_3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 name="Google Shape;117;gab299c3d09_0_3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ab299c3d09_0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ab299c3d09_0_3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a:solidFill>
                  <a:schemeClr val="dk1"/>
                </a:solidFill>
                <a:effectLst/>
                <a:latin typeface="Calibri"/>
                <a:ea typeface="Calibri"/>
                <a:cs typeface="Calibri"/>
                <a:sym typeface="Calibri"/>
              </a:rPr>
              <a:t>Percentage of Receivables Method for Bad Debt Expense. </a:t>
            </a:r>
            <a:r>
              <a:rPr lang="en-US" sz="1200" b="1" i="0" u="none" strike="noStrike" cap="none" dirty="0">
                <a:solidFill>
                  <a:schemeClr val="dk1"/>
                </a:solidFill>
                <a:effectLst/>
                <a:latin typeface="Calibri"/>
                <a:ea typeface="Calibri"/>
                <a:cs typeface="Calibri"/>
                <a:sym typeface="Calibri"/>
              </a:rPr>
              <a:t>Authored by</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NotePirate</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Located at</a:t>
            </a:r>
            <a:r>
              <a:rPr lang="en-US" sz="1200" b="0" i="0" u="none" strike="noStrike" cap="none" dirty="0">
                <a:solidFill>
                  <a:schemeClr val="dk1"/>
                </a:solidFill>
                <a:effectLst/>
                <a:latin typeface="Calibri"/>
                <a:ea typeface="Calibri"/>
                <a:cs typeface="Calibri"/>
                <a:sym typeface="Calibri"/>
              </a:rPr>
              <a:t>: </a:t>
            </a:r>
            <a:r>
              <a:rPr lang="en-US" sz="1200" b="1" i="0" u="sng" strike="noStrike" cap="none" dirty="0">
                <a:solidFill>
                  <a:schemeClr val="dk1"/>
                </a:solidFill>
                <a:effectLst/>
                <a:latin typeface="Calibri"/>
                <a:ea typeface="Calibri"/>
                <a:cs typeface="Calibri"/>
                <a:sym typeface="Calibri"/>
                <a:hlinkClick r:id="rId3"/>
              </a:rPr>
              <a:t>https://youtu.be/mBuprTmisPw</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a:t>
            </a:r>
            <a:r>
              <a:rPr lang="en-US" sz="1200" b="0" i="0" u="none" strike="noStrike" cap="none" dirty="0">
                <a:solidFill>
                  <a:schemeClr val="dk1"/>
                </a:solidFill>
                <a:effectLst/>
                <a:latin typeface="Calibri"/>
                <a:ea typeface="Calibri"/>
                <a:cs typeface="Calibri"/>
                <a:sym typeface="Calibri"/>
              </a:rPr>
              <a:t>: </a:t>
            </a:r>
            <a:r>
              <a:rPr lang="en-US" sz="1200" b="0" i="1" u="none" strike="noStrike" cap="none" dirty="0">
                <a:solidFill>
                  <a:schemeClr val="dk1"/>
                </a:solidFill>
                <a:effectLst/>
                <a:latin typeface="Calibri"/>
                <a:ea typeface="Calibri"/>
                <a:cs typeface="Calibri"/>
                <a:sym typeface="Calibri"/>
              </a:rPr>
              <a:t>All Rights Reserved</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 Terms</a:t>
            </a:r>
            <a:r>
              <a:rPr lang="en-US" sz="1200" b="0" i="0" u="none" strike="noStrike" cap="none" dirty="0">
                <a:solidFill>
                  <a:schemeClr val="dk1"/>
                </a:solidFill>
                <a:effectLst/>
                <a:latin typeface="Calibri"/>
                <a:ea typeface="Calibri"/>
                <a:cs typeface="Calibri"/>
                <a:sym typeface="Calibri"/>
              </a:rPr>
              <a:t>: Standard YouTube License</a:t>
            </a:r>
          </a:p>
          <a:p>
            <a:pPr marL="0" lvl="0" indent="0" algn="l" rtl="0">
              <a:spcBef>
                <a:spcPts val="0"/>
              </a:spcBef>
              <a:spcAft>
                <a:spcPts val="0"/>
              </a:spcAft>
              <a:buNone/>
            </a:pPr>
            <a:endParaRPr dirty="0"/>
          </a:p>
        </p:txBody>
      </p:sp>
      <p:sp>
        <p:nvSpPr>
          <p:cNvPr id="124" name="Google Shape;124;gab299c3d09_0_3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ab299c3d09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ab299c3d09_0_4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fontAlgn="base"/>
            <a:r>
              <a:rPr lang="en-US" sz="1200" b="0" i="0" u="none" strike="noStrike" cap="none" dirty="0">
                <a:solidFill>
                  <a:schemeClr val="dk1"/>
                </a:solidFill>
                <a:effectLst/>
                <a:latin typeface="Calibri"/>
                <a:ea typeface="Calibri"/>
                <a:cs typeface="Calibri"/>
                <a:sym typeface="Calibri"/>
              </a:rPr>
              <a:t>Aging Method for estimating Uncollectible Accounts. </a:t>
            </a:r>
            <a:r>
              <a:rPr lang="en-US" sz="1200" b="1" i="0" u="none" strike="noStrike" cap="none" dirty="0">
                <a:solidFill>
                  <a:schemeClr val="dk1"/>
                </a:solidFill>
                <a:effectLst/>
                <a:latin typeface="Calibri"/>
                <a:ea typeface="Calibri"/>
                <a:cs typeface="Calibri"/>
                <a:sym typeface="Calibri"/>
              </a:rPr>
              <a:t>Authored by</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Edspira</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Located at</a:t>
            </a:r>
            <a:r>
              <a:rPr lang="en-US" sz="1200" b="0" i="0" u="none" strike="noStrike" cap="none" dirty="0">
                <a:solidFill>
                  <a:schemeClr val="dk1"/>
                </a:solidFill>
                <a:effectLst/>
                <a:latin typeface="Calibri"/>
                <a:ea typeface="Calibri"/>
                <a:cs typeface="Calibri"/>
                <a:sym typeface="Calibri"/>
              </a:rPr>
              <a:t>: </a:t>
            </a:r>
            <a:r>
              <a:rPr lang="en-US" sz="1200" b="1" i="0" u="sng" strike="noStrike" cap="none" dirty="0">
                <a:solidFill>
                  <a:schemeClr val="dk1"/>
                </a:solidFill>
                <a:effectLst/>
                <a:latin typeface="Calibri"/>
                <a:ea typeface="Calibri"/>
                <a:cs typeface="Calibri"/>
                <a:sym typeface="Calibri"/>
                <a:hlinkClick r:id="rId3"/>
              </a:rPr>
              <a:t>https://www.youtube.com/watch?v=1wq1rw46NTc</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a:t>
            </a:r>
            <a:r>
              <a:rPr lang="en-US" sz="1200" b="0" i="0" u="none" strike="noStrike" cap="none" dirty="0">
                <a:solidFill>
                  <a:schemeClr val="dk1"/>
                </a:solidFill>
                <a:effectLst/>
                <a:latin typeface="Calibri"/>
                <a:ea typeface="Calibri"/>
                <a:cs typeface="Calibri"/>
                <a:sym typeface="Calibri"/>
              </a:rPr>
              <a:t>: </a:t>
            </a:r>
            <a:r>
              <a:rPr lang="en-US" sz="1200" b="0" i="1" u="none" strike="noStrike" cap="none" dirty="0">
                <a:solidFill>
                  <a:schemeClr val="dk1"/>
                </a:solidFill>
                <a:effectLst/>
                <a:latin typeface="Calibri"/>
                <a:ea typeface="Calibri"/>
                <a:cs typeface="Calibri"/>
                <a:sym typeface="Calibri"/>
              </a:rPr>
              <a:t>All Rights Reserved</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 Terms</a:t>
            </a:r>
            <a:r>
              <a:rPr lang="en-US" sz="1200" b="0" i="0" u="none" strike="noStrike" cap="none" dirty="0">
                <a:solidFill>
                  <a:schemeClr val="dk1"/>
                </a:solidFill>
                <a:effectLst/>
                <a:latin typeface="Calibri"/>
                <a:ea typeface="Calibri"/>
                <a:cs typeface="Calibri"/>
                <a:sym typeface="Calibri"/>
              </a:rPr>
              <a:t>: Standard YouTube license</a:t>
            </a:r>
          </a:p>
          <a:p>
            <a:br>
              <a:rPr lang="en-US" dirty="0"/>
            </a:br>
            <a:endParaRPr dirty="0"/>
          </a:p>
        </p:txBody>
      </p:sp>
      <p:sp>
        <p:nvSpPr>
          <p:cNvPr id="132" name="Google Shape;132;gab299c3d09_0_4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ab299c3d09_0_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ab299c3d09_0_73: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 name="Google Shape;139;gab299c3d09_0_73: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ab299c3d09_0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ab299c3d09_0_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gab299c3d09_0_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2" name="Google Shape;15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7" name="Google Shape;15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 name="Google Shape;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ab299c3d09_0_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ab299c3d09_0_6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0" i="0" u="none" strike="noStrike" cap="none" dirty="0">
                <a:solidFill>
                  <a:schemeClr val="dk1"/>
                </a:solidFill>
                <a:effectLst/>
                <a:latin typeface="Calibri"/>
                <a:ea typeface="Calibri"/>
                <a:cs typeface="Calibri"/>
                <a:sym typeface="Calibri"/>
              </a:rPr>
              <a:t>Image: Promissory Note. </a:t>
            </a:r>
            <a:r>
              <a:rPr lang="en-US" sz="1200" b="1" i="0" u="none" strike="noStrike" cap="none" dirty="0">
                <a:solidFill>
                  <a:schemeClr val="dk1"/>
                </a:solidFill>
                <a:effectLst/>
                <a:latin typeface="Calibri"/>
                <a:ea typeface="Calibri"/>
                <a:cs typeface="Calibri"/>
                <a:sym typeface="Calibri"/>
              </a:rPr>
              <a:t>Authored by</a:t>
            </a:r>
            <a:r>
              <a:rPr lang="en-US" sz="1200" b="0" i="0" u="none" strike="noStrike" cap="none" dirty="0">
                <a:solidFill>
                  <a:schemeClr val="dk1"/>
                </a:solidFill>
                <a:effectLst/>
                <a:latin typeface="Calibri"/>
                <a:ea typeface="Calibri"/>
                <a:cs typeface="Calibri"/>
                <a:sym typeface="Calibri"/>
              </a:rPr>
              <a:t>: Mitchell Franklin, Patty </a:t>
            </a:r>
            <a:r>
              <a:rPr lang="en-US" sz="1200" b="0" i="0" u="none" strike="noStrike" cap="none" dirty="0" err="1">
                <a:solidFill>
                  <a:schemeClr val="dk1"/>
                </a:solidFill>
                <a:effectLst/>
                <a:latin typeface="Calibri"/>
                <a:ea typeface="Calibri"/>
                <a:cs typeface="Calibri"/>
                <a:sym typeface="Calibri"/>
              </a:rPr>
              <a:t>Graybeal</a:t>
            </a:r>
            <a:r>
              <a:rPr lang="en-US" sz="1200" b="0" i="0" u="none" strike="noStrike" cap="none" dirty="0">
                <a:solidFill>
                  <a:schemeClr val="dk1"/>
                </a:solidFill>
                <a:effectLst/>
                <a:latin typeface="Calibri"/>
                <a:ea typeface="Calibri"/>
                <a:cs typeface="Calibri"/>
                <a:sym typeface="Calibri"/>
              </a:rPr>
              <a:t>, Dixon Cooper. </a:t>
            </a:r>
            <a:r>
              <a:rPr lang="en-US" sz="1200" b="1" i="0" u="none" strike="noStrike" cap="none" dirty="0">
                <a:solidFill>
                  <a:schemeClr val="dk1"/>
                </a:solidFill>
                <a:effectLst/>
                <a:latin typeface="Calibri"/>
                <a:ea typeface="Calibri"/>
                <a:cs typeface="Calibri"/>
                <a:sym typeface="Calibri"/>
              </a:rPr>
              <a:t>Provided by</a:t>
            </a:r>
            <a:r>
              <a:rPr lang="en-US" sz="1200" b="0" i="0" u="none" strike="noStrike" cap="none" dirty="0">
                <a:solidFill>
                  <a:schemeClr val="dk1"/>
                </a:solidFill>
                <a:effectLst/>
                <a:latin typeface="Calibri"/>
                <a:ea typeface="Calibri"/>
                <a:cs typeface="Calibri"/>
                <a:sym typeface="Calibri"/>
              </a:rPr>
              <a:t>: OpenStax. </a:t>
            </a:r>
            <a:r>
              <a:rPr lang="en-US" sz="1200" b="1" i="0" u="none" strike="noStrike" cap="none" dirty="0">
                <a:solidFill>
                  <a:schemeClr val="dk1"/>
                </a:solidFill>
                <a:effectLst/>
                <a:latin typeface="Calibri"/>
                <a:ea typeface="Calibri"/>
                <a:cs typeface="Calibri"/>
                <a:sym typeface="Calibri"/>
              </a:rPr>
              <a:t>Located at</a:t>
            </a:r>
            <a:r>
              <a:rPr lang="en-US" sz="1200" b="0" i="0" u="none" strike="noStrike" cap="none" dirty="0">
                <a:solidFill>
                  <a:schemeClr val="dk1"/>
                </a:solidFill>
                <a:effectLst/>
                <a:latin typeface="Calibri"/>
                <a:ea typeface="Calibri"/>
                <a:cs typeface="Calibri"/>
                <a:sym typeface="Calibri"/>
              </a:rPr>
              <a:t>: </a:t>
            </a:r>
            <a:r>
              <a:rPr lang="en-US" sz="1200" b="1" i="0" u="sng" strike="noStrike" cap="none" dirty="0">
                <a:solidFill>
                  <a:schemeClr val="dk1"/>
                </a:solidFill>
                <a:effectLst/>
                <a:latin typeface="Calibri"/>
                <a:ea typeface="Calibri"/>
                <a:cs typeface="Calibri"/>
                <a:sym typeface="Calibri"/>
                <a:hlinkClick r:id="rId3"/>
              </a:rPr>
              <a:t>https://openstax.org/books/principles-financial-accounting/pages/1-why-it-matters</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a:t>
            </a:r>
            <a:r>
              <a:rPr lang="en-US" sz="1200" b="0" i="0" u="none" strike="noStrike" cap="none" dirty="0">
                <a:solidFill>
                  <a:schemeClr val="dk1"/>
                </a:solidFill>
                <a:effectLst/>
                <a:latin typeface="Calibri"/>
                <a:ea typeface="Calibri"/>
                <a:cs typeface="Calibri"/>
                <a:sym typeface="Calibri"/>
              </a:rPr>
              <a:t>: </a:t>
            </a:r>
            <a:r>
              <a:rPr lang="en-US" sz="1200" b="1" i="1" u="sng" strike="noStrike" cap="none" dirty="0">
                <a:solidFill>
                  <a:schemeClr val="dk1"/>
                </a:solidFill>
                <a:effectLst/>
                <a:latin typeface="Calibri"/>
                <a:ea typeface="Calibri"/>
                <a:cs typeface="Calibri"/>
                <a:sym typeface="Calibri"/>
                <a:hlinkClick r:id="rId4"/>
              </a:rPr>
              <a:t>CC BY-NC-SA: Attribution-NonCommercial-ShareAlike</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 Terms</a:t>
            </a:r>
            <a:r>
              <a:rPr lang="en-US" sz="1200" b="0" i="0" u="none" strike="noStrike" cap="none" dirty="0">
                <a:solidFill>
                  <a:schemeClr val="dk1"/>
                </a:solidFill>
                <a:effectLst/>
                <a:latin typeface="Calibri"/>
                <a:ea typeface="Calibri"/>
                <a:cs typeface="Calibri"/>
                <a:sym typeface="Calibri"/>
              </a:rPr>
              <a:t>: Access for free at https://</a:t>
            </a:r>
            <a:r>
              <a:rPr lang="en-US" sz="1200" b="0" i="0" u="none" strike="noStrike" cap="none" dirty="0" err="1">
                <a:solidFill>
                  <a:schemeClr val="dk1"/>
                </a:solidFill>
                <a:effectLst/>
                <a:latin typeface="Calibri"/>
                <a:ea typeface="Calibri"/>
                <a:cs typeface="Calibri"/>
                <a:sym typeface="Calibri"/>
              </a:rPr>
              <a:t>openstax.org</a:t>
            </a:r>
            <a:r>
              <a:rPr lang="en-US" sz="1200" b="0" i="0" u="none" strike="noStrike" cap="none" dirty="0">
                <a:solidFill>
                  <a:schemeClr val="dk1"/>
                </a:solidFill>
                <a:effectLst/>
                <a:latin typeface="Calibri"/>
                <a:ea typeface="Calibri"/>
                <a:cs typeface="Calibri"/>
                <a:sym typeface="Calibri"/>
              </a:rPr>
              <a:t>/books/principles-financial-accounting/pages/1-why-it-matters</a:t>
            </a:r>
          </a:p>
          <a:p>
            <a:pPr marL="0" lvl="0" indent="0" algn="l" rtl="0">
              <a:spcBef>
                <a:spcPts val="0"/>
              </a:spcBef>
              <a:spcAft>
                <a:spcPts val="0"/>
              </a:spcAft>
              <a:buNone/>
            </a:pPr>
            <a:endParaRPr dirty="0"/>
          </a:p>
        </p:txBody>
      </p:sp>
      <p:sp>
        <p:nvSpPr>
          <p:cNvPr id="164" name="Google Shape;164;gab299c3d09_0_6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ab299c3d09_0_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ab299c3d09_0_8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 name="Google Shape;171;gab299c3d09_0_8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ab299c3d09_0_8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ab299c3d09_0_8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 name="Google Shape;178;gab299c3d09_0_8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ac410cd7d8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B — To </a:t>
            </a:r>
            <a:r>
              <a:rPr lang="en-US" sz="1000">
                <a:highlight>
                  <a:srgbClr val="FFFFFF"/>
                </a:highlight>
                <a:latin typeface="Roboto"/>
                <a:ea typeface="Roboto"/>
                <a:cs typeface="Roboto"/>
                <a:sym typeface="Roboto"/>
              </a:rPr>
              <a:t>determine the interest amount due at the end of the 60 day period on a 60 day note for $100,000 at 5% APR executed on November 1 (use 360 day year). Correct. $100,000 * .05 * 45/360 is the amount of accrued interest from Nov. 2 - Dec. 16.</a:t>
            </a:r>
            <a:endParaRPr/>
          </a:p>
        </p:txBody>
      </p:sp>
      <p:sp>
        <p:nvSpPr>
          <p:cNvPr id="184" name="Google Shape;184;gac410cd7d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0" name="Google Shape;19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5" name="Google Shape;19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ab299c3d09_0_1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ab299c3d09_0_1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0" u="none" strike="noStrike" cap="none" dirty="0">
                <a:solidFill>
                  <a:schemeClr val="dk1"/>
                </a:solidFill>
                <a:effectLst/>
                <a:latin typeface="Calibri"/>
                <a:ea typeface="Calibri"/>
                <a:cs typeface="Calibri"/>
                <a:sym typeface="Calibri"/>
              </a:rPr>
              <a:t>Authored by</a:t>
            </a:r>
            <a:r>
              <a:rPr lang="en-US" sz="1200" b="0" i="0" u="none" strike="noStrike" cap="none" dirty="0">
                <a:solidFill>
                  <a:schemeClr val="dk1"/>
                </a:solidFill>
                <a:effectLst/>
                <a:latin typeface="Calibri"/>
                <a:ea typeface="Calibri"/>
                <a:cs typeface="Calibri"/>
                <a:sym typeface="Calibri"/>
              </a:rPr>
              <a:t>: Lucia </a:t>
            </a:r>
            <a:r>
              <a:rPr lang="en-US" sz="1200" b="0" i="0" u="none" strike="noStrike" cap="none" dirty="0" err="1">
                <a:solidFill>
                  <a:schemeClr val="dk1"/>
                </a:solidFill>
                <a:effectLst/>
                <a:latin typeface="Calibri"/>
                <a:ea typeface="Calibri"/>
                <a:cs typeface="Calibri"/>
                <a:sym typeface="Calibri"/>
              </a:rPr>
              <a:t>Grzeskiewicz</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Located at</a:t>
            </a:r>
            <a:r>
              <a:rPr lang="en-US" sz="1200" b="0" i="0" u="none" strike="noStrike" cap="none" dirty="0">
                <a:solidFill>
                  <a:schemeClr val="dk1"/>
                </a:solidFill>
                <a:effectLst/>
                <a:latin typeface="Calibri"/>
                <a:ea typeface="Calibri"/>
                <a:cs typeface="Calibri"/>
                <a:sym typeface="Calibri"/>
              </a:rPr>
              <a:t>: </a:t>
            </a:r>
            <a:r>
              <a:rPr lang="en-US" sz="1200" b="1" i="0" u="sng" strike="noStrike" cap="none" dirty="0">
                <a:solidFill>
                  <a:schemeClr val="dk1"/>
                </a:solidFill>
                <a:effectLst/>
                <a:latin typeface="Calibri"/>
                <a:ea typeface="Calibri"/>
                <a:cs typeface="Calibri"/>
                <a:sym typeface="Calibri"/>
                <a:hlinkClick r:id="rId3"/>
              </a:rPr>
              <a:t>https://pixabay.com/photos/accounting-report-credit-card-761599/</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a:t>
            </a:r>
            <a:r>
              <a:rPr lang="en-US" sz="1200" b="0" i="0" u="none" strike="noStrike" cap="none" dirty="0">
                <a:solidFill>
                  <a:schemeClr val="dk1"/>
                </a:solidFill>
                <a:effectLst/>
                <a:latin typeface="Calibri"/>
                <a:ea typeface="Calibri"/>
                <a:cs typeface="Calibri"/>
                <a:sym typeface="Calibri"/>
              </a:rPr>
              <a:t>: </a:t>
            </a:r>
            <a:r>
              <a:rPr lang="en-US" sz="1200" b="1" i="1" u="sng" strike="noStrike" cap="none" dirty="0">
                <a:solidFill>
                  <a:schemeClr val="dk1"/>
                </a:solidFill>
                <a:effectLst/>
                <a:latin typeface="Calibri"/>
                <a:ea typeface="Calibri"/>
                <a:cs typeface="Calibri"/>
                <a:sym typeface="Calibri"/>
                <a:hlinkClick r:id="rId4"/>
              </a:rPr>
              <a:t>CC BY: Attribution</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 Terms</a:t>
            </a:r>
            <a:r>
              <a:rPr lang="en-US" sz="1200" b="0" i="0" u="none" strike="noStrike" cap="none" dirty="0">
                <a:solidFill>
                  <a:schemeClr val="dk1"/>
                </a:solidFill>
                <a:effectLst/>
                <a:latin typeface="Calibri"/>
                <a:ea typeface="Calibri"/>
                <a:cs typeface="Calibri"/>
                <a:sym typeface="Calibri"/>
              </a:rPr>
              <a:t>: https://</a:t>
            </a:r>
            <a:r>
              <a:rPr lang="en-US" sz="1200" b="0" i="0" u="none" strike="noStrike" cap="none" dirty="0" err="1">
                <a:solidFill>
                  <a:schemeClr val="dk1"/>
                </a:solidFill>
                <a:effectLst/>
                <a:latin typeface="Calibri"/>
                <a:ea typeface="Calibri"/>
                <a:cs typeface="Calibri"/>
                <a:sym typeface="Calibri"/>
              </a:rPr>
              <a:t>pixabay.com</a:t>
            </a:r>
            <a:r>
              <a:rPr lang="en-US" sz="1200" b="0" i="0" u="none" strike="noStrike" cap="none" dirty="0">
                <a:solidFill>
                  <a:schemeClr val="dk1"/>
                </a:solidFill>
                <a:effectLst/>
                <a:latin typeface="Calibri"/>
                <a:ea typeface="Calibri"/>
                <a:cs typeface="Calibri"/>
                <a:sym typeface="Calibri"/>
              </a:rPr>
              <a:t>/service/terms/#license</a:t>
            </a:r>
          </a:p>
          <a:p>
            <a:pPr marL="0" lvl="0" indent="0" algn="l" rtl="0">
              <a:spcBef>
                <a:spcPts val="0"/>
              </a:spcBef>
              <a:spcAft>
                <a:spcPts val="0"/>
              </a:spcAft>
              <a:buNone/>
            </a:pPr>
            <a:endParaRPr dirty="0"/>
          </a:p>
        </p:txBody>
      </p:sp>
      <p:sp>
        <p:nvSpPr>
          <p:cNvPr id="202" name="Google Shape;202;gab299c3d09_0_13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ab299c3d09_0_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ab299c3d09_0_9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0" name="Google Shape;210;gab299c3d09_0_9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ab299c3d09_0_1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ab299c3d09_0_12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gab299c3d09_0_125: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4" name="Google Shape;22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 name="Google Shape;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ab299c3d09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ab299c3d09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 name="Google Shape;65;gab299c3d09_0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ab299c3d09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ab299c3d09_0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i="0" u="none" strike="noStrike" cap="none" dirty="0">
                <a:solidFill>
                  <a:schemeClr val="dk1"/>
                </a:solidFill>
                <a:effectLst/>
                <a:latin typeface="Calibri"/>
                <a:ea typeface="Calibri"/>
                <a:cs typeface="Calibri"/>
                <a:sym typeface="Calibri"/>
              </a:rPr>
              <a:t>Authored by</a:t>
            </a:r>
            <a:r>
              <a:rPr lang="en-US" sz="1200" b="0" i="0" u="none" strike="noStrike" cap="none" dirty="0">
                <a:solidFill>
                  <a:schemeClr val="dk1"/>
                </a:solidFill>
                <a:effectLst/>
                <a:latin typeface="Calibri"/>
                <a:ea typeface="Calibri"/>
                <a:cs typeface="Calibri"/>
                <a:sym typeface="Calibri"/>
              </a:rPr>
              <a:t>: </a:t>
            </a:r>
            <a:r>
              <a:rPr lang="en-US" sz="1200" b="0" i="0" u="none" strike="noStrike" cap="none" dirty="0" err="1">
                <a:solidFill>
                  <a:schemeClr val="dk1"/>
                </a:solidFill>
                <a:effectLst/>
                <a:latin typeface="Calibri"/>
                <a:ea typeface="Calibri"/>
                <a:cs typeface="Calibri"/>
                <a:sym typeface="Calibri"/>
              </a:rPr>
              <a:t>Candid_Shos</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Located at</a:t>
            </a:r>
            <a:r>
              <a:rPr lang="en-US" sz="1200" b="0" i="0" u="none" strike="noStrike" cap="none" dirty="0">
                <a:solidFill>
                  <a:schemeClr val="dk1"/>
                </a:solidFill>
                <a:effectLst/>
                <a:latin typeface="Calibri"/>
                <a:ea typeface="Calibri"/>
                <a:cs typeface="Calibri"/>
                <a:sym typeface="Calibri"/>
              </a:rPr>
              <a:t>: </a:t>
            </a:r>
            <a:r>
              <a:rPr lang="en-US" sz="1200" b="1" i="0" u="sng" strike="noStrike" cap="none" dirty="0">
                <a:solidFill>
                  <a:schemeClr val="dk1"/>
                </a:solidFill>
                <a:effectLst/>
                <a:latin typeface="Calibri"/>
                <a:ea typeface="Calibri"/>
                <a:cs typeface="Calibri"/>
                <a:sym typeface="Calibri"/>
                <a:hlinkClick r:id="rId3"/>
              </a:rPr>
              <a:t>https://pixabay.com/photos/terrace-the-waiter-woman-dress-4260700/</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a:t>
            </a:r>
            <a:r>
              <a:rPr lang="en-US" sz="1200" b="0" i="0" u="none" strike="noStrike" cap="none" dirty="0">
                <a:solidFill>
                  <a:schemeClr val="dk1"/>
                </a:solidFill>
                <a:effectLst/>
                <a:latin typeface="Calibri"/>
                <a:ea typeface="Calibri"/>
                <a:cs typeface="Calibri"/>
                <a:sym typeface="Calibri"/>
              </a:rPr>
              <a:t>: </a:t>
            </a:r>
            <a:r>
              <a:rPr lang="en-US" sz="1200" b="1" i="1" u="sng" strike="noStrike" cap="none" dirty="0">
                <a:solidFill>
                  <a:schemeClr val="dk1"/>
                </a:solidFill>
                <a:effectLst/>
                <a:latin typeface="Calibri"/>
                <a:ea typeface="Calibri"/>
                <a:cs typeface="Calibri"/>
                <a:sym typeface="Calibri"/>
                <a:hlinkClick r:id="rId4"/>
              </a:rPr>
              <a:t>CC0: No Rights Reserved</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 Terms</a:t>
            </a:r>
            <a:r>
              <a:rPr lang="en-US" sz="1200" b="0" i="0" u="none" strike="noStrike" cap="none" dirty="0">
                <a:solidFill>
                  <a:schemeClr val="dk1"/>
                </a:solidFill>
                <a:effectLst/>
                <a:latin typeface="Calibri"/>
                <a:ea typeface="Calibri"/>
                <a:cs typeface="Calibri"/>
                <a:sym typeface="Calibri"/>
              </a:rPr>
              <a:t>: https://</a:t>
            </a:r>
            <a:r>
              <a:rPr lang="en-US" sz="1200" b="0" i="0" u="none" strike="noStrike" cap="none" dirty="0" err="1">
                <a:solidFill>
                  <a:schemeClr val="dk1"/>
                </a:solidFill>
                <a:effectLst/>
                <a:latin typeface="Calibri"/>
                <a:ea typeface="Calibri"/>
                <a:cs typeface="Calibri"/>
                <a:sym typeface="Calibri"/>
              </a:rPr>
              <a:t>pixabay.com</a:t>
            </a:r>
            <a:r>
              <a:rPr lang="en-US" sz="1200" b="0" i="0" u="none" strike="noStrike" cap="none" dirty="0">
                <a:solidFill>
                  <a:schemeClr val="dk1"/>
                </a:solidFill>
                <a:effectLst/>
                <a:latin typeface="Calibri"/>
                <a:ea typeface="Calibri"/>
                <a:cs typeface="Calibri"/>
                <a:sym typeface="Calibri"/>
              </a:rPr>
              <a:t>/service/terms/#license</a:t>
            </a:r>
          </a:p>
          <a:p>
            <a:pPr marL="0" lvl="0" indent="0" algn="l" rtl="0">
              <a:spcBef>
                <a:spcPts val="0"/>
              </a:spcBef>
              <a:spcAft>
                <a:spcPts val="0"/>
              </a:spcAft>
              <a:buNone/>
            </a:pPr>
            <a:endParaRPr dirty="0"/>
          </a:p>
        </p:txBody>
      </p:sp>
      <p:sp>
        <p:nvSpPr>
          <p:cNvPr id="72" name="Google Shape;72;gab299c3d09_0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ab299c3d09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ab299c3d09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fontAlgn="base"/>
            <a:r>
              <a:rPr lang="en-US" sz="1200" b="0" i="0" u="none" strike="noStrike" cap="none" dirty="0">
                <a:solidFill>
                  <a:schemeClr val="dk1"/>
                </a:solidFill>
                <a:effectLst/>
                <a:latin typeface="Calibri"/>
                <a:ea typeface="Calibri"/>
                <a:cs typeface="Calibri"/>
                <a:sym typeface="Calibri"/>
              </a:rPr>
              <a:t>Theory of Control and Subsidiary Accounts. </a:t>
            </a:r>
            <a:r>
              <a:rPr lang="en-US" sz="1200" b="1" i="0" u="none" strike="noStrike" cap="none" dirty="0">
                <a:solidFill>
                  <a:schemeClr val="dk1"/>
                </a:solidFill>
                <a:effectLst/>
                <a:latin typeface="Calibri"/>
                <a:ea typeface="Calibri"/>
                <a:cs typeface="Calibri"/>
                <a:sym typeface="Calibri"/>
              </a:rPr>
              <a:t>Authored by</a:t>
            </a:r>
            <a:r>
              <a:rPr lang="en-US" sz="1200" b="0" i="0" u="none" strike="noStrike" cap="none" dirty="0">
                <a:solidFill>
                  <a:schemeClr val="dk1"/>
                </a:solidFill>
                <a:effectLst/>
                <a:latin typeface="Calibri"/>
                <a:ea typeface="Calibri"/>
                <a:cs typeface="Calibri"/>
                <a:sym typeface="Calibri"/>
              </a:rPr>
              <a:t>: Michael Allison. </a:t>
            </a:r>
            <a:r>
              <a:rPr lang="en-US" sz="1200" b="1" i="0" u="none" strike="noStrike" cap="none" dirty="0">
                <a:solidFill>
                  <a:schemeClr val="dk1"/>
                </a:solidFill>
                <a:effectLst/>
                <a:latin typeface="Calibri"/>
                <a:ea typeface="Calibri"/>
                <a:cs typeface="Calibri"/>
                <a:sym typeface="Calibri"/>
              </a:rPr>
              <a:t>Located at</a:t>
            </a:r>
            <a:r>
              <a:rPr lang="en-US" sz="1200" b="0" i="0" u="none" strike="noStrike" cap="none" dirty="0">
                <a:solidFill>
                  <a:schemeClr val="dk1"/>
                </a:solidFill>
                <a:effectLst/>
                <a:latin typeface="Calibri"/>
                <a:ea typeface="Calibri"/>
                <a:cs typeface="Calibri"/>
                <a:sym typeface="Calibri"/>
              </a:rPr>
              <a:t>: </a:t>
            </a:r>
            <a:r>
              <a:rPr lang="en-US" sz="1200" b="1" i="0" u="sng" strike="noStrike" cap="none" dirty="0">
                <a:solidFill>
                  <a:schemeClr val="dk1"/>
                </a:solidFill>
                <a:effectLst/>
                <a:latin typeface="Calibri"/>
                <a:ea typeface="Calibri"/>
                <a:cs typeface="Calibri"/>
                <a:sym typeface="Calibri"/>
                <a:hlinkClick r:id="rId3"/>
              </a:rPr>
              <a:t>https://youtu.be/_U5ZyGibqKQ</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a:t>
            </a:r>
            <a:r>
              <a:rPr lang="en-US" sz="1200" b="0" i="0" u="none" strike="noStrike" cap="none" dirty="0">
                <a:solidFill>
                  <a:schemeClr val="dk1"/>
                </a:solidFill>
                <a:effectLst/>
                <a:latin typeface="Calibri"/>
                <a:ea typeface="Calibri"/>
                <a:cs typeface="Calibri"/>
                <a:sym typeface="Calibri"/>
              </a:rPr>
              <a:t>: </a:t>
            </a:r>
            <a:r>
              <a:rPr lang="en-US" sz="1200" b="0" i="1" u="none" strike="noStrike" cap="none" dirty="0">
                <a:solidFill>
                  <a:schemeClr val="dk1"/>
                </a:solidFill>
                <a:effectLst/>
                <a:latin typeface="Calibri"/>
                <a:ea typeface="Calibri"/>
                <a:cs typeface="Calibri"/>
                <a:sym typeface="Calibri"/>
              </a:rPr>
              <a:t>All Rights Reserved</a:t>
            </a:r>
            <a:r>
              <a:rPr lang="en-US" sz="1200" b="0" i="0" u="none" strike="noStrike" cap="none" dirty="0">
                <a:solidFill>
                  <a:schemeClr val="dk1"/>
                </a:solidFill>
                <a:effectLst/>
                <a:latin typeface="Calibri"/>
                <a:ea typeface="Calibri"/>
                <a:cs typeface="Calibri"/>
                <a:sym typeface="Calibri"/>
              </a:rPr>
              <a:t>. </a:t>
            </a:r>
            <a:r>
              <a:rPr lang="en-US" sz="1200" b="1" i="0" u="none" strike="noStrike" cap="none" dirty="0">
                <a:solidFill>
                  <a:schemeClr val="dk1"/>
                </a:solidFill>
                <a:effectLst/>
                <a:latin typeface="Calibri"/>
                <a:ea typeface="Calibri"/>
                <a:cs typeface="Calibri"/>
                <a:sym typeface="Calibri"/>
              </a:rPr>
              <a:t>License Terms</a:t>
            </a:r>
            <a:r>
              <a:rPr lang="en-US" sz="1200" b="0" i="0" u="none" strike="noStrike" cap="none" dirty="0">
                <a:solidFill>
                  <a:schemeClr val="dk1"/>
                </a:solidFill>
                <a:effectLst/>
                <a:latin typeface="Calibri"/>
                <a:ea typeface="Calibri"/>
                <a:cs typeface="Calibri"/>
                <a:sym typeface="Calibri"/>
              </a:rPr>
              <a:t>: Standard YouTube License</a:t>
            </a:r>
          </a:p>
        </p:txBody>
      </p:sp>
      <p:sp>
        <p:nvSpPr>
          <p:cNvPr id="79" name="Google Shape;79;gab299c3d09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ac410cd7d8_0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t>Correct answer: D — The $10,000 would be deposited into the company’s checking account and the unearned revenue (because the customer paid ahead of the service being actually performed) is credited because it is now a liability account for the company and now needs to be earned.</a:t>
            </a:r>
            <a:endParaRPr/>
          </a:p>
        </p:txBody>
      </p:sp>
      <p:sp>
        <p:nvSpPr>
          <p:cNvPr id="85" name="Google Shape;85;gac410cd7d8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1" name="Google Shape;9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mt="50000"/>
          </a:blip>
          <a:stretch>
            <a:fillRect/>
          </a:stretch>
        </a:blipFill>
        <a:effectLst/>
      </p:bgPr>
    </p:bg>
    <p:spTree>
      <p:nvGrpSpPr>
        <p:cNvPr id="1" name="Shape 13"/>
        <p:cNvGrpSpPr/>
        <p:nvPr/>
      </p:nvGrpSpPr>
      <p:grpSpPr>
        <a:xfrm>
          <a:off x="0" y="0"/>
          <a:ext cx="0" cy="0"/>
          <a:chOff x="0" y="0"/>
          <a:chExt cx="0" cy="0"/>
        </a:xfrm>
      </p:grpSpPr>
      <p:sp>
        <p:nvSpPr>
          <p:cNvPr id="14" name="Google Shape;14;p15"/>
          <p:cNvSpPr/>
          <p:nvPr/>
        </p:nvSpPr>
        <p:spPr>
          <a:xfrm>
            <a:off x="0" y="552196"/>
            <a:ext cx="12207240" cy="268833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15" name="Google Shape;15;p15"/>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lvl1pPr marR="0" lvl="0" algn="ctr">
              <a:lnSpc>
                <a:spcPct val="90000"/>
              </a:lnSpc>
              <a:spcBef>
                <a:spcPts val="0"/>
              </a:spcBef>
              <a:spcAft>
                <a:spcPts val="0"/>
              </a:spcAft>
              <a:buClr>
                <a:srgbClr val="F1F7FB"/>
              </a:buClr>
              <a:buSzPts val="5500"/>
              <a:buFont typeface="Century Gothic"/>
              <a:buNone/>
              <a:defRPr sz="4125" b="0" i="0" u="none" strike="noStrike" cap="none">
                <a:solidFill>
                  <a:srgbClr val="F1F7FB"/>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6" name="Google Shape;16;p15"/>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lvl1pPr marR="0" lvl="0" algn="ctr">
              <a:lnSpc>
                <a:spcPct val="90000"/>
              </a:lnSpc>
              <a:spcBef>
                <a:spcPts val="750"/>
              </a:spcBef>
              <a:spcAft>
                <a:spcPts val="0"/>
              </a:spcAft>
              <a:buClr>
                <a:srgbClr val="F1F7FB"/>
              </a:buClr>
              <a:buSzPts val="2400"/>
              <a:buFont typeface="Arial"/>
              <a:buNone/>
              <a:defRPr sz="1800" b="0" i="0" u="none" strike="noStrike" cap="none">
                <a:solidFill>
                  <a:srgbClr val="F1F7FB"/>
                </a:solidFill>
                <a:latin typeface="Century Gothic"/>
                <a:ea typeface="Century Gothic"/>
                <a:cs typeface="Century Gothic"/>
                <a:sym typeface="Century Gothic"/>
              </a:defRPr>
            </a:lvl1pPr>
            <a:lvl2pPr marR="0" lvl="1" algn="ctr">
              <a:lnSpc>
                <a:spcPct val="90000"/>
              </a:lnSpc>
              <a:spcBef>
                <a:spcPts val="375"/>
              </a:spcBef>
              <a:spcAft>
                <a:spcPts val="0"/>
              </a:spcAft>
              <a:buClr>
                <a:schemeClr val="dk1"/>
              </a:buClr>
              <a:buSzPts val="2000"/>
              <a:buFont typeface="Arial"/>
              <a:buNone/>
              <a:defRPr sz="1500" b="0" i="0" u="none" strike="noStrike" cap="none">
                <a:solidFill>
                  <a:schemeClr val="dk1"/>
                </a:solidFill>
                <a:latin typeface="Century Gothic"/>
                <a:ea typeface="Century Gothic"/>
                <a:cs typeface="Century Gothic"/>
                <a:sym typeface="Century Gothic"/>
              </a:defRPr>
            </a:lvl2pPr>
            <a:lvl3pPr marR="0" lvl="2" algn="ctr">
              <a:lnSpc>
                <a:spcPct val="90000"/>
              </a:lnSpc>
              <a:spcBef>
                <a:spcPts val="375"/>
              </a:spcBef>
              <a:spcAft>
                <a:spcPts val="0"/>
              </a:spcAft>
              <a:buClr>
                <a:schemeClr val="dk1"/>
              </a:buClr>
              <a:buSzPts val="1800"/>
              <a:buFont typeface="Arial"/>
              <a:buNone/>
              <a:defRPr sz="1350" b="0" i="0" u="none" strike="noStrike" cap="none">
                <a:solidFill>
                  <a:schemeClr val="dk1"/>
                </a:solidFill>
                <a:latin typeface="Century Gothic"/>
                <a:ea typeface="Century Gothic"/>
                <a:cs typeface="Century Gothic"/>
                <a:sym typeface="Century Gothic"/>
              </a:defRPr>
            </a:lvl3pPr>
            <a:lvl4pPr marR="0" lvl="3"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4pPr>
            <a:lvl5pPr marR="0" lvl="4"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5pPr>
            <a:lvl6pPr marR="0" lvl="5"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6pPr>
            <a:lvl7pPr marR="0" lvl="6"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7pPr>
            <a:lvl8pPr marR="0" lvl="7"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8pPr>
            <a:lvl9pPr marR="0" lvl="8"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6"/>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9" name="Google Shape;19;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20" name="Google Shape;20;p16"/>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16"/>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22"/>
        <p:cNvGrpSpPr/>
        <p:nvPr/>
      </p:nvGrpSpPr>
      <p:grpSpPr>
        <a:xfrm>
          <a:off x="0" y="0"/>
          <a:ext cx="0" cy="0"/>
          <a:chOff x="0" y="0"/>
          <a:chExt cx="0" cy="0"/>
        </a:xfrm>
      </p:grpSpPr>
      <p:sp>
        <p:nvSpPr>
          <p:cNvPr id="23" name="Google Shape;23;p17"/>
          <p:cNvSpPr/>
          <p:nvPr/>
        </p:nvSpPr>
        <p:spPr>
          <a:xfrm>
            <a:off x="0" y="537882"/>
            <a:ext cx="12192000" cy="2689412"/>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24" name="Google Shape;24;p17"/>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lvl1pPr marR="0" lvl="0" algn="ctr">
              <a:lnSpc>
                <a:spcPct val="90000"/>
              </a:lnSpc>
              <a:spcBef>
                <a:spcPts val="0"/>
              </a:spcBef>
              <a:spcAft>
                <a:spcPts val="0"/>
              </a:spcAft>
              <a:buClr>
                <a:schemeClr val="dk1"/>
              </a:buClr>
              <a:buSzPts val="5000"/>
              <a:buFont typeface="Century Gothic"/>
              <a:buNone/>
              <a:defRPr sz="3750" b="0" i="0" u="none" strike="noStrike" cap="none">
                <a:solidFill>
                  <a:schemeClr val="lt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18"/>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27" name="Google Shape;27;p18"/>
          <p:cNvSpPr/>
          <p:nvPr/>
        </p:nvSpPr>
        <p:spPr>
          <a:xfrm rot="5400000">
            <a:off x="-3137554" y="3137552"/>
            <a:ext cx="6858002" cy="582894"/>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8"/>
        <p:cNvGrpSpPr/>
        <p:nvPr/>
      </p:nvGrpSpPr>
      <p:grpSpPr>
        <a:xfrm>
          <a:off x="0" y="0"/>
          <a:ext cx="0" cy="0"/>
          <a:chOff x="0" y="0"/>
          <a:chExt cx="0" cy="0"/>
        </a:xfrm>
      </p:grpSpPr>
      <p:sp>
        <p:nvSpPr>
          <p:cNvPr id="29" name="Google Shape;29;p19"/>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0" name="Google Shape;30;p1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1" name="Google Shape;31;p19"/>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2" name="Google Shape;32;p19"/>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
        <p:cNvGrpSpPr/>
        <p:nvPr/>
      </p:nvGrpSpPr>
      <p:grpSpPr>
        <a:xfrm>
          <a:off x="0" y="0"/>
          <a:ext cx="0" cy="0"/>
          <a:chOff x="0" y="0"/>
          <a:chExt cx="0" cy="0"/>
        </a:xfrm>
      </p:grpSpPr>
      <p:sp>
        <p:nvSpPr>
          <p:cNvPr id="34" name="Google Shape;34;p20"/>
          <p:cNvSpPr txBox="1">
            <a:spLocks noGrp="1"/>
          </p:cNvSpPr>
          <p:nvPr>
            <p:ph type="title"/>
          </p:nvPr>
        </p:nvSpPr>
        <p:spPr>
          <a:xfrm rot="5400000">
            <a:off x="7133432" y="1956595"/>
            <a:ext cx="5811838" cy="2628900"/>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5" name="Google Shape;35;p20"/>
          <p:cNvSpPr txBox="1">
            <a:spLocks noGrp="1"/>
          </p:cNvSpPr>
          <p:nvPr>
            <p:ph type="body" idx="1"/>
          </p:nvPr>
        </p:nvSpPr>
        <p:spPr>
          <a:xfrm rot="5400000">
            <a:off x="1799432" y="-596105"/>
            <a:ext cx="5811838" cy="77343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20"/>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7" name="Google Shape;37;p20"/>
          <p:cNvSpPr/>
          <p:nvPr/>
        </p:nvSpPr>
        <p:spPr>
          <a:xfrm rot="5400000">
            <a:off x="-3183272" y="3127248"/>
            <a:ext cx="6912864" cy="585216"/>
          </a:xfrm>
          <a:prstGeom prst="rect">
            <a:avLst/>
          </a:prstGeom>
          <a:solidFill>
            <a:srgbClr val="3A4047"/>
          </a:solidFill>
          <a:ln w="12700" cap="flat" cmpd="sng">
            <a:solidFill>
              <a:schemeClr val="dk1">
                <a:alpha val="392"/>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F7FB">
            <a:alpha val="80000"/>
          </a:srgbClr>
        </a:solidFill>
        <a:effectLst/>
      </p:bgPr>
    </p:bg>
    <p:spTree>
      <p:nvGrpSpPr>
        <p:cNvPr id="1" name="Shape 9"/>
        <p:cNvGrpSpPr/>
        <p:nvPr/>
      </p:nvGrpSpPr>
      <p:grpSpPr>
        <a:xfrm>
          <a:off x="0" y="0"/>
          <a:ext cx="0" cy="0"/>
          <a:chOff x="0" y="0"/>
          <a:chExt cx="0" cy="0"/>
        </a:xfrm>
      </p:grpSpPr>
      <p:sp>
        <p:nvSpPr>
          <p:cNvPr id="10" name="Google Shape;10;p1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entury Gothic"/>
              <a:buNone/>
              <a:defRPr sz="44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2" name="Google Shape;12;p14"/>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ideo" Target="https://www.youtube.com/embed/mBuprTmisPw?feature=oembed" TargetMode="Externa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ideo" Target="https://www.youtube.com/embed/1wq1rw46NTc?feature=oembed" TargetMode="Externa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24.xml"/><Relationship Id="rId5" Type="http://schemas.openxmlformats.org/officeDocument/2006/relationships/slide" Target="slide18.xml"/><Relationship Id="rId4" Type="http://schemas.openxmlformats.org/officeDocument/2006/relationships/slide" Target="slide9.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_U5ZyGibqKQ?feature=oembed" TargetMode="Externa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1"/>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p>
            <a:pPr marL="457200" marR="0" lvl="0" indent="-406400" algn="ctr" rtl="0">
              <a:lnSpc>
                <a:spcPct val="90000"/>
              </a:lnSpc>
              <a:spcBef>
                <a:spcPts val="750"/>
              </a:spcBef>
              <a:spcAft>
                <a:spcPts val="0"/>
              </a:spcAft>
              <a:buClr>
                <a:schemeClr val="dk1"/>
              </a:buClr>
              <a:buSzPts val="1100"/>
              <a:buFont typeface="Arial"/>
              <a:buNone/>
            </a:pPr>
            <a:r>
              <a:rPr lang="en-US"/>
              <a:t>Module 6: Receivables and Revenue</a:t>
            </a: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chemeClr val="dk1"/>
              </a:buClr>
              <a:buSzPts val="11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a:p>
            <a:pPr marL="457200" marR="0" lvl="0" indent="-406400" algn="ctr" rtl="0">
              <a:lnSpc>
                <a:spcPct val="90000"/>
              </a:lnSpc>
              <a:spcBef>
                <a:spcPts val="750"/>
              </a:spcBef>
              <a:spcAft>
                <a:spcPts val="0"/>
              </a:spcAft>
              <a:buClr>
                <a:srgbClr val="F1F7FB"/>
              </a:buClr>
              <a:buSzPts val="2400"/>
              <a:buFont typeface="Arial"/>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Uncollectible Accounts</a:t>
            </a:r>
            <a:endParaRPr/>
          </a:p>
        </p:txBody>
      </p:sp>
      <p:sp>
        <p:nvSpPr>
          <p:cNvPr id="99" name="Google Shape;99;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6.2: Understand accounting for uncollectible accounts	</a:t>
            </a:r>
            <a:endParaRPr sz="2400"/>
          </a:p>
          <a:p>
            <a:pPr marL="582930" lvl="0" indent="0" algn="l" rtl="0">
              <a:lnSpc>
                <a:spcPct val="90000"/>
              </a:lnSpc>
              <a:spcBef>
                <a:spcPts val="375"/>
              </a:spcBef>
              <a:spcAft>
                <a:spcPts val="0"/>
              </a:spcAft>
              <a:buClr>
                <a:schemeClr val="dk1"/>
              </a:buClr>
              <a:buSzPts val="1100"/>
              <a:buFont typeface="Arial"/>
              <a:buNone/>
            </a:pPr>
            <a:r>
              <a:rPr lang="en-US" sz="2000"/>
              <a:t>6.2.1: Apply the direct write-off method of accounting for bad debts</a:t>
            </a:r>
            <a:endParaRPr sz="2000"/>
          </a:p>
          <a:p>
            <a:pPr marL="582930" lvl="0" indent="0" algn="l" rtl="0">
              <a:lnSpc>
                <a:spcPct val="90000"/>
              </a:lnSpc>
              <a:spcBef>
                <a:spcPts val="375"/>
              </a:spcBef>
              <a:spcAft>
                <a:spcPts val="0"/>
              </a:spcAft>
              <a:buSzPts val="1100"/>
              <a:buNone/>
            </a:pPr>
            <a:r>
              <a:rPr lang="en-US" sz="2000"/>
              <a:t>6.2.2: Compute and journalize bad debt expense under the allowance method (percentage of sales)</a:t>
            </a:r>
            <a:endParaRPr sz="2000"/>
          </a:p>
          <a:p>
            <a:pPr marL="582930" lvl="0" indent="0" algn="l" rtl="0">
              <a:lnSpc>
                <a:spcPct val="90000"/>
              </a:lnSpc>
              <a:spcBef>
                <a:spcPts val="375"/>
              </a:spcBef>
              <a:spcAft>
                <a:spcPts val="0"/>
              </a:spcAft>
              <a:buSzPts val="1100"/>
              <a:buNone/>
            </a:pPr>
            <a:r>
              <a:rPr lang="en-US" sz="2000"/>
              <a:t>6.2.3: Compute and journalize bad debt expense as a percentage of receivables (balance sheet method)</a:t>
            </a:r>
            <a:endParaRPr sz="2000"/>
          </a:p>
          <a:p>
            <a:pPr marL="582930" lvl="0" indent="0" algn="l" rtl="0">
              <a:lnSpc>
                <a:spcPct val="90000"/>
              </a:lnSpc>
              <a:spcBef>
                <a:spcPts val="375"/>
              </a:spcBef>
              <a:spcAft>
                <a:spcPts val="0"/>
              </a:spcAft>
              <a:buSzPts val="1100"/>
              <a:buNone/>
            </a:pPr>
            <a:r>
              <a:rPr lang="en-US" sz="2000"/>
              <a:t>6.2.4: Prepare an accounts receivable aging analysis</a:t>
            </a:r>
            <a:endParaRPr sz="2000"/>
          </a:p>
          <a:p>
            <a:pPr marL="582930" lvl="0" indent="0" algn="l" rtl="0">
              <a:lnSpc>
                <a:spcPct val="90000"/>
              </a:lnSpc>
              <a:spcBef>
                <a:spcPts val="375"/>
              </a:spcBef>
              <a:spcAft>
                <a:spcPts val="0"/>
              </a:spcAft>
              <a:buSzPts val="1100"/>
              <a:buNone/>
            </a:pPr>
            <a:r>
              <a:rPr lang="en-US" sz="2000"/>
              <a:t>6.2.5: Describe the process of factoring accounts receivable</a:t>
            </a:r>
            <a:endParaRPr sz="2000"/>
          </a:p>
          <a:p>
            <a:pPr marL="582930" lvl="0" indent="0" algn="l" rtl="0">
              <a:lnSpc>
                <a:spcPct val="90000"/>
              </a:lnSpc>
              <a:spcBef>
                <a:spcPts val="375"/>
              </a:spcBef>
              <a:spcAft>
                <a:spcPts val="0"/>
              </a:spcAft>
              <a:buSzPts val="1100"/>
              <a:buNone/>
            </a:pP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ab299c3d09_0_20"/>
          <p:cNvSpPr txBox="1">
            <a:spLocks noGrp="1"/>
          </p:cNvSpPr>
          <p:nvPr>
            <p:ph type="title"/>
          </p:nvPr>
        </p:nvSpPr>
        <p:spPr/>
        <p:txBody>
          <a:bodyPr/>
          <a:lstStyle/>
          <a:p>
            <a:r>
              <a:rPr lang="en-US" dirty="0"/>
              <a:t>Direct Write-Off of Bad Accounts</a:t>
            </a:r>
          </a:p>
        </p:txBody>
      </p:sp>
      <p:sp>
        <p:nvSpPr>
          <p:cNvPr id="106" name="Google Shape;106;gab299c3d09_0_20"/>
          <p:cNvSpPr txBox="1">
            <a:spLocks noGrp="1"/>
          </p:cNvSpPr>
          <p:nvPr>
            <p:ph type="body" idx="1"/>
          </p:nvPr>
        </p:nvSpPr>
        <p:spPr>
          <a:xfrm>
            <a:off x="838200" y="1825625"/>
            <a:ext cx="5257800" cy="4351338"/>
          </a:xfrm>
        </p:spPr>
        <p:txBody>
          <a:bodyPr/>
          <a:lstStyle/>
          <a:p>
            <a:pPr lvl="0"/>
            <a:r>
              <a:rPr lang="en-US" dirty="0"/>
              <a:t>There are two fundamental methods for handling these uncollectible accounts</a:t>
            </a:r>
          </a:p>
          <a:p>
            <a:pPr lvl="1"/>
            <a:r>
              <a:rPr lang="en-US" b="1" dirty="0"/>
              <a:t>The direct write-off method </a:t>
            </a:r>
            <a:r>
              <a:rPr lang="en-US" dirty="0"/>
              <a:t>recognizes bad accounts as an expense at the point when judged to be uncollectible and is the required method for federal income tax purposes.</a:t>
            </a:r>
          </a:p>
          <a:p>
            <a:pPr lvl="1"/>
            <a:r>
              <a:rPr lang="en-US" b="1" dirty="0"/>
              <a:t>The allowance method</a:t>
            </a:r>
            <a:r>
              <a:rPr lang="en-US" dirty="0"/>
              <a:t> comports better to the accrual basis of accounting by matching bad debt expense to revenue and is the accepted method to record uncollectible accounts for financial accounting purposes.</a:t>
            </a:r>
          </a:p>
          <a:p>
            <a:pPr lvl="0"/>
            <a:endParaRPr lang="en-US" dirty="0"/>
          </a:p>
        </p:txBody>
      </p:sp>
      <p:pic>
        <p:nvPicPr>
          <p:cNvPr id="3074" name="Picture 2" descr="Architects at a construction site. ">
            <a:extLst>
              <a:ext uri="{FF2B5EF4-FFF2-40B4-BE49-F238E27FC236}">
                <a16:creationId xmlns:a16="http://schemas.microsoft.com/office/drawing/2014/main" id="{14366A25-4AEB-344D-83CD-247337BC87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3800" y="2349224"/>
            <a:ext cx="5080000" cy="3060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gab299c3d09_0_26"/>
          <p:cNvSpPr txBox="1">
            <a:spLocks noGrp="1"/>
          </p:cNvSpPr>
          <p:nvPr>
            <p:ph type="title"/>
          </p:nvPr>
        </p:nvSpPr>
        <p:spPr/>
        <p:txBody>
          <a:bodyPr/>
          <a:lstStyle/>
          <a:p>
            <a:pPr lvl="0"/>
            <a:r>
              <a:rPr lang="en-US" dirty="0"/>
              <a:t>Direct Write-Off of Bad Accounts</a:t>
            </a:r>
          </a:p>
        </p:txBody>
      </p:sp>
      <p:sp>
        <p:nvSpPr>
          <p:cNvPr id="113" name="Google Shape;113;gab299c3d09_0_26"/>
          <p:cNvSpPr txBox="1">
            <a:spLocks noGrp="1"/>
          </p:cNvSpPr>
          <p:nvPr>
            <p:ph type="body" idx="1"/>
          </p:nvPr>
        </p:nvSpPr>
        <p:spPr>
          <a:xfrm>
            <a:off x="838200" y="1825625"/>
            <a:ext cx="10515600" cy="851314"/>
          </a:xfrm>
        </p:spPr>
        <p:txBody>
          <a:bodyPr/>
          <a:lstStyle/>
          <a:p>
            <a:pPr marL="50800" lvl="0" indent="0">
              <a:buNone/>
            </a:pPr>
            <a:r>
              <a:rPr lang="en-US" dirty="0"/>
              <a:t>Writing off a bad account when its </a:t>
            </a:r>
            <a:r>
              <a:rPr lang="en-US" dirty="0" err="1"/>
              <a:t>uncollectibility</a:t>
            </a:r>
            <a:r>
              <a:rPr lang="en-US" dirty="0"/>
              <a:t> is certain is called the direct write-off method.</a:t>
            </a:r>
          </a:p>
        </p:txBody>
      </p:sp>
      <p:graphicFrame>
        <p:nvGraphicFramePr>
          <p:cNvPr id="4" name="Table 3">
            <a:extLst>
              <a:ext uri="{FF2B5EF4-FFF2-40B4-BE49-F238E27FC236}">
                <a16:creationId xmlns:a16="http://schemas.microsoft.com/office/drawing/2014/main" id="{75298459-B6F9-474E-87E9-185271CF1302}"/>
              </a:ext>
            </a:extLst>
          </p:cNvPr>
          <p:cNvGraphicFramePr>
            <a:graphicFrameLocks noGrp="1"/>
          </p:cNvGraphicFramePr>
          <p:nvPr>
            <p:extLst>
              <p:ext uri="{D42A27DB-BD31-4B8C-83A1-F6EECF244321}">
                <p14:modId xmlns:p14="http://schemas.microsoft.com/office/powerpoint/2010/main" val="2707593231"/>
              </p:ext>
            </p:extLst>
          </p:nvPr>
        </p:nvGraphicFramePr>
        <p:xfrm>
          <a:off x="838200" y="3020964"/>
          <a:ext cx="10515601" cy="2750820"/>
        </p:xfrm>
        <a:graphic>
          <a:graphicData uri="http://schemas.openxmlformats.org/drawingml/2006/table">
            <a:tbl>
              <a:tblPr firstRow="1">
                <a:tableStyleId>{1E171933-4619-4E11-9A3F-F7608DF75F80}</a:tableStyleId>
              </a:tblPr>
              <a:tblGrid>
                <a:gridCol w="1361661">
                  <a:extLst>
                    <a:ext uri="{9D8B030D-6E8A-4147-A177-3AD203B41FA5}">
                      <a16:colId xmlns:a16="http://schemas.microsoft.com/office/drawing/2014/main" val="786243097"/>
                    </a:ext>
                  </a:extLst>
                </a:gridCol>
                <a:gridCol w="5526156">
                  <a:extLst>
                    <a:ext uri="{9D8B030D-6E8A-4147-A177-3AD203B41FA5}">
                      <a16:colId xmlns:a16="http://schemas.microsoft.com/office/drawing/2014/main" val="3031097340"/>
                    </a:ext>
                  </a:extLst>
                </a:gridCol>
                <a:gridCol w="1258957">
                  <a:extLst>
                    <a:ext uri="{9D8B030D-6E8A-4147-A177-3AD203B41FA5}">
                      <a16:colId xmlns:a16="http://schemas.microsoft.com/office/drawing/2014/main" val="4039363162"/>
                    </a:ext>
                  </a:extLst>
                </a:gridCol>
                <a:gridCol w="1205948">
                  <a:extLst>
                    <a:ext uri="{9D8B030D-6E8A-4147-A177-3AD203B41FA5}">
                      <a16:colId xmlns:a16="http://schemas.microsoft.com/office/drawing/2014/main" val="3804642757"/>
                    </a:ext>
                  </a:extLst>
                </a:gridCol>
                <a:gridCol w="1162879">
                  <a:extLst>
                    <a:ext uri="{9D8B030D-6E8A-4147-A177-3AD203B41FA5}">
                      <a16:colId xmlns:a16="http://schemas.microsoft.com/office/drawing/2014/main" val="2568984319"/>
                    </a:ext>
                  </a:extLst>
                </a:gridCol>
              </a:tblGrid>
              <a:tr h="304800">
                <a:tc gridSpan="5">
                  <a:txBody>
                    <a:bodyPr/>
                    <a:lstStyle/>
                    <a:p>
                      <a:pPr algn="ctr"/>
                      <a:r>
                        <a:rPr lang="en-US" sz="2000" b="1" dirty="0">
                          <a:latin typeface="Century Gothic" panose="020B0502020202020204" pitchFamily="34" charset="0"/>
                        </a:rPr>
                        <a:t>JOURNAL</a:t>
                      </a: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4052942"/>
                  </a:ext>
                </a:extLst>
              </a:tr>
              <a:tr h="403860">
                <a:tc>
                  <a:txBody>
                    <a:bodyPr/>
                    <a:lstStyle/>
                    <a:p>
                      <a:pPr algn="ctr" fontAlgn="ctr"/>
                      <a:r>
                        <a:rPr lang="en-US" sz="2000" b="1">
                          <a:effectLst/>
                          <a:latin typeface="Century Gothic" panose="020B0502020202020204" pitchFamily="34" charset="0"/>
                        </a:rPr>
                        <a:t>Date</a:t>
                      </a:r>
                    </a:p>
                  </a:txBody>
                  <a:tcPr marL="76200" marR="76200" marT="95250" marB="95250" anchor="ctr"/>
                </a:tc>
                <a:tc>
                  <a:txBody>
                    <a:bodyPr/>
                    <a:lstStyle/>
                    <a:p>
                      <a:pPr algn="ctr" fontAlgn="ctr"/>
                      <a:r>
                        <a:rPr lang="en-US" sz="2000" b="1">
                          <a:effectLst/>
                          <a:latin typeface="Century Gothic" panose="020B0502020202020204" pitchFamily="34" charset="0"/>
                        </a:rPr>
                        <a:t>Description</a:t>
                      </a:r>
                    </a:p>
                  </a:txBody>
                  <a:tcPr marL="76200" marR="76200" marT="95250" marB="95250" anchor="ctr"/>
                </a:tc>
                <a:tc>
                  <a:txBody>
                    <a:bodyPr/>
                    <a:lstStyle/>
                    <a:p>
                      <a:pPr algn="ctr" fontAlgn="ctr"/>
                      <a:r>
                        <a:rPr lang="en-US" sz="2000" b="1">
                          <a:effectLst/>
                          <a:latin typeface="Century Gothic" panose="020B0502020202020204" pitchFamily="34" charset="0"/>
                        </a:rPr>
                        <a:t>Post. Ref.</a:t>
                      </a:r>
                    </a:p>
                  </a:txBody>
                  <a:tcPr marL="76200" marR="76200" marT="95250" marB="95250" anchor="ctr"/>
                </a:tc>
                <a:tc>
                  <a:txBody>
                    <a:bodyPr/>
                    <a:lstStyle/>
                    <a:p>
                      <a:pPr algn="ctr" fontAlgn="ctr"/>
                      <a:r>
                        <a:rPr lang="en-US" sz="2000" b="1">
                          <a:effectLst/>
                          <a:latin typeface="Century Gothic" panose="020B0502020202020204" pitchFamily="34" charset="0"/>
                        </a:rPr>
                        <a:t>Debit</a:t>
                      </a:r>
                    </a:p>
                  </a:txBody>
                  <a:tcPr marL="76200" marR="76200" marT="95250" marB="95250" anchor="ctr"/>
                </a:tc>
                <a:tc>
                  <a:txBody>
                    <a:bodyPr/>
                    <a:lstStyle/>
                    <a:p>
                      <a:pPr algn="ctr" fontAlgn="ctr"/>
                      <a:r>
                        <a:rPr lang="en-US" sz="2000" b="1" dirty="0">
                          <a:effectLst/>
                          <a:latin typeface="Century Gothic" panose="020B0502020202020204" pitchFamily="34" charset="0"/>
                        </a:rPr>
                        <a:t>Credit</a:t>
                      </a:r>
                    </a:p>
                  </a:txBody>
                  <a:tcPr marL="76200" marR="76200" marT="95250" marB="95250" anchor="ctr"/>
                </a:tc>
                <a:extLst>
                  <a:ext uri="{0D108BD9-81ED-4DB2-BD59-A6C34878D82A}">
                    <a16:rowId xmlns:a16="http://schemas.microsoft.com/office/drawing/2014/main" val="3139620050"/>
                  </a:ext>
                </a:extLst>
              </a:tr>
              <a:tr h="403860">
                <a:tc>
                  <a:txBody>
                    <a:bodyPr/>
                    <a:lstStyle/>
                    <a:p>
                      <a:pPr algn="l" fontAlgn="ctr"/>
                      <a:r>
                        <a:rPr lang="en-US" sz="1800">
                          <a:effectLst/>
                          <a:latin typeface="Century Gothic" panose="020B0502020202020204" pitchFamily="34" charset="0"/>
                        </a:rPr>
                        <a:t>20–</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2067201334"/>
                  </a:ext>
                </a:extLst>
              </a:tr>
              <a:tr h="403860">
                <a:tc>
                  <a:txBody>
                    <a:bodyPr/>
                    <a:lstStyle/>
                    <a:p>
                      <a:pPr algn="l" fontAlgn="ctr"/>
                      <a:r>
                        <a:rPr lang="en-US" sz="1800" dirty="0">
                          <a:effectLst/>
                          <a:latin typeface="Century Gothic" panose="020B0502020202020204" pitchFamily="34" charset="0"/>
                        </a:rPr>
                        <a:t>Nov 30</a:t>
                      </a:r>
                    </a:p>
                  </a:txBody>
                  <a:tcPr marL="76200" marR="76200" marT="95250" marB="95250" anchor="ctr"/>
                </a:tc>
                <a:tc>
                  <a:txBody>
                    <a:bodyPr/>
                    <a:lstStyle/>
                    <a:p>
                      <a:pPr algn="l" fontAlgn="ctr"/>
                      <a:r>
                        <a:rPr lang="en-US" sz="1800">
                          <a:effectLst/>
                          <a:latin typeface="Century Gothic" panose="020B0502020202020204" pitchFamily="34" charset="0"/>
                        </a:rPr>
                        <a:t>Bad Debt Expense</a:t>
                      </a:r>
                    </a:p>
                  </a:txBody>
                  <a:tcPr marL="76200" marR="76200" marT="95250" marB="95250" anchor="ctr"/>
                </a:tc>
                <a:tc>
                  <a:txBody>
                    <a:bodyPr/>
                    <a:lstStyle/>
                    <a:p>
                      <a:pPr algn="r" fontAlgn="ctr"/>
                      <a:r>
                        <a:rPr lang="en-US" sz="1800" dirty="0">
                          <a:effectLst/>
                          <a:latin typeface="Century Gothic" panose="020B0502020202020204" pitchFamily="34" charset="0"/>
                        </a:rPr>
                        <a:t>550</a:t>
                      </a:r>
                    </a:p>
                  </a:txBody>
                  <a:tcPr marL="76200" marR="76200" marT="95250" marB="95250" anchor="ctr"/>
                </a:tc>
                <a:tc>
                  <a:txBody>
                    <a:bodyPr/>
                    <a:lstStyle/>
                    <a:p>
                      <a:pPr algn="r" fontAlgn="ctr"/>
                      <a:r>
                        <a:rPr lang="en-US" sz="1800">
                          <a:effectLst/>
                          <a:latin typeface="Century Gothic" panose="020B0502020202020204" pitchFamily="34" charset="0"/>
                        </a:rPr>
                        <a:t>2,000.00</a:t>
                      </a: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1847122071"/>
                  </a:ext>
                </a:extLst>
              </a:tr>
              <a:tr h="40386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      Accounts Receivable</a:t>
                      </a:r>
                    </a:p>
                  </a:txBody>
                  <a:tcPr marL="76200" marR="76200" marT="95250" marB="95250" anchor="ctr"/>
                </a:tc>
                <a:tc>
                  <a:txBody>
                    <a:bodyPr/>
                    <a:lstStyle/>
                    <a:p>
                      <a:pPr algn="r" fontAlgn="ctr"/>
                      <a:r>
                        <a:rPr lang="en-US" sz="1800">
                          <a:effectLst/>
                          <a:latin typeface="Century Gothic" panose="020B0502020202020204" pitchFamily="34" charset="0"/>
                        </a:rPr>
                        <a:t>120</a:t>
                      </a:r>
                    </a:p>
                  </a:txBody>
                  <a:tcPr marL="76200" marR="76200" marT="95250" marB="95250" anchor="ctr"/>
                </a:tc>
                <a:tc>
                  <a:txBody>
                    <a:bodyPr/>
                    <a:lstStyle/>
                    <a:p>
                      <a:pPr algn="r" fontAlgn="ctr"/>
                      <a:endParaRPr lang="en-US" sz="1800" dirty="0">
                        <a:effectLst/>
                        <a:latin typeface="Century Gothic" panose="020B0502020202020204" pitchFamily="34" charset="0"/>
                      </a:endParaRPr>
                    </a:p>
                  </a:txBody>
                  <a:tcPr marL="76200" marR="76200" marT="95250" marB="95250" anchor="ctr"/>
                </a:tc>
                <a:tc>
                  <a:txBody>
                    <a:bodyPr/>
                    <a:lstStyle/>
                    <a:p>
                      <a:pPr algn="r" fontAlgn="ctr"/>
                      <a:r>
                        <a:rPr lang="en-US" sz="1800">
                          <a:effectLst/>
                          <a:latin typeface="Century Gothic" panose="020B0502020202020204" pitchFamily="34" charset="0"/>
                        </a:rPr>
                        <a:t>2,000.00</a:t>
                      </a:r>
                    </a:p>
                  </a:txBody>
                  <a:tcPr marL="76200" marR="76200" marT="95250" marB="95250" anchor="ctr"/>
                </a:tc>
                <a:extLst>
                  <a:ext uri="{0D108BD9-81ED-4DB2-BD59-A6C34878D82A}">
                    <a16:rowId xmlns:a16="http://schemas.microsoft.com/office/drawing/2014/main" val="465849500"/>
                  </a:ext>
                </a:extLst>
              </a:tr>
              <a:tr h="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dirty="0">
                          <a:effectLst/>
                          <a:latin typeface="Century Gothic" panose="020B0502020202020204" pitchFamily="34" charset="0"/>
                        </a:rPr>
                        <a:t>To write off Our Town Properties receivable</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endParaRPr lang="en-US" sz="1800" dirty="0">
                        <a:latin typeface="Century Gothic" panose="020B0502020202020204" pitchFamily="34" charset="0"/>
                      </a:endParaRPr>
                    </a:p>
                  </a:txBody>
                  <a:tcPr/>
                </a:tc>
                <a:extLst>
                  <a:ext uri="{0D108BD9-81ED-4DB2-BD59-A6C34878D82A}">
                    <a16:rowId xmlns:a16="http://schemas.microsoft.com/office/drawing/2014/main" val="2744256462"/>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gab299c3d09_0_32"/>
          <p:cNvSpPr txBox="1">
            <a:spLocks noGrp="1"/>
          </p:cNvSpPr>
          <p:nvPr>
            <p:ph type="title"/>
          </p:nvPr>
        </p:nvSpPr>
        <p:spPr/>
        <p:txBody>
          <a:bodyPr/>
          <a:lstStyle/>
          <a:p>
            <a:r>
              <a:rPr lang="en-US" dirty="0"/>
              <a:t>Estimating Bad Debt Expense</a:t>
            </a:r>
          </a:p>
        </p:txBody>
      </p:sp>
      <p:sp>
        <p:nvSpPr>
          <p:cNvPr id="120" name="Google Shape;120;gab299c3d09_0_32"/>
          <p:cNvSpPr txBox="1">
            <a:spLocks noGrp="1"/>
          </p:cNvSpPr>
          <p:nvPr>
            <p:ph type="body" idx="1"/>
          </p:nvPr>
        </p:nvSpPr>
        <p:spPr>
          <a:xfrm>
            <a:off x="838200" y="1825625"/>
            <a:ext cx="10515600" cy="2123523"/>
          </a:xfrm>
        </p:spPr>
        <p:txBody>
          <a:bodyPr/>
          <a:lstStyle/>
          <a:p>
            <a:pPr lvl="0"/>
            <a:r>
              <a:rPr lang="en-US" dirty="0"/>
              <a:t>The easiest, but least accurate way to do this is to simply take a percentage of sales, based on a historical average, and use it as an estimate, and then periodically make sure it is fairly accurate over time.</a:t>
            </a:r>
          </a:p>
          <a:p>
            <a:pPr lvl="0"/>
            <a:r>
              <a:rPr lang="en-US" dirty="0"/>
              <a:t>The formula to estimate bad debts expense is:</a:t>
            </a:r>
          </a:p>
          <a:p>
            <a:pPr marL="533400" lvl="1" indent="0">
              <a:buNone/>
            </a:pPr>
            <a:endParaRPr lang="en-US" b="1" dirty="0"/>
          </a:p>
          <a:p>
            <a:pPr marL="533400" lvl="1" indent="0">
              <a:buNone/>
            </a:pPr>
            <a:r>
              <a:rPr lang="en-US" b="1" dirty="0"/>
              <a:t>Bad debt expense = Net sales (total or credit) × Percentage estimated as uncollectible</a:t>
            </a:r>
          </a:p>
          <a:p>
            <a:pPr lvl="0"/>
            <a:endParaRPr lang="en-US" dirty="0">
              <a:sym typeface="Arial"/>
            </a:endParaRPr>
          </a:p>
        </p:txBody>
      </p:sp>
      <p:graphicFrame>
        <p:nvGraphicFramePr>
          <p:cNvPr id="5" name="Table 4">
            <a:extLst>
              <a:ext uri="{FF2B5EF4-FFF2-40B4-BE49-F238E27FC236}">
                <a16:creationId xmlns:a16="http://schemas.microsoft.com/office/drawing/2014/main" id="{1F176438-A30C-8247-927B-16A12503C68D}"/>
              </a:ext>
            </a:extLst>
          </p:cNvPr>
          <p:cNvGraphicFramePr>
            <a:graphicFrameLocks noGrp="1"/>
          </p:cNvGraphicFramePr>
          <p:nvPr>
            <p:extLst>
              <p:ext uri="{D42A27DB-BD31-4B8C-83A1-F6EECF244321}">
                <p14:modId xmlns:p14="http://schemas.microsoft.com/office/powerpoint/2010/main" val="401797801"/>
              </p:ext>
            </p:extLst>
          </p:nvPr>
        </p:nvGraphicFramePr>
        <p:xfrm>
          <a:off x="970721" y="3949148"/>
          <a:ext cx="10515600" cy="2781300"/>
        </p:xfrm>
        <a:graphic>
          <a:graphicData uri="http://schemas.openxmlformats.org/drawingml/2006/table">
            <a:tbl>
              <a:tblPr firstRow="1">
                <a:tableStyleId>{1E171933-4619-4E11-9A3F-F7608DF75F80}</a:tableStyleId>
              </a:tblPr>
              <a:tblGrid>
                <a:gridCol w="1162879">
                  <a:extLst>
                    <a:ext uri="{9D8B030D-6E8A-4147-A177-3AD203B41FA5}">
                      <a16:colId xmlns:a16="http://schemas.microsoft.com/office/drawing/2014/main" val="2893180878"/>
                    </a:ext>
                  </a:extLst>
                </a:gridCol>
                <a:gridCol w="5618922">
                  <a:extLst>
                    <a:ext uri="{9D8B030D-6E8A-4147-A177-3AD203B41FA5}">
                      <a16:colId xmlns:a16="http://schemas.microsoft.com/office/drawing/2014/main" val="2939786695"/>
                    </a:ext>
                  </a:extLst>
                </a:gridCol>
                <a:gridCol w="1192695">
                  <a:extLst>
                    <a:ext uri="{9D8B030D-6E8A-4147-A177-3AD203B41FA5}">
                      <a16:colId xmlns:a16="http://schemas.microsoft.com/office/drawing/2014/main" val="232562037"/>
                    </a:ext>
                  </a:extLst>
                </a:gridCol>
                <a:gridCol w="1219200">
                  <a:extLst>
                    <a:ext uri="{9D8B030D-6E8A-4147-A177-3AD203B41FA5}">
                      <a16:colId xmlns:a16="http://schemas.microsoft.com/office/drawing/2014/main" val="2097480127"/>
                    </a:ext>
                  </a:extLst>
                </a:gridCol>
                <a:gridCol w="1321904">
                  <a:extLst>
                    <a:ext uri="{9D8B030D-6E8A-4147-A177-3AD203B41FA5}">
                      <a16:colId xmlns:a16="http://schemas.microsoft.com/office/drawing/2014/main" val="31917962"/>
                    </a:ext>
                  </a:extLst>
                </a:gridCol>
              </a:tblGrid>
              <a:tr h="0">
                <a:tc gridSpan="5">
                  <a:txBody>
                    <a:bodyPr/>
                    <a:lstStyle/>
                    <a:p>
                      <a:pPr algn="r"/>
                      <a:r>
                        <a:rPr lang="en-US" sz="2400" dirty="0">
                          <a:latin typeface="Century Gothic" panose="020B0502020202020204" pitchFamily="34" charset="0"/>
                        </a:rPr>
                        <a:t>         JOURNAL                                             Page 1</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46482895"/>
                  </a:ext>
                </a:extLst>
              </a:tr>
              <a:tr h="0">
                <a:tc>
                  <a:txBody>
                    <a:bodyPr/>
                    <a:lstStyle/>
                    <a:p>
                      <a:pPr algn="ctr" fontAlgn="ctr"/>
                      <a:r>
                        <a:rPr lang="en-US" sz="1800" b="1" dirty="0">
                          <a:effectLst/>
                          <a:latin typeface="Century Gothic" panose="020B0502020202020204" pitchFamily="34" charset="0"/>
                        </a:rPr>
                        <a:t>Date</a:t>
                      </a:r>
                    </a:p>
                  </a:txBody>
                  <a:tcPr marL="76200" marR="76200" marT="95250" marB="95250" anchor="ctr"/>
                </a:tc>
                <a:tc>
                  <a:txBody>
                    <a:bodyPr/>
                    <a:lstStyle/>
                    <a:p>
                      <a:pPr algn="ctr" fontAlgn="ctr"/>
                      <a:r>
                        <a:rPr lang="en-US" sz="1800" b="1" dirty="0">
                          <a:effectLst/>
                          <a:latin typeface="Century Gothic" panose="020B0502020202020204" pitchFamily="34" charset="0"/>
                        </a:rPr>
                        <a:t>Description</a:t>
                      </a:r>
                    </a:p>
                  </a:txBody>
                  <a:tcPr marL="76200" marR="76200" marT="95250" marB="95250" anchor="ctr"/>
                </a:tc>
                <a:tc>
                  <a:txBody>
                    <a:bodyPr/>
                    <a:lstStyle/>
                    <a:p>
                      <a:pPr algn="ctr" fontAlgn="ctr"/>
                      <a:r>
                        <a:rPr lang="en-US" sz="1800" b="1" dirty="0">
                          <a:effectLst/>
                          <a:latin typeface="Century Gothic" panose="020B0502020202020204" pitchFamily="34" charset="0"/>
                        </a:rPr>
                        <a:t>Post. Ref.</a:t>
                      </a:r>
                    </a:p>
                  </a:txBody>
                  <a:tcPr marL="76200" marR="76200" marT="95250" marB="95250" anchor="ctr"/>
                </a:tc>
                <a:tc>
                  <a:txBody>
                    <a:bodyPr/>
                    <a:lstStyle/>
                    <a:p>
                      <a:pPr algn="ctr" fontAlgn="ctr"/>
                      <a:r>
                        <a:rPr lang="en-US" sz="1800" b="1" dirty="0">
                          <a:effectLst/>
                          <a:latin typeface="Century Gothic" panose="020B0502020202020204" pitchFamily="34" charset="0"/>
                        </a:rPr>
                        <a:t>Debit</a:t>
                      </a:r>
                    </a:p>
                  </a:txBody>
                  <a:tcPr marL="76200" marR="76200" marT="95250" marB="95250" anchor="ctr"/>
                </a:tc>
                <a:tc>
                  <a:txBody>
                    <a:bodyPr/>
                    <a:lstStyle/>
                    <a:p>
                      <a:pPr algn="ctr" fontAlgn="ctr"/>
                      <a:r>
                        <a:rPr lang="en-US" sz="1800" b="1" dirty="0">
                          <a:effectLst/>
                          <a:latin typeface="Century Gothic" panose="020B0502020202020204" pitchFamily="34" charset="0"/>
                        </a:rPr>
                        <a:t>Credit</a:t>
                      </a:r>
                    </a:p>
                  </a:txBody>
                  <a:tcPr marL="76200" marR="76200" marT="95250" marB="95250" anchor="ctr"/>
                </a:tc>
                <a:extLst>
                  <a:ext uri="{0D108BD9-81ED-4DB2-BD59-A6C34878D82A}">
                    <a16:rowId xmlns:a16="http://schemas.microsoft.com/office/drawing/2014/main" val="4060517977"/>
                  </a:ext>
                </a:extLst>
              </a:tr>
              <a:tr h="0">
                <a:tc>
                  <a:txBody>
                    <a:bodyPr/>
                    <a:lstStyle/>
                    <a:p>
                      <a:pPr algn="l" fontAlgn="ctr"/>
                      <a:r>
                        <a:rPr lang="en-US" sz="1800">
                          <a:effectLst/>
                          <a:latin typeface="Century Gothic" panose="020B0502020202020204" pitchFamily="34" charset="0"/>
                        </a:rPr>
                        <a:t>20–</a:t>
                      </a: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3249590817"/>
                  </a:ext>
                </a:extLst>
              </a:tr>
              <a:tr h="0">
                <a:tc>
                  <a:txBody>
                    <a:bodyPr/>
                    <a:lstStyle/>
                    <a:p>
                      <a:pPr algn="l" fontAlgn="ctr"/>
                      <a:r>
                        <a:rPr lang="en-US" sz="1800">
                          <a:effectLst/>
                          <a:latin typeface="Century Gothic" panose="020B0502020202020204" pitchFamily="34" charset="0"/>
                        </a:rPr>
                        <a:t>Dec 31</a:t>
                      </a:r>
                    </a:p>
                  </a:txBody>
                  <a:tcPr marL="76200" marR="76200" marT="95250" marB="95250" anchor="ctr"/>
                </a:tc>
                <a:tc>
                  <a:txBody>
                    <a:bodyPr/>
                    <a:lstStyle/>
                    <a:p>
                      <a:pPr algn="l" fontAlgn="ctr"/>
                      <a:r>
                        <a:rPr lang="en-US" sz="1800" dirty="0">
                          <a:effectLst/>
                          <a:latin typeface="Century Gothic" panose="020B0502020202020204" pitchFamily="34" charset="0"/>
                        </a:rPr>
                        <a:t>Bad Debt Expense</a:t>
                      </a:r>
                    </a:p>
                  </a:txBody>
                  <a:tcPr marL="76200" marR="76200" marT="95250" marB="95250" anchor="ctr"/>
                </a:tc>
                <a:tc>
                  <a:txBody>
                    <a:bodyPr/>
                    <a:lstStyle/>
                    <a:p>
                      <a:pPr algn="r" fontAlgn="ctr"/>
                      <a:endParaRPr lang="en-US" sz="1800" dirty="0">
                        <a:effectLst/>
                        <a:latin typeface="Century Gothic" panose="020B0502020202020204" pitchFamily="34" charset="0"/>
                      </a:endParaRPr>
                    </a:p>
                  </a:txBody>
                  <a:tcPr marL="76200" marR="76200" marT="95250" marB="95250" anchor="ctr"/>
                </a:tc>
                <a:tc>
                  <a:txBody>
                    <a:bodyPr/>
                    <a:lstStyle/>
                    <a:p>
                      <a:pPr algn="r" fontAlgn="ctr"/>
                      <a:r>
                        <a:rPr lang="en-US" sz="1800">
                          <a:effectLst/>
                          <a:latin typeface="Century Gothic" panose="020B0502020202020204" pitchFamily="34" charset="0"/>
                        </a:rPr>
                        <a:t>10,000.00</a:t>
                      </a: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3455661836"/>
                  </a:ext>
                </a:extLst>
              </a:tr>
              <a:tr h="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      Allowance for Doubtful Accounts</a:t>
                      </a: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10,000.00</a:t>
                      </a:r>
                    </a:p>
                  </a:txBody>
                  <a:tcPr marL="76200" marR="76200" marT="95250" marB="95250" anchor="ctr"/>
                </a:tc>
                <a:extLst>
                  <a:ext uri="{0D108BD9-81ED-4DB2-BD59-A6C34878D82A}">
                    <a16:rowId xmlns:a16="http://schemas.microsoft.com/office/drawing/2014/main" val="2170793687"/>
                  </a:ext>
                </a:extLst>
              </a:tr>
              <a:tr h="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To record bad debts as a percentage of sales</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161911629"/>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gab299c3d09_0_38"/>
          <p:cNvSpPr txBox="1">
            <a:spLocks noGrp="1"/>
          </p:cNvSpPr>
          <p:nvPr>
            <p:ph type="title"/>
          </p:nvPr>
        </p:nvSpPr>
        <p:spPr/>
        <p:txBody>
          <a:bodyPr/>
          <a:lstStyle/>
          <a:p>
            <a:r>
              <a:rPr lang="en-US" dirty="0"/>
              <a:t>Estimating Uncollectible Accounts</a:t>
            </a:r>
          </a:p>
        </p:txBody>
      </p:sp>
      <p:sp>
        <p:nvSpPr>
          <p:cNvPr id="127" name="Google Shape;127;gab299c3d09_0_38"/>
          <p:cNvSpPr txBox="1">
            <a:spLocks noGrp="1"/>
          </p:cNvSpPr>
          <p:nvPr>
            <p:ph type="body" idx="1"/>
          </p:nvPr>
        </p:nvSpPr>
        <p:spPr>
          <a:xfrm>
            <a:off x="838200" y="1573834"/>
            <a:ext cx="10515600" cy="4351338"/>
          </a:xfrm>
        </p:spPr>
        <p:txBody>
          <a:bodyPr/>
          <a:lstStyle/>
          <a:p>
            <a:pPr marL="50800" lvl="0" indent="0">
              <a:buNone/>
            </a:pPr>
            <a:r>
              <a:rPr lang="en-US" dirty="0"/>
              <a:t>Percentage-of-receivables method estimates uncollectible accounts by determining the estimated net realizable value of accounts receivable (many accountants refer to this as the balance-sheet method).</a:t>
            </a:r>
          </a:p>
          <a:p>
            <a:pPr marL="508000" lvl="1" indent="0">
              <a:buNone/>
            </a:pPr>
            <a:endParaRPr lang="en-US" b="1" dirty="0"/>
          </a:p>
          <a:p>
            <a:pPr marL="508000" lvl="1" indent="0">
              <a:buNone/>
            </a:pPr>
            <a:r>
              <a:rPr lang="en-US" b="1" dirty="0"/>
              <a:t>Accounts Receivable gross × estimated uncollectible = allowance</a:t>
            </a:r>
          </a:p>
        </p:txBody>
      </p:sp>
      <p:pic>
        <p:nvPicPr>
          <p:cNvPr id="6" name="Online Media 5" descr="Percentage of Receivables Method for Bad Debts Expense (Financial Accounting Tutorial #44)">
            <a:hlinkClick r:id="" action="ppaction://media"/>
            <a:extLst>
              <a:ext uri="{FF2B5EF4-FFF2-40B4-BE49-F238E27FC236}">
                <a16:creationId xmlns:a16="http://schemas.microsoft.com/office/drawing/2014/main" id="{69870CF2-8A81-9843-9286-C5841242A674}"/>
              </a:ext>
            </a:extLst>
          </p:cNvPr>
          <p:cNvPicPr>
            <a:picLocks noRot="1" noChangeAspect="1"/>
          </p:cNvPicPr>
          <p:nvPr>
            <a:videoFile r:link="rId1"/>
          </p:nvPr>
        </p:nvPicPr>
        <p:blipFill>
          <a:blip r:embed="rId4"/>
          <a:stretch>
            <a:fillRect/>
          </a:stretch>
        </p:blipFill>
        <p:spPr>
          <a:xfrm>
            <a:off x="3048000" y="3318013"/>
            <a:ext cx="6096000" cy="3429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ab299c3d09_0_44"/>
          <p:cNvSpPr txBox="1">
            <a:spLocks noGrp="1"/>
          </p:cNvSpPr>
          <p:nvPr>
            <p:ph type="title"/>
          </p:nvPr>
        </p:nvSpPr>
        <p:spPr/>
        <p:txBody>
          <a:bodyPr/>
          <a:lstStyle/>
          <a:p>
            <a:r>
              <a:rPr lang="en-US" dirty="0"/>
              <a:t>Accounts Receivable Aging Analysis</a:t>
            </a:r>
          </a:p>
        </p:txBody>
      </p:sp>
      <p:pic>
        <p:nvPicPr>
          <p:cNvPr id="4" name="Online Media 3" descr="Aging Method for estimating Uncollectible Accounts">
            <a:hlinkClick r:id="" action="ppaction://media"/>
            <a:extLst>
              <a:ext uri="{FF2B5EF4-FFF2-40B4-BE49-F238E27FC236}">
                <a16:creationId xmlns:a16="http://schemas.microsoft.com/office/drawing/2014/main" id="{54C5A0AD-DA87-174A-90C5-0F9B968E576F}"/>
              </a:ext>
            </a:extLst>
          </p:cNvPr>
          <p:cNvPicPr>
            <a:picLocks noRot="1" noChangeAspect="1"/>
          </p:cNvPicPr>
          <p:nvPr>
            <a:videoFile r:link="rId1"/>
          </p:nvPr>
        </p:nvPicPr>
        <p:blipFill>
          <a:blip r:embed="rId4"/>
          <a:stretch>
            <a:fillRect/>
          </a:stretch>
        </p:blipFill>
        <p:spPr>
          <a:xfrm>
            <a:off x="3048000" y="1926535"/>
            <a:ext cx="6096000" cy="3429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gab299c3d09_0_73"/>
          <p:cNvSpPr txBox="1">
            <a:spLocks noGrp="1"/>
          </p:cNvSpPr>
          <p:nvPr>
            <p:ph type="title"/>
          </p:nvPr>
        </p:nvSpPr>
        <p:spPr/>
        <p:txBody>
          <a:bodyPr/>
          <a:lstStyle/>
          <a:p>
            <a:r>
              <a:rPr lang="en-US" dirty="0"/>
              <a:t>Factoring Accounts Receivable</a:t>
            </a:r>
          </a:p>
        </p:txBody>
      </p:sp>
      <p:sp>
        <p:nvSpPr>
          <p:cNvPr id="142" name="Google Shape;142;gab299c3d09_0_73"/>
          <p:cNvSpPr txBox="1">
            <a:spLocks noGrp="1"/>
          </p:cNvSpPr>
          <p:nvPr>
            <p:ph type="body" idx="1"/>
          </p:nvPr>
        </p:nvSpPr>
        <p:spPr/>
        <p:txBody>
          <a:bodyPr/>
          <a:lstStyle/>
          <a:p>
            <a:pPr lvl="0"/>
            <a:r>
              <a:rPr lang="en-US" dirty="0"/>
              <a:t>Accounts receivable factoring, also known as factoring, is a financial transaction in which a company sells its accounts receivable to a financing company that specializes in buying receivables at a discount. Accounts receivable factoring is also known as invoice factoring or accounts receivable financing</a:t>
            </a:r>
          </a:p>
          <a:p>
            <a:pPr lvl="0"/>
            <a:r>
              <a:rPr lang="en-US" dirty="0"/>
              <a:t>The buyer (called the “factor”) collects payment on the receivables from the company’s customers.</a:t>
            </a:r>
          </a:p>
          <a:p>
            <a:pPr lvl="0"/>
            <a:r>
              <a:rPr lang="en-US" dirty="0"/>
              <a:t>Companies choose factoring if they want to receive cash quickly rather than waiting for the duration of the credit terms. Factoring allows companies to immediately build up their cash flow and pay any outstanding obligations. Factoring helps companies free up capital tied up in accounts receivable and may also transfer the default risk associated with the receivables to the factor.</a:t>
            </a:r>
          </a:p>
          <a:p>
            <a:pPr lvl="0"/>
            <a:endParaRPr lang="en-US" dirty="0"/>
          </a:p>
          <a:p>
            <a:pPr lvl="0"/>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gab299c3d09_0_60"/>
          <p:cNvSpPr txBox="1">
            <a:spLocks noGrp="1"/>
          </p:cNvSpPr>
          <p:nvPr>
            <p:ph type="title"/>
          </p:nvPr>
        </p:nvSpPr>
        <p:spPr/>
        <p:txBody>
          <a:bodyPr/>
          <a:lstStyle/>
          <a:p>
            <a:pPr lvl="0"/>
            <a:r>
              <a:rPr lang="en-US" dirty="0"/>
              <a:t>Factoring Accounts Receivable (cont.)</a:t>
            </a:r>
          </a:p>
        </p:txBody>
      </p:sp>
      <p:sp>
        <p:nvSpPr>
          <p:cNvPr id="149" name="Google Shape;149;gab299c3d09_0_60"/>
          <p:cNvSpPr txBox="1">
            <a:spLocks noGrp="1"/>
          </p:cNvSpPr>
          <p:nvPr>
            <p:ph type="body" idx="1"/>
          </p:nvPr>
        </p:nvSpPr>
        <p:spPr>
          <a:xfrm>
            <a:off x="838200" y="1825625"/>
            <a:ext cx="5721626" cy="4351338"/>
          </a:xfrm>
        </p:spPr>
        <p:txBody>
          <a:bodyPr/>
          <a:lstStyle/>
          <a:p>
            <a:pPr marL="50800" lvl="0" indent="0">
              <a:buNone/>
            </a:pPr>
            <a:r>
              <a:rPr lang="en-US" dirty="0"/>
              <a:t>Factoring companies charge what is known as a “factoring fee.” The factoring fee is a percentage of the amount of receivables being factored. The rate charged by factoring companies depends on things like:</a:t>
            </a:r>
          </a:p>
          <a:p>
            <a:pPr lvl="1"/>
            <a:r>
              <a:rPr lang="en-US" dirty="0"/>
              <a:t>The industry the company is in.</a:t>
            </a:r>
          </a:p>
          <a:p>
            <a:pPr lvl="1"/>
            <a:r>
              <a:rPr lang="en-US" dirty="0"/>
              <a:t>The volume of receivables to be factored.</a:t>
            </a:r>
          </a:p>
          <a:p>
            <a:pPr lvl="1"/>
            <a:r>
              <a:rPr lang="en-US" dirty="0"/>
              <a:t>The quality and creditworthiness of the company’s customers.</a:t>
            </a:r>
          </a:p>
          <a:p>
            <a:pPr lvl="1"/>
            <a:r>
              <a:rPr lang="en-US" dirty="0"/>
              <a:t>Days outstanding in receivables (average days outstanding).</a:t>
            </a:r>
          </a:p>
        </p:txBody>
      </p:sp>
      <p:pic>
        <p:nvPicPr>
          <p:cNvPr id="6146" name="Picture 2" descr="cash flows from the factor into the company, and accounts receivable flow from the company to the factor.">
            <a:extLst>
              <a:ext uri="{FF2B5EF4-FFF2-40B4-BE49-F238E27FC236}">
                <a16:creationId xmlns:a16="http://schemas.microsoft.com/office/drawing/2014/main" id="{16612FD1-41DF-A440-BF28-C7F3CFC36E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7009" y="2018471"/>
            <a:ext cx="5080000" cy="3695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8"/>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Notes Receivable</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9"/>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Notes Receivable</a:t>
            </a:r>
            <a:endParaRPr/>
          </a:p>
        </p:txBody>
      </p:sp>
      <p:sp>
        <p:nvSpPr>
          <p:cNvPr id="160" name="Google Shape;160;p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6.3: Account for notes receivable	</a:t>
            </a:r>
            <a:endParaRPr sz="2400"/>
          </a:p>
          <a:p>
            <a:pPr marL="582930" lvl="0" indent="0" algn="l" rtl="0">
              <a:lnSpc>
                <a:spcPct val="90000"/>
              </a:lnSpc>
              <a:spcBef>
                <a:spcPts val="375"/>
              </a:spcBef>
              <a:spcAft>
                <a:spcPts val="0"/>
              </a:spcAft>
              <a:buClr>
                <a:schemeClr val="dk1"/>
              </a:buClr>
              <a:buSzPts val="1100"/>
              <a:buFont typeface="Arial"/>
              <a:buNone/>
            </a:pPr>
            <a:r>
              <a:rPr lang="en-US" sz="2000"/>
              <a:t>6.3.1: Explain the defining characteristics of a note receivable</a:t>
            </a:r>
            <a:endParaRPr sz="2000"/>
          </a:p>
          <a:p>
            <a:pPr marL="582930" lvl="0" indent="0" algn="l" rtl="0">
              <a:lnSpc>
                <a:spcPct val="90000"/>
              </a:lnSpc>
              <a:spcBef>
                <a:spcPts val="375"/>
              </a:spcBef>
              <a:spcAft>
                <a:spcPts val="0"/>
              </a:spcAft>
              <a:buClr>
                <a:schemeClr val="dk1"/>
              </a:buClr>
              <a:buSzPts val="1100"/>
              <a:buFont typeface="Arial"/>
              <a:buNone/>
            </a:pPr>
            <a:r>
              <a:rPr lang="en-US" sz="2000"/>
              <a:t>6.3.2: Calculate and record accrued interest</a:t>
            </a:r>
            <a:endParaRPr sz="2000"/>
          </a:p>
          <a:p>
            <a:pPr marL="582930" lvl="0" indent="0" algn="l" rtl="0">
              <a:lnSpc>
                <a:spcPct val="90000"/>
              </a:lnSpc>
              <a:spcBef>
                <a:spcPts val="375"/>
              </a:spcBef>
              <a:spcAft>
                <a:spcPts val="0"/>
              </a:spcAft>
              <a:buClr>
                <a:schemeClr val="dk1"/>
              </a:buClr>
              <a:buSzPts val="1100"/>
              <a:buFont typeface="Arial"/>
              <a:buNone/>
            </a:pPr>
            <a:r>
              <a:rPr lang="en-US" sz="2000"/>
              <a:t>6.3.3: Journalize collections on notes receivable</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a:t>Describe the accounting and reporting of receivables and revenues	</a:t>
            </a:r>
            <a:endParaRPr/>
          </a:p>
          <a:p>
            <a:pPr marL="38100" lvl="0" indent="0" algn="l" rtl="0">
              <a:lnSpc>
                <a:spcPct val="90000"/>
              </a:lnSpc>
              <a:spcBef>
                <a:spcPts val="750"/>
              </a:spcBef>
              <a:spcAft>
                <a:spcPts val="0"/>
              </a:spcAft>
              <a:buSzPts val="2800"/>
              <a:buNone/>
            </a:pPr>
            <a:endParaRPr/>
          </a:p>
          <a:p>
            <a:pPr marL="932688" lvl="0" indent="-457200" algn="l" rtl="0">
              <a:lnSpc>
                <a:spcPct val="90000"/>
              </a:lnSpc>
              <a:spcBef>
                <a:spcPts val="375"/>
              </a:spcBef>
              <a:spcAft>
                <a:spcPts val="0"/>
              </a:spcAft>
              <a:buSzPts val="1100"/>
              <a:buNone/>
            </a:pPr>
            <a:r>
              <a:rPr lang="en-US" sz="2400"/>
              <a:t>6.1: </a:t>
            </a:r>
            <a:r>
              <a:rPr lang="en-US" sz="2400" u="sng">
                <a:solidFill>
                  <a:schemeClr val="hlink"/>
                </a:solidFill>
                <a:hlinkClick r:id="rId3" action="ppaction://hlinksldjump"/>
              </a:rPr>
              <a:t>Recognize revenue received on account	</a:t>
            </a:r>
            <a:endParaRPr sz="2400"/>
          </a:p>
          <a:p>
            <a:pPr marL="932688" lvl="0" indent="-457200" algn="l" rtl="0">
              <a:lnSpc>
                <a:spcPct val="90000"/>
              </a:lnSpc>
              <a:spcBef>
                <a:spcPts val="375"/>
              </a:spcBef>
              <a:spcAft>
                <a:spcPts val="0"/>
              </a:spcAft>
              <a:buSzPts val="2800"/>
              <a:buNone/>
            </a:pPr>
            <a:r>
              <a:rPr lang="en-US" sz="2400"/>
              <a:t>6.2: </a:t>
            </a:r>
            <a:r>
              <a:rPr lang="en-US" sz="2400" u="sng">
                <a:solidFill>
                  <a:schemeClr val="hlink"/>
                </a:solidFill>
                <a:hlinkClick r:id="rId4" action="ppaction://hlinksldjump"/>
              </a:rPr>
              <a:t>Understand accounting for uncollectible accounts</a:t>
            </a:r>
            <a:endParaRPr sz="2400"/>
          </a:p>
          <a:p>
            <a:pPr marL="932688" lvl="0" indent="-457200" algn="l" rtl="0">
              <a:lnSpc>
                <a:spcPct val="90000"/>
              </a:lnSpc>
              <a:spcBef>
                <a:spcPts val="375"/>
              </a:spcBef>
              <a:spcAft>
                <a:spcPts val="0"/>
              </a:spcAft>
              <a:buSzPts val="2800"/>
              <a:buNone/>
            </a:pPr>
            <a:r>
              <a:rPr lang="en-US" sz="2400"/>
              <a:t>6.3: </a:t>
            </a:r>
            <a:r>
              <a:rPr lang="en-US" sz="2400" u="sng">
                <a:solidFill>
                  <a:schemeClr val="hlink"/>
                </a:solidFill>
                <a:hlinkClick r:id="rId5" action="ppaction://hlinksldjump"/>
              </a:rPr>
              <a:t>Account for notes receivable</a:t>
            </a:r>
            <a:endParaRPr sz="2400"/>
          </a:p>
          <a:p>
            <a:pPr marL="932688" lvl="0" indent="-457200" algn="l" rtl="0">
              <a:lnSpc>
                <a:spcPct val="90000"/>
              </a:lnSpc>
              <a:spcBef>
                <a:spcPts val="375"/>
              </a:spcBef>
              <a:spcAft>
                <a:spcPts val="0"/>
              </a:spcAft>
              <a:buClr>
                <a:schemeClr val="dk1"/>
              </a:buClr>
              <a:buSzPts val="1100"/>
              <a:buFont typeface="Arial"/>
              <a:buNone/>
            </a:pPr>
            <a:r>
              <a:rPr lang="en-US" sz="2400"/>
              <a:t>6.4: </a:t>
            </a:r>
            <a:r>
              <a:rPr lang="en-US" sz="2400" u="sng">
                <a:solidFill>
                  <a:schemeClr val="hlink"/>
                </a:solidFill>
                <a:hlinkClick r:id="rId6" action="ppaction://hlinksldjump"/>
              </a:rPr>
              <a:t>Describe the proper financial statement presentation of receivables	</a:t>
            </a:r>
            <a:endParaRPr sz="2400"/>
          </a:p>
          <a:p>
            <a:pPr marL="932688" lvl="0" indent="-457200" algn="l" rtl="0">
              <a:lnSpc>
                <a:spcPct val="90000"/>
              </a:lnSpc>
              <a:spcBef>
                <a:spcPts val="375"/>
              </a:spcBef>
              <a:spcAft>
                <a:spcPts val="0"/>
              </a:spcAft>
              <a:buClr>
                <a:schemeClr val="dk1"/>
              </a:buClr>
              <a:buSzPts val="1100"/>
              <a:buFont typeface="Arial"/>
              <a:buNone/>
            </a:pPr>
            <a:endParaRPr sz="2400"/>
          </a:p>
          <a:p>
            <a:pPr marL="932688" lvl="0" indent="-457200" algn="l" rtl="0">
              <a:lnSpc>
                <a:spcPct val="90000"/>
              </a:lnSpc>
              <a:spcBef>
                <a:spcPts val="375"/>
              </a:spcBef>
              <a:spcAft>
                <a:spcPts val="0"/>
              </a:spcAft>
              <a:buSzPts val="2800"/>
              <a:buNone/>
            </a:pPr>
            <a:endParaRPr sz="2400"/>
          </a:p>
          <a:p>
            <a:pPr marL="932688" lvl="0" indent="-457200" algn="l" rtl="0">
              <a:lnSpc>
                <a:spcPct val="90000"/>
              </a:lnSpc>
              <a:spcBef>
                <a:spcPts val="375"/>
              </a:spcBef>
              <a:spcAft>
                <a:spcPts val="0"/>
              </a:spcAft>
              <a:buSzPts val="2800"/>
              <a:buNone/>
            </a:pP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gab299c3d09_0_66"/>
          <p:cNvSpPr txBox="1">
            <a:spLocks noGrp="1"/>
          </p:cNvSpPr>
          <p:nvPr>
            <p:ph type="title"/>
          </p:nvPr>
        </p:nvSpPr>
        <p:spPr/>
        <p:txBody>
          <a:bodyPr/>
          <a:lstStyle/>
          <a:p>
            <a:r>
              <a:rPr lang="en-US" dirty="0"/>
              <a:t>Recognizing Notes Receivable</a:t>
            </a:r>
          </a:p>
        </p:txBody>
      </p:sp>
      <p:sp>
        <p:nvSpPr>
          <p:cNvPr id="167" name="Google Shape;167;gab299c3d09_0_66"/>
          <p:cNvSpPr txBox="1">
            <a:spLocks noGrp="1"/>
          </p:cNvSpPr>
          <p:nvPr>
            <p:ph type="body" idx="1"/>
          </p:nvPr>
        </p:nvSpPr>
        <p:spPr/>
        <p:txBody>
          <a:bodyPr/>
          <a:lstStyle/>
          <a:p>
            <a:pPr marL="50800" lvl="0" indent="0">
              <a:buNone/>
            </a:pPr>
            <a:r>
              <a:rPr lang="en-US" dirty="0"/>
              <a:t>A note receivable is evidenced by an actual written agreement, usually called a promissory note (promise to pay). The promissory note will include the parties to the transaction, the dollar amount borrowed, the interest rate, and the due date.</a:t>
            </a:r>
          </a:p>
        </p:txBody>
      </p:sp>
      <p:pic>
        <p:nvPicPr>
          <p:cNvPr id="7170" name="Picture 2" descr="The image shows an example of a Promissory Note. It states the following: I, (borrower) (insert name) agree and promise to pay the amount of (insert $ amount) to (lender) (insert name) for a value received at an annual interest rate of (insert percentage). First payment due date (30 days after date of this promissory note) (insert date). Final payment due date (120 days after date of this promissory note) (insert date). Witnessed by (insert name) Notary public: (insert seal). City (insert name of city) State (insert name of state) Date (insert date).">
            <a:extLst>
              <a:ext uri="{FF2B5EF4-FFF2-40B4-BE49-F238E27FC236}">
                <a16:creationId xmlns:a16="http://schemas.microsoft.com/office/drawing/2014/main" id="{7C46E1CB-4F24-E44D-B5DE-6FB73E0508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6120" y="2965999"/>
            <a:ext cx="8733183" cy="372752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gab299c3d09_0_82"/>
          <p:cNvSpPr txBox="1">
            <a:spLocks noGrp="1"/>
          </p:cNvSpPr>
          <p:nvPr>
            <p:ph type="title"/>
          </p:nvPr>
        </p:nvSpPr>
        <p:spPr/>
        <p:txBody>
          <a:bodyPr/>
          <a:lstStyle/>
          <a:p>
            <a:r>
              <a:rPr lang="en-US" dirty="0"/>
              <a:t>Accrued Interest Revenue</a:t>
            </a:r>
          </a:p>
        </p:txBody>
      </p:sp>
      <p:sp>
        <p:nvSpPr>
          <p:cNvPr id="174" name="Google Shape;174;gab299c3d09_0_82"/>
          <p:cNvSpPr txBox="1">
            <a:spLocks noGrp="1"/>
          </p:cNvSpPr>
          <p:nvPr>
            <p:ph type="body" idx="1"/>
          </p:nvPr>
        </p:nvSpPr>
        <p:spPr/>
        <p:txBody>
          <a:bodyPr/>
          <a:lstStyle/>
          <a:p>
            <a:pPr lvl="0"/>
            <a:r>
              <a:rPr lang="en-US" b="1" dirty="0"/>
              <a:t>Interest</a:t>
            </a:r>
            <a:r>
              <a:rPr lang="en-US" dirty="0"/>
              <a:t> is the fee charged for use of money over a specific time period. To the maker of the note, or borrower, interest is an expense; to the payee of the note, or lender, interest is a revenue. A borrower incurs interest expense; a lender earns interest revenue. The basic formula for computing interest is:</a:t>
            </a:r>
          </a:p>
          <a:p>
            <a:pPr lvl="0"/>
            <a:endParaRPr lang="en-US" dirty="0"/>
          </a:p>
          <a:p>
            <a:pPr marL="965200" lvl="2" indent="0">
              <a:buNone/>
            </a:pPr>
            <a:r>
              <a:rPr lang="en-US" sz="1800" dirty="0"/>
              <a:t>Principal × Interest × Frequency of a Year</a:t>
            </a:r>
          </a:p>
          <a:p>
            <a:pPr lvl="0"/>
            <a:endParaRPr lang="en-US" dirty="0"/>
          </a:p>
          <a:p>
            <a:pPr lvl="0"/>
            <a:r>
              <a:rPr lang="en-US" b="1" dirty="0"/>
              <a:t>Principal</a:t>
            </a:r>
            <a:r>
              <a:rPr lang="en-US" dirty="0"/>
              <a:t> is the face value of the note. The interest rate is the annual stated interest rate on the note. Frequency of a year is the amount of time for the note and can be either days or months. We need the frequency of a year because the interest rate is an annual rate and we may not want interest for an entire year but just for the time period of the note.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gab299c3d09_0_88"/>
          <p:cNvSpPr txBox="1">
            <a:spLocks noGrp="1"/>
          </p:cNvSpPr>
          <p:nvPr>
            <p:ph type="title"/>
          </p:nvPr>
        </p:nvSpPr>
        <p:spPr/>
        <p:txBody>
          <a:bodyPr/>
          <a:lstStyle/>
          <a:p>
            <a:r>
              <a:rPr lang="en-US" dirty="0"/>
              <a:t>Collecting Payments on Notes Receivable</a:t>
            </a:r>
          </a:p>
        </p:txBody>
      </p:sp>
      <p:sp>
        <p:nvSpPr>
          <p:cNvPr id="181" name="Google Shape;181;gab299c3d09_0_88"/>
          <p:cNvSpPr txBox="1">
            <a:spLocks noGrp="1"/>
          </p:cNvSpPr>
          <p:nvPr>
            <p:ph type="body" idx="1"/>
          </p:nvPr>
        </p:nvSpPr>
        <p:spPr>
          <a:xfrm>
            <a:off x="838200" y="1825625"/>
            <a:ext cx="10515600" cy="1222375"/>
          </a:xfrm>
        </p:spPr>
        <p:txBody>
          <a:bodyPr/>
          <a:lstStyle/>
          <a:p>
            <a:pPr marL="50800" lvl="0" indent="0">
              <a:buNone/>
            </a:pPr>
            <a:r>
              <a:rPr lang="en-US" dirty="0"/>
              <a:t>At the maturity date of a note, the maker is responsible for the principal plus interest. The payee should record the interest earned and remove the note from its Notes Receivable account.</a:t>
            </a:r>
            <a:endParaRPr lang="en-US" dirty="0">
              <a:sym typeface="Arial"/>
            </a:endParaRPr>
          </a:p>
          <a:p>
            <a:pPr lvl="0"/>
            <a:endParaRPr lang="en-US" dirty="0"/>
          </a:p>
        </p:txBody>
      </p:sp>
      <p:graphicFrame>
        <p:nvGraphicFramePr>
          <p:cNvPr id="6" name="Table 5">
            <a:extLst>
              <a:ext uri="{FF2B5EF4-FFF2-40B4-BE49-F238E27FC236}">
                <a16:creationId xmlns:a16="http://schemas.microsoft.com/office/drawing/2014/main" id="{B033344B-3F66-8E4D-8930-9EBA2C489D77}"/>
              </a:ext>
            </a:extLst>
          </p:cNvPr>
          <p:cNvGraphicFramePr>
            <a:graphicFrameLocks noGrp="1"/>
          </p:cNvGraphicFramePr>
          <p:nvPr>
            <p:extLst>
              <p:ext uri="{D42A27DB-BD31-4B8C-83A1-F6EECF244321}">
                <p14:modId xmlns:p14="http://schemas.microsoft.com/office/powerpoint/2010/main" val="924114820"/>
              </p:ext>
            </p:extLst>
          </p:nvPr>
        </p:nvGraphicFramePr>
        <p:xfrm>
          <a:off x="838200" y="2913129"/>
          <a:ext cx="10515601" cy="3649980"/>
        </p:xfrm>
        <a:graphic>
          <a:graphicData uri="http://schemas.openxmlformats.org/drawingml/2006/table">
            <a:tbl>
              <a:tblPr firstRow="1">
                <a:tableStyleId>{1E171933-4619-4E11-9A3F-F7608DF75F80}</a:tableStyleId>
              </a:tblPr>
              <a:tblGrid>
                <a:gridCol w="1374913">
                  <a:extLst>
                    <a:ext uri="{9D8B030D-6E8A-4147-A177-3AD203B41FA5}">
                      <a16:colId xmlns:a16="http://schemas.microsoft.com/office/drawing/2014/main" val="2958966537"/>
                    </a:ext>
                  </a:extLst>
                </a:gridCol>
                <a:gridCol w="4943061">
                  <a:extLst>
                    <a:ext uri="{9D8B030D-6E8A-4147-A177-3AD203B41FA5}">
                      <a16:colId xmlns:a16="http://schemas.microsoft.com/office/drawing/2014/main" val="505995190"/>
                    </a:ext>
                  </a:extLst>
                </a:gridCol>
                <a:gridCol w="1258956">
                  <a:extLst>
                    <a:ext uri="{9D8B030D-6E8A-4147-A177-3AD203B41FA5}">
                      <a16:colId xmlns:a16="http://schemas.microsoft.com/office/drawing/2014/main" val="13322495"/>
                    </a:ext>
                  </a:extLst>
                </a:gridCol>
                <a:gridCol w="1378227">
                  <a:extLst>
                    <a:ext uri="{9D8B030D-6E8A-4147-A177-3AD203B41FA5}">
                      <a16:colId xmlns:a16="http://schemas.microsoft.com/office/drawing/2014/main" val="707299188"/>
                    </a:ext>
                  </a:extLst>
                </a:gridCol>
                <a:gridCol w="1560444">
                  <a:extLst>
                    <a:ext uri="{9D8B030D-6E8A-4147-A177-3AD203B41FA5}">
                      <a16:colId xmlns:a16="http://schemas.microsoft.com/office/drawing/2014/main" val="3939071004"/>
                    </a:ext>
                  </a:extLst>
                </a:gridCol>
              </a:tblGrid>
              <a:tr h="304800">
                <a:tc gridSpan="5">
                  <a:txBody>
                    <a:bodyPr/>
                    <a:lstStyle/>
                    <a:p>
                      <a:pPr algn="ctr"/>
                      <a:r>
                        <a:rPr lang="en-US" sz="2000" b="1" dirty="0">
                          <a:latin typeface="Century Gothic" panose="020B0502020202020204" pitchFamily="34" charset="0"/>
                        </a:rPr>
                        <a:t>JOURNAL</a:t>
                      </a: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1340041"/>
                  </a:ext>
                </a:extLst>
              </a:tr>
              <a:tr h="403860">
                <a:tc>
                  <a:txBody>
                    <a:bodyPr/>
                    <a:lstStyle/>
                    <a:p>
                      <a:pPr algn="ctr" fontAlgn="ctr"/>
                      <a:r>
                        <a:rPr lang="en-US" sz="1800" b="1">
                          <a:effectLst/>
                          <a:latin typeface="Century Gothic" panose="020B0502020202020204" pitchFamily="34" charset="0"/>
                        </a:rPr>
                        <a:t>Date</a:t>
                      </a:r>
                    </a:p>
                  </a:txBody>
                  <a:tcPr marL="76200" marR="76200" marT="95250" marB="95250" anchor="ctr"/>
                </a:tc>
                <a:tc>
                  <a:txBody>
                    <a:bodyPr/>
                    <a:lstStyle/>
                    <a:p>
                      <a:pPr algn="ctr" fontAlgn="ctr"/>
                      <a:r>
                        <a:rPr lang="en-US" sz="1800" b="1">
                          <a:effectLst/>
                          <a:latin typeface="Century Gothic" panose="020B0502020202020204" pitchFamily="34" charset="0"/>
                        </a:rPr>
                        <a:t>Description</a:t>
                      </a:r>
                    </a:p>
                  </a:txBody>
                  <a:tcPr marL="76200" marR="76200" marT="95250" marB="95250" anchor="ctr"/>
                </a:tc>
                <a:tc>
                  <a:txBody>
                    <a:bodyPr/>
                    <a:lstStyle/>
                    <a:p>
                      <a:pPr algn="ctr" fontAlgn="ctr"/>
                      <a:r>
                        <a:rPr lang="en-US" sz="1800" b="1">
                          <a:effectLst/>
                          <a:latin typeface="Century Gothic" panose="020B0502020202020204" pitchFamily="34" charset="0"/>
                        </a:rPr>
                        <a:t>Post. Ref.</a:t>
                      </a:r>
                    </a:p>
                  </a:txBody>
                  <a:tcPr marL="76200" marR="76200" marT="95250" marB="95250" anchor="ctr"/>
                </a:tc>
                <a:tc>
                  <a:txBody>
                    <a:bodyPr/>
                    <a:lstStyle/>
                    <a:p>
                      <a:pPr algn="ctr" fontAlgn="ctr"/>
                      <a:r>
                        <a:rPr lang="en-US" sz="1800" b="1">
                          <a:effectLst/>
                          <a:latin typeface="Century Gothic" panose="020B0502020202020204" pitchFamily="34" charset="0"/>
                        </a:rPr>
                        <a:t>Debit</a:t>
                      </a:r>
                    </a:p>
                  </a:txBody>
                  <a:tcPr marL="76200" marR="76200" marT="95250" marB="95250" anchor="ctr"/>
                </a:tc>
                <a:tc>
                  <a:txBody>
                    <a:bodyPr/>
                    <a:lstStyle/>
                    <a:p>
                      <a:pPr algn="ctr" fontAlgn="ctr"/>
                      <a:r>
                        <a:rPr lang="en-US" sz="1800" b="1" dirty="0">
                          <a:effectLst/>
                          <a:latin typeface="Century Gothic" panose="020B0502020202020204" pitchFamily="34" charset="0"/>
                        </a:rPr>
                        <a:t>Credit</a:t>
                      </a:r>
                    </a:p>
                  </a:txBody>
                  <a:tcPr marL="76200" marR="76200" marT="95250" marB="95250" anchor="ctr"/>
                </a:tc>
                <a:extLst>
                  <a:ext uri="{0D108BD9-81ED-4DB2-BD59-A6C34878D82A}">
                    <a16:rowId xmlns:a16="http://schemas.microsoft.com/office/drawing/2014/main" val="3910638683"/>
                  </a:ext>
                </a:extLst>
              </a:tr>
              <a:tr h="403860">
                <a:tc>
                  <a:txBody>
                    <a:bodyPr/>
                    <a:lstStyle/>
                    <a:p>
                      <a:pPr algn="l" fontAlgn="ctr"/>
                      <a:r>
                        <a:rPr lang="en-US" sz="1800">
                          <a:effectLst/>
                          <a:latin typeface="Century Gothic" panose="020B0502020202020204" pitchFamily="34" charset="0"/>
                        </a:rPr>
                        <a:t>20–</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2289652129"/>
                  </a:ext>
                </a:extLst>
              </a:tr>
              <a:tr h="403860">
                <a:tc>
                  <a:txBody>
                    <a:bodyPr/>
                    <a:lstStyle/>
                    <a:p>
                      <a:pPr algn="l" fontAlgn="ctr"/>
                      <a:r>
                        <a:rPr lang="en-US" sz="1800">
                          <a:effectLst/>
                          <a:latin typeface="Century Gothic" panose="020B0502020202020204" pitchFamily="34" charset="0"/>
                        </a:rPr>
                        <a:t>Jan 17</a:t>
                      </a:r>
                    </a:p>
                  </a:txBody>
                  <a:tcPr marL="76200" marR="76200" marT="95250" marB="95250" anchor="ctr"/>
                </a:tc>
                <a:tc>
                  <a:txBody>
                    <a:bodyPr/>
                    <a:lstStyle/>
                    <a:p>
                      <a:pPr algn="l" fontAlgn="ctr"/>
                      <a:r>
                        <a:rPr lang="en-US" sz="1800">
                          <a:effectLst/>
                          <a:latin typeface="Century Gothic" panose="020B0502020202020204" pitchFamily="34" charset="0"/>
                        </a:rPr>
                        <a:t>Checking Account</a:t>
                      </a:r>
                    </a:p>
                  </a:txBody>
                  <a:tcPr marL="76200" marR="76200" marT="95250" marB="95250" anchor="ctr"/>
                </a:tc>
                <a:tc>
                  <a:txBody>
                    <a:bodyPr/>
                    <a:lstStyle/>
                    <a:p>
                      <a:pPr algn="r" fontAlgn="ctr"/>
                      <a:endParaRPr lang="en-US" sz="1800" dirty="0">
                        <a:effectLst/>
                        <a:latin typeface="Century Gothic" panose="020B0502020202020204" pitchFamily="34" charset="0"/>
                      </a:endParaRPr>
                    </a:p>
                  </a:txBody>
                  <a:tcPr marL="76200" marR="76200" marT="95250" marB="95250" anchor="ctr"/>
                </a:tc>
                <a:tc>
                  <a:txBody>
                    <a:bodyPr/>
                    <a:lstStyle/>
                    <a:p>
                      <a:pPr algn="r" fontAlgn="ctr"/>
                      <a:r>
                        <a:rPr lang="en-US" sz="1800">
                          <a:effectLst/>
                          <a:latin typeface="Century Gothic" panose="020B0502020202020204" pitchFamily="34" charset="0"/>
                        </a:rPr>
                        <a:t>205,000.00</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extLst>
                  <a:ext uri="{0D108BD9-81ED-4DB2-BD59-A6C34878D82A}">
                    <a16:rowId xmlns:a16="http://schemas.microsoft.com/office/drawing/2014/main" val="4044457994"/>
                  </a:ext>
                </a:extLst>
              </a:tr>
              <a:tr h="40386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      Note Receivable</a:t>
                      </a: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r" fontAlgn="ctr"/>
                      <a:endParaRPr lang="en-US" sz="1800">
                        <a:effectLst/>
                        <a:latin typeface="Century Gothic" panose="020B0502020202020204" pitchFamily="34" charset="0"/>
                      </a:endParaRPr>
                    </a:p>
                  </a:txBody>
                  <a:tcPr marL="76200" marR="76200" marT="95250" marB="95250" anchor="ctr"/>
                </a:tc>
                <a:tc>
                  <a:txBody>
                    <a:bodyPr/>
                    <a:lstStyle/>
                    <a:p>
                      <a:pPr algn="r" fontAlgn="ctr"/>
                      <a:r>
                        <a:rPr lang="en-US" sz="1800" dirty="0">
                          <a:effectLst/>
                          <a:latin typeface="Century Gothic" panose="020B0502020202020204" pitchFamily="34" charset="0"/>
                        </a:rPr>
                        <a:t>200,000.00</a:t>
                      </a:r>
                    </a:p>
                  </a:txBody>
                  <a:tcPr marL="76200" marR="76200" marT="95250" marB="95250" anchor="ctr"/>
                </a:tc>
                <a:extLst>
                  <a:ext uri="{0D108BD9-81ED-4DB2-BD59-A6C34878D82A}">
                    <a16:rowId xmlns:a16="http://schemas.microsoft.com/office/drawing/2014/main" val="2614868177"/>
                  </a:ext>
                </a:extLst>
              </a:tr>
              <a:tr h="40386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      Interest Receivable</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r" fontAlgn="ctr"/>
                      <a:endParaRPr lang="en-US" sz="1800">
                        <a:effectLst/>
                        <a:latin typeface="Century Gothic" panose="020B0502020202020204" pitchFamily="34" charset="0"/>
                      </a:endParaRPr>
                    </a:p>
                  </a:txBody>
                  <a:tcPr marL="76200" marR="76200" marT="95250" marB="95250" anchor="ctr"/>
                </a:tc>
                <a:tc>
                  <a:txBody>
                    <a:bodyPr/>
                    <a:lstStyle/>
                    <a:p>
                      <a:pPr algn="r" fontAlgn="ctr"/>
                      <a:r>
                        <a:rPr lang="en-US" sz="1800" dirty="0">
                          <a:effectLst/>
                          <a:latin typeface="Century Gothic" panose="020B0502020202020204" pitchFamily="34" charset="0"/>
                        </a:rPr>
                        <a:t>4,055.56</a:t>
                      </a:r>
                    </a:p>
                  </a:txBody>
                  <a:tcPr marL="76200" marR="76200" marT="95250" marB="95250" anchor="ctr"/>
                </a:tc>
                <a:extLst>
                  <a:ext uri="{0D108BD9-81ED-4DB2-BD59-A6C34878D82A}">
                    <a16:rowId xmlns:a16="http://schemas.microsoft.com/office/drawing/2014/main" val="2024822152"/>
                  </a:ext>
                </a:extLst>
              </a:tr>
              <a:tr h="40386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      Interest Revenue</a:t>
                      </a: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pPr algn="r" fontAlgn="ctr"/>
                      <a:endParaRPr lang="en-US" sz="1800">
                        <a:effectLst/>
                        <a:latin typeface="Century Gothic" panose="020B0502020202020204" pitchFamily="34" charset="0"/>
                      </a:endParaRPr>
                    </a:p>
                  </a:txBody>
                  <a:tcPr marL="76200" marR="76200" marT="95250" marB="95250" anchor="ctr"/>
                </a:tc>
                <a:tc>
                  <a:txBody>
                    <a:bodyPr/>
                    <a:lstStyle/>
                    <a:p>
                      <a:pPr algn="r" fontAlgn="ctr"/>
                      <a:r>
                        <a:rPr lang="en-US" sz="1800">
                          <a:effectLst/>
                          <a:latin typeface="Century Gothic" panose="020B0502020202020204" pitchFamily="34" charset="0"/>
                        </a:rPr>
                        <a:t>944.44</a:t>
                      </a:r>
                    </a:p>
                  </a:txBody>
                  <a:tcPr marL="76200" marR="76200" marT="95250" marB="95250" anchor="ctr"/>
                </a:tc>
                <a:extLst>
                  <a:ext uri="{0D108BD9-81ED-4DB2-BD59-A6C34878D82A}">
                    <a16:rowId xmlns:a16="http://schemas.microsoft.com/office/drawing/2014/main" val="2186764803"/>
                  </a:ext>
                </a:extLst>
              </a:tr>
              <a:tr h="0">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r>
                        <a:rPr lang="en-US" sz="1800">
                          <a:effectLst/>
                          <a:latin typeface="Century Gothic" panose="020B0502020202020204" pitchFamily="34" charset="0"/>
                        </a:rPr>
                        <a:t>To record interest earned on note to HWC</a:t>
                      </a:r>
                    </a:p>
                  </a:txBody>
                  <a:tcPr marL="76200" marR="76200" marT="95250" marB="95250" anchor="ctr"/>
                </a:tc>
                <a:tc>
                  <a:txBody>
                    <a:bodyPr/>
                    <a:lstStyle/>
                    <a:p>
                      <a:pPr algn="l" fontAlgn="ctr"/>
                      <a:endParaRPr lang="en-US" sz="1800" dirty="0">
                        <a:effectLst/>
                        <a:latin typeface="Century Gothic" panose="020B0502020202020204" pitchFamily="34" charset="0"/>
                      </a:endParaRPr>
                    </a:p>
                  </a:txBody>
                  <a:tcPr marL="76200" marR="76200" marT="95250" marB="95250" anchor="ctr"/>
                </a:tc>
                <a:tc>
                  <a:txBody>
                    <a:bodyPr/>
                    <a:lstStyle/>
                    <a:p>
                      <a:pPr algn="l" fontAlgn="ctr"/>
                      <a:endParaRPr lang="en-US" sz="1800">
                        <a:effectLst/>
                        <a:latin typeface="Century Gothic" panose="020B0502020202020204" pitchFamily="34" charset="0"/>
                      </a:endParaRPr>
                    </a:p>
                  </a:txBody>
                  <a:tcPr marL="76200" marR="76200" marT="95250" marB="95250" anchor="ctr"/>
                </a:tc>
                <a:tc>
                  <a:txBody>
                    <a:bodyPr/>
                    <a:lstStyle/>
                    <a:p>
                      <a:endParaRPr lang="en-US" sz="1800" dirty="0">
                        <a:latin typeface="Century Gothic" panose="020B0502020202020204" pitchFamily="34" charset="0"/>
                      </a:endParaRPr>
                    </a:p>
                  </a:txBody>
                  <a:tcPr/>
                </a:tc>
                <a:extLst>
                  <a:ext uri="{0D108BD9-81ED-4DB2-BD59-A6C34878D82A}">
                    <a16:rowId xmlns:a16="http://schemas.microsoft.com/office/drawing/2014/main" val="2560344904"/>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gac410cd7d8_0_0"/>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2</a:t>
            </a:r>
            <a:endParaRPr/>
          </a:p>
        </p:txBody>
      </p:sp>
      <p:sp>
        <p:nvSpPr>
          <p:cNvPr id="187" name="Google Shape;187;gac410cd7d8_0_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CutiePie candy company took out a 60 day note for $100,000 at a 5% APR on November 1. Instead of waiting to pay off the note December 31, the company paid it off early on December 16. How much interest is due on the 60 day note (use 360 day year)?</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$5,000</a:t>
            </a:r>
            <a:endParaRPr/>
          </a:p>
          <a:p>
            <a:pPr marL="914400" lvl="0" indent="-457200" algn="l" rtl="0">
              <a:lnSpc>
                <a:spcPct val="90000"/>
              </a:lnSpc>
              <a:spcBef>
                <a:spcPts val="750"/>
              </a:spcBef>
              <a:spcAft>
                <a:spcPts val="0"/>
              </a:spcAft>
              <a:buSzPts val="2100"/>
              <a:buFont typeface="Arial"/>
              <a:buAutoNum type="alphaUcPeriod"/>
            </a:pPr>
            <a:r>
              <a:rPr lang="en-US"/>
              <a:t>$625  </a:t>
            </a:r>
            <a:endParaRPr/>
          </a:p>
          <a:p>
            <a:pPr marL="914400" lvl="0" indent="-457200" algn="l" rtl="0">
              <a:lnSpc>
                <a:spcPct val="90000"/>
              </a:lnSpc>
              <a:spcBef>
                <a:spcPts val="750"/>
              </a:spcBef>
              <a:spcAft>
                <a:spcPts val="0"/>
              </a:spcAft>
              <a:buSzPts val="2100"/>
              <a:buFont typeface="Arial"/>
              <a:buAutoNum type="alphaUcPeriod"/>
            </a:pPr>
            <a:r>
              <a:rPr lang="en-US"/>
              <a:t>$833</a:t>
            </a:r>
            <a:endParaRPr/>
          </a:p>
          <a:p>
            <a:pPr marL="914400" lvl="0" indent="-457200" algn="l" rtl="0">
              <a:lnSpc>
                <a:spcPct val="90000"/>
              </a:lnSpc>
              <a:spcBef>
                <a:spcPts val="750"/>
              </a:spcBef>
              <a:spcAft>
                <a:spcPts val="0"/>
              </a:spcAft>
              <a:buSzPts val="2100"/>
              <a:buFont typeface="Arial"/>
              <a:buAutoNum type="alphaUcPeriod"/>
            </a:pPr>
            <a:r>
              <a:rPr lang="en-US"/>
              <a:t>$611</a:t>
            </a:r>
            <a:endParaRPr/>
          </a:p>
          <a:p>
            <a:pPr marL="38100" lvl="0" indent="0" algn="l" rtl="0">
              <a:lnSpc>
                <a:spcPct val="90000"/>
              </a:lnSpc>
              <a:spcBef>
                <a:spcPts val="750"/>
              </a:spcBef>
              <a:spcAft>
                <a:spcPts val="0"/>
              </a:spcAft>
              <a:buSzPts val="2800"/>
              <a:buNone/>
            </a:pP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10"/>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Reporting Receivables on the Financial Statements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11"/>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Reporting Receivables on the Financial Statements</a:t>
            </a:r>
            <a:endParaRPr/>
          </a:p>
        </p:txBody>
      </p:sp>
      <p:sp>
        <p:nvSpPr>
          <p:cNvPr id="198" name="Google Shape;198;p11"/>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1100"/>
              <a:buNone/>
            </a:pPr>
            <a:r>
              <a:rPr lang="en-US" sz="2400"/>
              <a:t>6.4: Describe the proper financial statement presentation of receivables	</a:t>
            </a:r>
            <a:endParaRPr sz="2400"/>
          </a:p>
          <a:p>
            <a:pPr marL="582930" lvl="0" indent="0" algn="l" rtl="0">
              <a:lnSpc>
                <a:spcPct val="90000"/>
              </a:lnSpc>
              <a:spcBef>
                <a:spcPts val="375"/>
              </a:spcBef>
              <a:spcAft>
                <a:spcPts val="0"/>
              </a:spcAft>
              <a:buClr>
                <a:schemeClr val="dk1"/>
              </a:buClr>
              <a:buSzPts val="1100"/>
              <a:buFont typeface="Arial"/>
              <a:buNone/>
            </a:pPr>
            <a:r>
              <a:rPr lang="en-US" sz="2000"/>
              <a:t>6.4.1: Demonstrate receivables as current and noncurrent assets</a:t>
            </a:r>
            <a:endParaRPr sz="2000"/>
          </a:p>
          <a:p>
            <a:pPr marL="582930" lvl="0" indent="0" algn="l" rtl="0">
              <a:lnSpc>
                <a:spcPct val="90000"/>
              </a:lnSpc>
              <a:spcBef>
                <a:spcPts val="375"/>
              </a:spcBef>
              <a:spcAft>
                <a:spcPts val="0"/>
              </a:spcAft>
              <a:buClr>
                <a:schemeClr val="dk1"/>
              </a:buClr>
              <a:buSzPts val="1100"/>
              <a:buFont typeface="Arial"/>
              <a:buNone/>
            </a:pPr>
            <a:r>
              <a:rPr lang="en-US" sz="2000"/>
              <a:t>6.4.2: Recognize financial statement disclosures related to receivables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gab299c3d09_0_131"/>
          <p:cNvSpPr txBox="1">
            <a:spLocks noGrp="1"/>
          </p:cNvSpPr>
          <p:nvPr>
            <p:ph type="title"/>
          </p:nvPr>
        </p:nvSpPr>
        <p:spPr/>
        <p:txBody>
          <a:bodyPr/>
          <a:lstStyle/>
          <a:p>
            <a:r>
              <a:rPr lang="en-US" dirty="0"/>
              <a:t>Financial Statement Presentation</a:t>
            </a:r>
          </a:p>
        </p:txBody>
      </p:sp>
      <p:sp>
        <p:nvSpPr>
          <p:cNvPr id="3" name="Text Placeholder 2">
            <a:extLst>
              <a:ext uri="{FF2B5EF4-FFF2-40B4-BE49-F238E27FC236}">
                <a16:creationId xmlns:a16="http://schemas.microsoft.com/office/drawing/2014/main" id="{08487BB0-7BD4-754C-B233-3856774EC46C}"/>
              </a:ext>
            </a:extLst>
          </p:cNvPr>
          <p:cNvSpPr>
            <a:spLocks noGrp="1"/>
          </p:cNvSpPr>
          <p:nvPr>
            <p:ph type="body" idx="1"/>
          </p:nvPr>
        </p:nvSpPr>
        <p:spPr>
          <a:xfrm>
            <a:off x="838200" y="1825625"/>
            <a:ext cx="5840896" cy="4351338"/>
          </a:xfrm>
        </p:spPr>
        <p:txBody>
          <a:bodyPr/>
          <a:lstStyle/>
          <a:p>
            <a:pPr lvl="0"/>
            <a:r>
              <a:rPr lang="en-US" sz="1800" dirty="0"/>
              <a:t>On a balance sheet, receivables can be classified as accounts receivables or trade debtors, bills receivable, and other receivables (loans, settlement amounts due for non-current asset sales, rent receivables, term deposits). </a:t>
            </a:r>
          </a:p>
          <a:p>
            <a:pPr lvl="0"/>
            <a:r>
              <a:rPr lang="en-US" sz="1800" dirty="0"/>
              <a:t>Accounts receivable is the money owed to that company by entities outside of the company. Trade receivables are the receivables owed by the company’s customers. </a:t>
            </a:r>
          </a:p>
          <a:p>
            <a:pPr lvl="0"/>
            <a:r>
              <a:rPr lang="en-US" sz="1800" dirty="0"/>
              <a:t>Receivables are divided according to whether they are expected to be received within the current accounting period or 12 months (current receivables), or received greater than 12 months (non-current receivables).</a:t>
            </a:r>
          </a:p>
          <a:p>
            <a:endParaRPr lang="en-US" sz="1800" dirty="0"/>
          </a:p>
        </p:txBody>
      </p:sp>
      <p:pic>
        <p:nvPicPr>
          <p:cNvPr id="205" name="Google Shape;205;gab299c3d09_0_131"/>
          <p:cNvPicPr preferRelativeResize="0"/>
          <p:nvPr/>
        </p:nvPicPr>
        <p:blipFill>
          <a:blip r:embed="rId3">
            <a:alphaModFix/>
          </a:blip>
          <a:stretch>
            <a:fillRect/>
          </a:stretch>
        </p:blipFill>
        <p:spPr>
          <a:xfrm>
            <a:off x="6946674" y="2148170"/>
            <a:ext cx="4781499" cy="342425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gab299c3d09_0_94"/>
          <p:cNvSpPr txBox="1">
            <a:spLocks noGrp="1"/>
          </p:cNvSpPr>
          <p:nvPr>
            <p:ph type="title"/>
          </p:nvPr>
        </p:nvSpPr>
        <p:spPr>
          <a:xfrm rot="16200000">
            <a:off x="-1129405" y="2766150"/>
            <a:ext cx="5495652" cy="1325700"/>
          </a:xfrm>
          <a:prstGeom prst="rect">
            <a:avLst/>
          </a:prstGeom>
        </p:spPr>
        <p:txBody>
          <a:bodyPr spcFirstLastPara="1" wrap="square" lIns="91425" tIns="45700" rIns="91425" bIns="45700" anchor="ctr" anchorCtr="0">
            <a:noAutofit/>
          </a:bodyPr>
          <a:lstStyle/>
          <a:p>
            <a:pPr lvl="0" algn="ctr">
              <a:buSzPts val="1100"/>
            </a:pPr>
            <a:r>
              <a:rPr lang="en-US" dirty="0"/>
              <a:t>Financial Statement Presentation (cont.)</a:t>
            </a:r>
            <a:endParaRPr dirty="0"/>
          </a:p>
        </p:txBody>
      </p:sp>
      <p:graphicFrame>
        <p:nvGraphicFramePr>
          <p:cNvPr id="2" name="Table 1">
            <a:extLst>
              <a:ext uri="{FF2B5EF4-FFF2-40B4-BE49-F238E27FC236}">
                <a16:creationId xmlns:a16="http://schemas.microsoft.com/office/drawing/2014/main" id="{0512CD7A-0E9B-704E-A9A5-0C1646D9C9B3}"/>
              </a:ext>
            </a:extLst>
          </p:cNvPr>
          <p:cNvGraphicFramePr>
            <a:graphicFrameLocks noGrp="1"/>
          </p:cNvGraphicFramePr>
          <p:nvPr>
            <p:extLst>
              <p:ext uri="{D42A27DB-BD31-4B8C-83A1-F6EECF244321}">
                <p14:modId xmlns:p14="http://schemas.microsoft.com/office/powerpoint/2010/main" val="1175265579"/>
              </p:ext>
            </p:extLst>
          </p:nvPr>
        </p:nvGraphicFramePr>
        <p:xfrm>
          <a:off x="3165855" y="11196"/>
          <a:ext cx="8070575" cy="6846804"/>
        </p:xfrm>
        <a:graphic>
          <a:graphicData uri="http://schemas.openxmlformats.org/drawingml/2006/table">
            <a:tbl>
              <a:tblPr firstRow="1">
                <a:tableStyleId>{1E171933-4619-4E11-9A3F-F7608DF75F80}</a:tableStyleId>
              </a:tblPr>
              <a:tblGrid>
                <a:gridCol w="5380383">
                  <a:extLst>
                    <a:ext uri="{9D8B030D-6E8A-4147-A177-3AD203B41FA5}">
                      <a16:colId xmlns:a16="http://schemas.microsoft.com/office/drawing/2014/main" val="188700448"/>
                    </a:ext>
                  </a:extLst>
                </a:gridCol>
                <a:gridCol w="1399074">
                  <a:extLst>
                    <a:ext uri="{9D8B030D-6E8A-4147-A177-3AD203B41FA5}">
                      <a16:colId xmlns:a16="http://schemas.microsoft.com/office/drawing/2014/main" val="766102817"/>
                    </a:ext>
                  </a:extLst>
                </a:gridCol>
                <a:gridCol w="1291118">
                  <a:extLst>
                    <a:ext uri="{9D8B030D-6E8A-4147-A177-3AD203B41FA5}">
                      <a16:colId xmlns:a16="http://schemas.microsoft.com/office/drawing/2014/main" val="72125944"/>
                    </a:ext>
                  </a:extLst>
                </a:gridCol>
              </a:tblGrid>
              <a:tr h="271704">
                <a:tc gridSpan="3">
                  <a:txBody>
                    <a:bodyPr/>
                    <a:lstStyle/>
                    <a:p>
                      <a:pPr algn="ctr"/>
                      <a:r>
                        <a:rPr lang="en-US" sz="1600" b="1" dirty="0">
                          <a:latin typeface="Century Gothic" panose="020B0502020202020204" pitchFamily="34" charset="0"/>
                        </a:rPr>
                        <a:t>Statement 3 – Caterpillar, Inc.</a:t>
                      </a:r>
                    </a:p>
                    <a:p>
                      <a:pPr algn="ctr"/>
                      <a:r>
                        <a:rPr lang="en-US" sz="1600" b="1" dirty="0">
                          <a:latin typeface="Century Gothic" panose="020B0502020202020204" pitchFamily="34" charset="0"/>
                        </a:rPr>
                        <a:t>Consolidated Financial Position at December 31,</a:t>
                      </a:r>
                    </a:p>
                    <a:p>
                      <a:pPr algn="ctr"/>
                      <a:r>
                        <a:rPr lang="en-US" sz="1600" b="1" dirty="0">
                          <a:latin typeface="Century Gothic" panose="020B0502020202020204" pitchFamily="34" charset="0"/>
                        </a:rPr>
                        <a:t>(dollars in millions)</a:t>
                      </a:r>
                    </a:p>
                  </a:txBody>
                  <a:tcPr marL="53887" marR="53887" marT="26943" marB="26943" anchor="ctr"/>
                </a:tc>
                <a:tc hMerge="1">
                  <a:txBody>
                    <a:bodyPr/>
                    <a:lstStyle/>
                    <a:p>
                      <a:endParaRPr lang="en-US"/>
                    </a:p>
                  </a:txBody>
                  <a:tcPr/>
                </a:tc>
                <a:tc hMerge="1">
                  <a:txBody>
                    <a:bodyPr/>
                    <a:lstStyle/>
                    <a:p>
                      <a:endParaRPr lang="en-US" sz="1050" dirty="0"/>
                    </a:p>
                  </a:txBody>
                  <a:tcPr marL="53887" marR="53887" marT="26943" marB="26943" anchor="ctr">
                    <a:lnB w="12700" cmpd="sng">
                      <a:noFill/>
                      <a:prstDash val="solid"/>
                    </a:lnB>
                    <a:solidFill>
                      <a:srgbClr val="FFFFFF"/>
                    </a:solidFill>
                  </a:tcPr>
                </a:tc>
                <a:extLst>
                  <a:ext uri="{0D108BD9-81ED-4DB2-BD59-A6C34878D82A}">
                    <a16:rowId xmlns:a16="http://schemas.microsoft.com/office/drawing/2014/main" val="12183130"/>
                  </a:ext>
                </a:extLst>
              </a:tr>
              <a:tr h="237999">
                <a:tc>
                  <a:txBody>
                    <a:bodyPr/>
                    <a:lstStyle/>
                    <a:p>
                      <a:pPr algn="ctr" fontAlgn="ctr"/>
                      <a:r>
                        <a:rPr lang="en-US" sz="1600" b="1" dirty="0">
                          <a:effectLst/>
                          <a:latin typeface="Century Gothic" panose="020B0502020202020204" pitchFamily="34" charset="0"/>
                        </a:rPr>
                        <a:t>Description</a:t>
                      </a:r>
                    </a:p>
                  </a:txBody>
                  <a:tcPr marL="44905" marR="44905" marT="56132" marB="56132" anchor="ctr"/>
                </a:tc>
                <a:tc>
                  <a:txBody>
                    <a:bodyPr/>
                    <a:lstStyle/>
                    <a:p>
                      <a:pPr algn="ctr" fontAlgn="ctr"/>
                      <a:r>
                        <a:rPr lang="en-US" sz="1600" b="1" dirty="0">
                          <a:effectLst/>
                          <a:latin typeface="Century Gothic" panose="020B0502020202020204" pitchFamily="34" charset="0"/>
                        </a:rPr>
                        <a:t>2019</a:t>
                      </a:r>
                    </a:p>
                  </a:txBody>
                  <a:tcPr marL="44905" marR="44905" marT="56132" marB="56132" anchor="ctr"/>
                </a:tc>
                <a:tc>
                  <a:txBody>
                    <a:bodyPr/>
                    <a:lstStyle/>
                    <a:p>
                      <a:pPr algn="ctr" fontAlgn="ctr"/>
                      <a:r>
                        <a:rPr lang="en-US" sz="1600" b="1" dirty="0">
                          <a:effectLst/>
                          <a:latin typeface="Century Gothic" panose="020B0502020202020204" pitchFamily="34" charset="0"/>
                        </a:rPr>
                        <a:t>2018</a:t>
                      </a:r>
                    </a:p>
                  </a:txBody>
                  <a:tcPr marL="44905" marR="44905" marT="56132" marB="56132" anchor="ctr"/>
                </a:tc>
                <a:extLst>
                  <a:ext uri="{0D108BD9-81ED-4DB2-BD59-A6C34878D82A}">
                    <a16:rowId xmlns:a16="http://schemas.microsoft.com/office/drawing/2014/main" val="1340988461"/>
                  </a:ext>
                </a:extLst>
              </a:tr>
              <a:tr h="237999">
                <a:tc gridSpan="3">
                  <a:txBody>
                    <a:bodyPr/>
                    <a:lstStyle/>
                    <a:p>
                      <a:pPr algn="l" fontAlgn="ctr"/>
                      <a:r>
                        <a:rPr lang="en-US" sz="1600" b="1" dirty="0">
                          <a:effectLst/>
                          <a:latin typeface="Century Gothic" panose="020B0502020202020204" pitchFamily="34" charset="0"/>
                        </a:rPr>
                        <a:t>Assets</a:t>
                      </a:r>
                    </a:p>
                  </a:txBody>
                  <a:tcPr marL="44905" marR="44905" marT="56132" marB="56132" anchor="ctr"/>
                </a:tc>
                <a:tc hMerge="1">
                  <a:txBody>
                    <a:bodyPr/>
                    <a:lstStyle/>
                    <a:p>
                      <a:endParaRPr lang="en-US"/>
                    </a:p>
                  </a:txBody>
                  <a:tcPr/>
                </a:tc>
                <a:tc hMerge="1">
                  <a:txBody>
                    <a:bodyPr/>
                    <a:lstStyle/>
                    <a:p>
                      <a:pPr algn="l" fontAlgn="ctr"/>
                      <a:endParaRPr lang="en-US" sz="1050" dirty="0">
                        <a:effectLst/>
                        <a:latin typeface="proxima-nova"/>
                      </a:endParaRPr>
                    </a:p>
                  </a:txBody>
                  <a:tcPr marL="44905" marR="44905" marT="56132" marB="56132" anchor="ctr">
                    <a:lnL>
                      <a:noFill/>
                    </a:lnL>
                    <a:lnR>
                      <a:noFill/>
                    </a:lnR>
                    <a:lnT w="19050" cap="flat" cmpd="sng" algn="ctr">
                      <a:solidFill>
                        <a:srgbClr val="C5CFD6"/>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3640823208"/>
                  </a:ext>
                </a:extLst>
              </a:tr>
              <a:tr h="237999">
                <a:tc gridSpan="3">
                  <a:txBody>
                    <a:bodyPr/>
                    <a:lstStyle/>
                    <a:p>
                      <a:pPr algn="l" fontAlgn="ctr"/>
                      <a:r>
                        <a:rPr lang="en-US" sz="1600" dirty="0">
                          <a:effectLst/>
                          <a:latin typeface="Century Gothic" panose="020B0502020202020204" pitchFamily="34" charset="0"/>
                        </a:rPr>
                        <a:t>Current Assets</a:t>
                      </a:r>
                    </a:p>
                  </a:txBody>
                  <a:tcPr marL="44905" marR="44905" marT="56132" marB="56132" anchor="ctr"/>
                </a:tc>
                <a:tc hMerge="1">
                  <a:txBody>
                    <a:bodyPr/>
                    <a:lstStyle/>
                    <a:p>
                      <a:endParaRPr lang="en-US"/>
                    </a:p>
                  </a:txBody>
                  <a:tcPr/>
                </a:tc>
                <a:tc hMerge="1">
                  <a:txBody>
                    <a:bodyPr/>
                    <a:lstStyle/>
                    <a:p>
                      <a:pPr algn="l" fontAlgn="ctr"/>
                      <a:endParaRPr lang="en-US" sz="1050">
                        <a:effectLst/>
                        <a:latin typeface="proxima-nova"/>
                      </a:endParaRPr>
                    </a:p>
                  </a:txBody>
                  <a:tcPr marL="44905" marR="44905" marT="56132" marB="56132" anchor="ctr">
                    <a:lnL>
                      <a:noFill/>
                    </a:lnL>
                    <a:lnR>
                      <a:noFill/>
                    </a:lnR>
                    <a:lnT>
                      <a:noFill/>
                    </a:lnT>
                    <a:lnB>
                      <a:noFill/>
                    </a:lnB>
                    <a:solidFill>
                      <a:srgbClr val="FFFFFF"/>
                    </a:solidFill>
                  </a:tcPr>
                </a:tc>
                <a:extLst>
                  <a:ext uri="{0D108BD9-81ED-4DB2-BD59-A6C34878D82A}">
                    <a16:rowId xmlns:a16="http://schemas.microsoft.com/office/drawing/2014/main" val="1665175551"/>
                  </a:ext>
                </a:extLst>
              </a:tr>
              <a:tr h="237999">
                <a:tc>
                  <a:txBody>
                    <a:bodyPr/>
                    <a:lstStyle/>
                    <a:p>
                      <a:pPr algn="l" fontAlgn="ctr"/>
                      <a:r>
                        <a:rPr lang="en-US" sz="1600" dirty="0">
                          <a:effectLst/>
                          <a:latin typeface="Century Gothic" panose="020B0502020202020204" pitchFamily="34" charset="0"/>
                        </a:rPr>
                        <a:t>Cash and Short Term Investments</a:t>
                      </a:r>
                    </a:p>
                  </a:txBody>
                  <a:tcPr marL="44905" marR="44905" marT="56132" marB="56132" anchor="ctr"/>
                </a:tc>
                <a:tc>
                  <a:txBody>
                    <a:bodyPr/>
                    <a:lstStyle/>
                    <a:p>
                      <a:pPr algn="r" fontAlgn="ctr"/>
                      <a:r>
                        <a:rPr lang="en-US" sz="1600" dirty="0">
                          <a:effectLst/>
                          <a:latin typeface="Century Gothic" panose="020B0502020202020204" pitchFamily="34" charset="0"/>
                        </a:rPr>
                        <a:t>$8,284</a:t>
                      </a:r>
                    </a:p>
                  </a:txBody>
                  <a:tcPr marL="44905" marR="44905" marT="56132" marB="56132" anchor="ctr"/>
                </a:tc>
                <a:tc>
                  <a:txBody>
                    <a:bodyPr/>
                    <a:lstStyle/>
                    <a:p>
                      <a:pPr algn="r" fontAlgn="ctr"/>
                      <a:r>
                        <a:rPr lang="en-US" sz="1600">
                          <a:effectLst/>
                          <a:latin typeface="Century Gothic" panose="020B0502020202020204" pitchFamily="34" charset="0"/>
                        </a:rPr>
                        <a:t>$7,857</a:t>
                      </a:r>
                    </a:p>
                  </a:txBody>
                  <a:tcPr marL="44905" marR="44905" marT="56132" marB="56132" anchor="ctr"/>
                </a:tc>
                <a:extLst>
                  <a:ext uri="{0D108BD9-81ED-4DB2-BD59-A6C34878D82A}">
                    <a16:rowId xmlns:a16="http://schemas.microsoft.com/office/drawing/2014/main" val="275012691"/>
                  </a:ext>
                </a:extLst>
              </a:tr>
              <a:tr h="237999">
                <a:tc>
                  <a:txBody>
                    <a:bodyPr/>
                    <a:lstStyle/>
                    <a:p>
                      <a:pPr algn="l" fontAlgn="ctr"/>
                      <a:r>
                        <a:rPr lang="en-US" sz="1600">
                          <a:effectLst/>
                          <a:latin typeface="Century Gothic" panose="020B0502020202020204" pitchFamily="34" charset="0"/>
                        </a:rPr>
                        <a:t>Receivables – Trade and other</a:t>
                      </a:r>
                    </a:p>
                  </a:txBody>
                  <a:tcPr marL="44905" marR="44905" marT="56132" marB="56132" anchor="ctr"/>
                </a:tc>
                <a:tc>
                  <a:txBody>
                    <a:bodyPr/>
                    <a:lstStyle/>
                    <a:p>
                      <a:pPr algn="r" fontAlgn="ctr"/>
                      <a:r>
                        <a:rPr lang="en-US" sz="1600">
                          <a:effectLst/>
                          <a:latin typeface="Century Gothic" panose="020B0502020202020204" pitchFamily="34" charset="0"/>
                        </a:rPr>
                        <a:t>8,568</a:t>
                      </a:r>
                    </a:p>
                  </a:txBody>
                  <a:tcPr marL="44905" marR="44905" marT="56132" marB="56132" anchor="ctr"/>
                </a:tc>
                <a:tc>
                  <a:txBody>
                    <a:bodyPr/>
                    <a:lstStyle/>
                    <a:p>
                      <a:pPr algn="r" fontAlgn="ctr"/>
                      <a:r>
                        <a:rPr lang="en-US" sz="1600">
                          <a:effectLst/>
                          <a:latin typeface="Century Gothic" panose="020B0502020202020204" pitchFamily="34" charset="0"/>
                        </a:rPr>
                        <a:t>8,802</a:t>
                      </a:r>
                    </a:p>
                  </a:txBody>
                  <a:tcPr marL="44905" marR="44905" marT="56132" marB="56132" anchor="ctr"/>
                </a:tc>
                <a:extLst>
                  <a:ext uri="{0D108BD9-81ED-4DB2-BD59-A6C34878D82A}">
                    <a16:rowId xmlns:a16="http://schemas.microsoft.com/office/drawing/2014/main" val="3694166688"/>
                  </a:ext>
                </a:extLst>
              </a:tr>
              <a:tr h="237999">
                <a:tc>
                  <a:txBody>
                    <a:bodyPr/>
                    <a:lstStyle/>
                    <a:p>
                      <a:pPr algn="l" fontAlgn="ctr"/>
                      <a:r>
                        <a:rPr lang="en-US" sz="1600">
                          <a:effectLst/>
                          <a:latin typeface="Century Gothic" panose="020B0502020202020204" pitchFamily="34" charset="0"/>
                        </a:rPr>
                        <a:t>Receivables – Finance</a:t>
                      </a:r>
                    </a:p>
                  </a:txBody>
                  <a:tcPr marL="44905" marR="44905" marT="56132" marB="56132" anchor="ctr"/>
                </a:tc>
                <a:tc>
                  <a:txBody>
                    <a:bodyPr/>
                    <a:lstStyle/>
                    <a:p>
                      <a:pPr algn="r" fontAlgn="ctr"/>
                      <a:r>
                        <a:rPr lang="en-US" sz="1600">
                          <a:effectLst/>
                          <a:latin typeface="Century Gothic" panose="020B0502020202020204" pitchFamily="34" charset="0"/>
                        </a:rPr>
                        <a:t>9,336</a:t>
                      </a:r>
                    </a:p>
                  </a:txBody>
                  <a:tcPr marL="44905" marR="44905" marT="56132" marB="56132" anchor="ctr"/>
                </a:tc>
                <a:tc>
                  <a:txBody>
                    <a:bodyPr/>
                    <a:lstStyle/>
                    <a:p>
                      <a:pPr algn="r" fontAlgn="ctr"/>
                      <a:r>
                        <a:rPr lang="en-US" sz="1600">
                          <a:effectLst/>
                          <a:latin typeface="Century Gothic" panose="020B0502020202020204" pitchFamily="34" charset="0"/>
                        </a:rPr>
                        <a:t>8,650</a:t>
                      </a:r>
                    </a:p>
                  </a:txBody>
                  <a:tcPr marL="44905" marR="44905" marT="56132" marB="56132" anchor="ctr"/>
                </a:tc>
                <a:extLst>
                  <a:ext uri="{0D108BD9-81ED-4DB2-BD59-A6C34878D82A}">
                    <a16:rowId xmlns:a16="http://schemas.microsoft.com/office/drawing/2014/main" val="2633844567"/>
                  </a:ext>
                </a:extLst>
              </a:tr>
              <a:tr h="237999">
                <a:tc>
                  <a:txBody>
                    <a:bodyPr/>
                    <a:lstStyle/>
                    <a:p>
                      <a:pPr algn="l" fontAlgn="ctr"/>
                      <a:r>
                        <a:rPr lang="en-US" sz="1600">
                          <a:effectLst/>
                          <a:latin typeface="Century Gothic" panose="020B0502020202020204" pitchFamily="34" charset="0"/>
                        </a:rPr>
                        <a:t>Prepaid expenses and other current assets</a:t>
                      </a:r>
                    </a:p>
                  </a:txBody>
                  <a:tcPr marL="44905" marR="44905" marT="56132" marB="56132" anchor="ctr"/>
                </a:tc>
                <a:tc>
                  <a:txBody>
                    <a:bodyPr/>
                    <a:lstStyle/>
                    <a:p>
                      <a:pPr algn="r" fontAlgn="ctr"/>
                      <a:r>
                        <a:rPr lang="en-US" sz="1600">
                          <a:effectLst/>
                          <a:latin typeface="Century Gothic" panose="020B0502020202020204" pitchFamily="34" charset="0"/>
                        </a:rPr>
                        <a:t>1,739</a:t>
                      </a:r>
                      <a:endParaRPr lang="en-US" sz="1600" dirty="0">
                        <a:effectLst/>
                        <a:latin typeface="Century Gothic" panose="020B0502020202020204" pitchFamily="34" charset="0"/>
                      </a:endParaRPr>
                    </a:p>
                  </a:txBody>
                  <a:tcPr marL="44905" marR="44905" marT="56132" marB="56132" anchor="ctr"/>
                </a:tc>
                <a:tc>
                  <a:txBody>
                    <a:bodyPr/>
                    <a:lstStyle/>
                    <a:p>
                      <a:pPr algn="r" fontAlgn="ctr"/>
                      <a:r>
                        <a:rPr lang="en-US" sz="1600">
                          <a:effectLst/>
                          <a:latin typeface="Century Gothic" panose="020B0502020202020204" pitchFamily="34" charset="0"/>
                        </a:rPr>
                        <a:t>1,765</a:t>
                      </a:r>
                      <a:endParaRPr lang="en-US" sz="1600" dirty="0">
                        <a:effectLst/>
                        <a:latin typeface="Century Gothic" panose="020B0502020202020204" pitchFamily="34" charset="0"/>
                      </a:endParaRPr>
                    </a:p>
                  </a:txBody>
                  <a:tcPr marL="44905" marR="44905" marT="56132" marB="56132" anchor="ctr"/>
                </a:tc>
                <a:extLst>
                  <a:ext uri="{0D108BD9-81ED-4DB2-BD59-A6C34878D82A}">
                    <a16:rowId xmlns:a16="http://schemas.microsoft.com/office/drawing/2014/main" val="23615879"/>
                  </a:ext>
                </a:extLst>
              </a:tr>
              <a:tr h="237999">
                <a:tc>
                  <a:txBody>
                    <a:bodyPr/>
                    <a:lstStyle/>
                    <a:p>
                      <a:pPr algn="l" fontAlgn="ctr"/>
                      <a:r>
                        <a:rPr lang="en-US" sz="1600">
                          <a:effectLst/>
                          <a:latin typeface="Century Gothic" panose="020B0502020202020204" pitchFamily="34" charset="0"/>
                        </a:rPr>
                        <a:t>Inventories</a:t>
                      </a:r>
                    </a:p>
                  </a:txBody>
                  <a:tcPr marL="44905" marR="44905" marT="56132" marB="56132" anchor="ctr"/>
                </a:tc>
                <a:tc>
                  <a:txBody>
                    <a:bodyPr/>
                    <a:lstStyle/>
                    <a:p>
                      <a:pPr algn="r" fontAlgn="ctr"/>
                      <a:r>
                        <a:rPr lang="en-US" sz="1600">
                          <a:effectLst/>
                          <a:latin typeface="Century Gothic" panose="020B0502020202020204" pitchFamily="34" charset="0"/>
                        </a:rPr>
                        <a:t>11,266</a:t>
                      </a:r>
                    </a:p>
                  </a:txBody>
                  <a:tcPr marL="44905" marR="44905" marT="56132" marB="56132" anchor="ctr"/>
                </a:tc>
                <a:tc>
                  <a:txBody>
                    <a:bodyPr/>
                    <a:lstStyle/>
                    <a:p>
                      <a:pPr algn="r" fontAlgn="ctr"/>
                      <a:r>
                        <a:rPr lang="en-US" sz="1600">
                          <a:effectLst/>
                          <a:latin typeface="Century Gothic" panose="020B0502020202020204" pitchFamily="34" charset="0"/>
                        </a:rPr>
                        <a:t>11,529</a:t>
                      </a:r>
                    </a:p>
                  </a:txBody>
                  <a:tcPr marL="44905" marR="44905" marT="56132" marB="56132" anchor="ctr"/>
                </a:tc>
                <a:extLst>
                  <a:ext uri="{0D108BD9-81ED-4DB2-BD59-A6C34878D82A}">
                    <a16:rowId xmlns:a16="http://schemas.microsoft.com/office/drawing/2014/main" val="490211783"/>
                  </a:ext>
                </a:extLst>
              </a:tr>
              <a:tr h="237999">
                <a:tc>
                  <a:txBody>
                    <a:bodyPr/>
                    <a:lstStyle/>
                    <a:p>
                      <a:pPr algn="l" fontAlgn="ctr"/>
                      <a:r>
                        <a:rPr lang="en-US" sz="1600">
                          <a:effectLst/>
                          <a:latin typeface="Century Gothic" panose="020B0502020202020204" pitchFamily="34" charset="0"/>
                        </a:rPr>
                        <a:t>Total Current Assets</a:t>
                      </a:r>
                    </a:p>
                  </a:txBody>
                  <a:tcPr marL="44905" marR="44905" marT="56132" marB="56132" anchor="ctr"/>
                </a:tc>
                <a:tc>
                  <a:txBody>
                    <a:bodyPr/>
                    <a:lstStyle/>
                    <a:p>
                      <a:pPr algn="r" fontAlgn="ctr"/>
                      <a:r>
                        <a:rPr lang="en-US" sz="1600">
                          <a:effectLst/>
                          <a:latin typeface="Century Gothic" panose="020B0502020202020204" pitchFamily="34" charset="0"/>
                        </a:rPr>
                        <a:t>39,193</a:t>
                      </a:r>
                      <a:endParaRPr lang="en-US" sz="1600" dirty="0">
                        <a:effectLst/>
                        <a:latin typeface="Century Gothic" panose="020B0502020202020204" pitchFamily="34" charset="0"/>
                      </a:endParaRPr>
                    </a:p>
                  </a:txBody>
                  <a:tcPr marL="44905" marR="44905" marT="56132" marB="56132" anchor="ctr"/>
                </a:tc>
                <a:tc>
                  <a:txBody>
                    <a:bodyPr/>
                    <a:lstStyle/>
                    <a:p>
                      <a:pPr algn="r" fontAlgn="ctr"/>
                      <a:r>
                        <a:rPr lang="en-US" sz="1600">
                          <a:effectLst/>
                          <a:latin typeface="Century Gothic" panose="020B0502020202020204" pitchFamily="34" charset="0"/>
                        </a:rPr>
                        <a:t>38,603</a:t>
                      </a:r>
                      <a:endParaRPr lang="en-US" sz="1600" dirty="0">
                        <a:effectLst/>
                        <a:latin typeface="Century Gothic" panose="020B0502020202020204" pitchFamily="34" charset="0"/>
                      </a:endParaRPr>
                    </a:p>
                  </a:txBody>
                  <a:tcPr marL="44905" marR="44905" marT="56132" marB="56132" anchor="ctr"/>
                </a:tc>
                <a:extLst>
                  <a:ext uri="{0D108BD9-81ED-4DB2-BD59-A6C34878D82A}">
                    <a16:rowId xmlns:a16="http://schemas.microsoft.com/office/drawing/2014/main" val="3954655192"/>
                  </a:ext>
                </a:extLst>
              </a:tr>
              <a:tr h="237999">
                <a:tc>
                  <a:txBody>
                    <a:bodyPr/>
                    <a:lstStyle/>
                    <a:p>
                      <a:pPr algn="l" fontAlgn="ctr"/>
                      <a:r>
                        <a:rPr lang="en-US" sz="1600">
                          <a:effectLst/>
                          <a:latin typeface="Century Gothic" panose="020B0502020202020204" pitchFamily="34" charset="0"/>
                        </a:rPr>
                        <a:t>Property, Plant and Equipment, net</a:t>
                      </a:r>
                    </a:p>
                  </a:txBody>
                  <a:tcPr marL="44905" marR="44905" marT="56132" marB="56132" anchor="ctr"/>
                </a:tc>
                <a:tc>
                  <a:txBody>
                    <a:bodyPr/>
                    <a:lstStyle/>
                    <a:p>
                      <a:pPr algn="r" fontAlgn="ctr"/>
                      <a:r>
                        <a:rPr lang="en-US" sz="1600">
                          <a:effectLst/>
                          <a:latin typeface="Century Gothic" panose="020B0502020202020204" pitchFamily="34" charset="0"/>
                        </a:rPr>
                        <a:t>12,904</a:t>
                      </a:r>
                    </a:p>
                  </a:txBody>
                  <a:tcPr marL="44905" marR="44905" marT="56132" marB="56132" anchor="ctr"/>
                </a:tc>
                <a:tc>
                  <a:txBody>
                    <a:bodyPr/>
                    <a:lstStyle/>
                    <a:p>
                      <a:pPr algn="r" fontAlgn="ctr"/>
                      <a:r>
                        <a:rPr lang="en-US" sz="1600">
                          <a:effectLst/>
                          <a:latin typeface="Century Gothic" panose="020B0502020202020204" pitchFamily="34" charset="0"/>
                        </a:rPr>
                        <a:t>13,574</a:t>
                      </a:r>
                    </a:p>
                  </a:txBody>
                  <a:tcPr marL="44905" marR="44905" marT="56132" marB="56132" anchor="ctr"/>
                </a:tc>
                <a:extLst>
                  <a:ext uri="{0D108BD9-81ED-4DB2-BD59-A6C34878D82A}">
                    <a16:rowId xmlns:a16="http://schemas.microsoft.com/office/drawing/2014/main" val="3533294892"/>
                  </a:ext>
                </a:extLst>
              </a:tr>
              <a:tr h="237999">
                <a:tc>
                  <a:txBody>
                    <a:bodyPr/>
                    <a:lstStyle/>
                    <a:p>
                      <a:pPr algn="l" fontAlgn="ctr"/>
                      <a:r>
                        <a:rPr lang="en-US" sz="1600">
                          <a:effectLst/>
                          <a:latin typeface="Century Gothic" panose="020B0502020202020204" pitchFamily="34" charset="0"/>
                        </a:rPr>
                        <a:t>Long-term receivables – trade and other</a:t>
                      </a:r>
                    </a:p>
                  </a:txBody>
                  <a:tcPr marL="44905" marR="44905" marT="56132" marB="56132" anchor="ctr"/>
                </a:tc>
                <a:tc>
                  <a:txBody>
                    <a:bodyPr/>
                    <a:lstStyle/>
                    <a:p>
                      <a:pPr algn="r" fontAlgn="ctr"/>
                      <a:r>
                        <a:rPr lang="en-US" sz="1600">
                          <a:effectLst/>
                          <a:latin typeface="Century Gothic" panose="020B0502020202020204" pitchFamily="34" charset="0"/>
                        </a:rPr>
                        <a:t>1,193</a:t>
                      </a:r>
                    </a:p>
                  </a:txBody>
                  <a:tcPr marL="44905" marR="44905" marT="56132" marB="56132" anchor="ctr"/>
                </a:tc>
                <a:tc>
                  <a:txBody>
                    <a:bodyPr/>
                    <a:lstStyle/>
                    <a:p>
                      <a:pPr algn="r" fontAlgn="ctr"/>
                      <a:r>
                        <a:rPr lang="en-US" sz="1600">
                          <a:effectLst/>
                          <a:latin typeface="Century Gothic" panose="020B0502020202020204" pitchFamily="34" charset="0"/>
                        </a:rPr>
                        <a:t>1,161</a:t>
                      </a:r>
                    </a:p>
                  </a:txBody>
                  <a:tcPr marL="44905" marR="44905" marT="56132" marB="56132" anchor="ctr"/>
                </a:tc>
                <a:extLst>
                  <a:ext uri="{0D108BD9-81ED-4DB2-BD59-A6C34878D82A}">
                    <a16:rowId xmlns:a16="http://schemas.microsoft.com/office/drawing/2014/main" val="947592124"/>
                  </a:ext>
                </a:extLst>
              </a:tr>
              <a:tr h="237999">
                <a:tc>
                  <a:txBody>
                    <a:bodyPr/>
                    <a:lstStyle/>
                    <a:p>
                      <a:pPr algn="l" fontAlgn="ctr"/>
                      <a:r>
                        <a:rPr lang="en-US" sz="1600">
                          <a:effectLst/>
                          <a:latin typeface="Century Gothic" panose="020B0502020202020204" pitchFamily="34" charset="0"/>
                        </a:rPr>
                        <a:t>Long-term receivables – finance</a:t>
                      </a:r>
                    </a:p>
                  </a:txBody>
                  <a:tcPr marL="44905" marR="44905" marT="56132" marB="56132" anchor="ctr"/>
                </a:tc>
                <a:tc>
                  <a:txBody>
                    <a:bodyPr/>
                    <a:lstStyle/>
                    <a:p>
                      <a:pPr algn="r" fontAlgn="ctr"/>
                      <a:r>
                        <a:rPr lang="en-US" sz="1600">
                          <a:effectLst/>
                          <a:latin typeface="Century Gothic" panose="020B0502020202020204" pitchFamily="34" charset="0"/>
                        </a:rPr>
                        <a:t>12,651</a:t>
                      </a:r>
                    </a:p>
                  </a:txBody>
                  <a:tcPr marL="44905" marR="44905" marT="56132" marB="56132" anchor="ctr"/>
                </a:tc>
                <a:tc>
                  <a:txBody>
                    <a:bodyPr/>
                    <a:lstStyle/>
                    <a:p>
                      <a:pPr algn="r" fontAlgn="ctr"/>
                      <a:r>
                        <a:rPr lang="en-US" sz="1600">
                          <a:effectLst/>
                          <a:latin typeface="Century Gothic" panose="020B0502020202020204" pitchFamily="34" charset="0"/>
                        </a:rPr>
                        <a:t>13,286</a:t>
                      </a:r>
                    </a:p>
                  </a:txBody>
                  <a:tcPr marL="44905" marR="44905" marT="56132" marB="56132" anchor="ctr"/>
                </a:tc>
                <a:extLst>
                  <a:ext uri="{0D108BD9-81ED-4DB2-BD59-A6C34878D82A}">
                    <a16:rowId xmlns:a16="http://schemas.microsoft.com/office/drawing/2014/main" val="3926112938"/>
                  </a:ext>
                </a:extLst>
              </a:tr>
              <a:tr h="363734">
                <a:tc>
                  <a:txBody>
                    <a:bodyPr/>
                    <a:lstStyle/>
                    <a:p>
                      <a:pPr algn="l" fontAlgn="ctr"/>
                      <a:r>
                        <a:rPr lang="en-US" sz="1600">
                          <a:effectLst/>
                          <a:latin typeface="Century Gothic" panose="020B0502020202020204" pitchFamily="34" charset="0"/>
                        </a:rPr>
                        <a:t>Noncurrent deferred and refundable income taxes</a:t>
                      </a:r>
                    </a:p>
                  </a:txBody>
                  <a:tcPr marL="44905" marR="44905" marT="56132" marB="56132" anchor="ctr"/>
                </a:tc>
                <a:tc>
                  <a:txBody>
                    <a:bodyPr/>
                    <a:lstStyle/>
                    <a:p>
                      <a:pPr algn="r" fontAlgn="ctr"/>
                      <a:r>
                        <a:rPr lang="en-US" sz="1600">
                          <a:effectLst/>
                          <a:latin typeface="Century Gothic" panose="020B0502020202020204" pitchFamily="34" charset="0"/>
                        </a:rPr>
                        <a:t>1,411</a:t>
                      </a:r>
                    </a:p>
                  </a:txBody>
                  <a:tcPr marL="44905" marR="44905" marT="56132" marB="56132" anchor="ctr"/>
                </a:tc>
                <a:tc>
                  <a:txBody>
                    <a:bodyPr/>
                    <a:lstStyle/>
                    <a:p>
                      <a:pPr algn="r" fontAlgn="ctr"/>
                      <a:r>
                        <a:rPr lang="en-US" sz="1600">
                          <a:effectLst/>
                          <a:latin typeface="Century Gothic" panose="020B0502020202020204" pitchFamily="34" charset="0"/>
                        </a:rPr>
                        <a:t>1,439</a:t>
                      </a:r>
                    </a:p>
                  </a:txBody>
                  <a:tcPr marL="44905" marR="44905" marT="56132" marB="56132" anchor="ctr"/>
                </a:tc>
                <a:extLst>
                  <a:ext uri="{0D108BD9-81ED-4DB2-BD59-A6C34878D82A}">
                    <a16:rowId xmlns:a16="http://schemas.microsoft.com/office/drawing/2014/main" val="880357531"/>
                  </a:ext>
                </a:extLst>
              </a:tr>
              <a:tr h="237999">
                <a:tc>
                  <a:txBody>
                    <a:bodyPr/>
                    <a:lstStyle/>
                    <a:p>
                      <a:pPr algn="l" fontAlgn="ctr"/>
                      <a:r>
                        <a:rPr lang="en-US" sz="1600">
                          <a:effectLst/>
                          <a:latin typeface="Century Gothic" panose="020B0502020202020204" pitchFamily="34" charset="0"/>
                        </a:rPr>
                        <a:t>Intangible assets</a:t>
                      </a:r>
                    </a:p>
                  </a:txBody>
                  <a:tcPr marL="44905" marR="44905" marT="56132" marB="56132" anchor="ctr"/>
                </a:tc>
                <a:tc>
                  <a:txBody>
                    <a:bodyPr/>
                    <a:lstStyle/>
                    <a:p>
                      <a:pPr algn="r" fontAlgn="ctr"/>
                      <a:r>
                        <a:rPr lang="en-US" sz="1600">
                          <a:effectLst/>
                          <a:latin typeface="Century Gothic" panose="020B0502020202020204" pitchFamily="34" charset="0"/>
                        </a:rPr>
                        <a:t>1,565</a:t>
                      </a:r>
                    </a:p>
                  </a:txBody>
                  <a:tcPr marL="44905" marR="44905" marT="56132" marB="56132" anchor="ctr"/>
                </a:tc>
                <a:tc>
                  <a:txBody>
                    <a:bodyPr/>
                    <a:lstStyle/>
                    <a:p>
                      <a:pPr algn="r" fontAlgn="ctr"/>
                      <a:r>
                        <a:rPr lang="en-US" sz="1600">
                          <a:effectLst/>
                          <a:latin typeface="Century Gothic" panose="020B0502020202020204" pitchFamily="34" charset="0"/>
                        </a:rPr>
                        <a:t>1,897</a:t>
                      </a:r>
                    </a:p>
                  </a:txBody>
                  <a:tcPr marL="44905" marR="44905" marT="56132" marB="56132" anchor="ctr"/>
                </a:tc>
                <a:extLst>
                  <a:ext uri="{0D108BD9-81ED-4DB2-BD59-A6C34878D82A}">
                    <a16:rowId xmlns:a16="http://schemas.microsoft.com/office/drawing/2014/main" val="1975118220"/>
                  </a:ext>
                </a:extLst>
              </a:tr>
              <a:tr h="237999">
                <a:tc>
                  <a:txBody>
                    <a:bodyPr/>
                    <a:lstStyle/>
                    <a:p>
                      <a:pPr algn="l" fontAlgn="ctr"/>
                      <a:r>
                        <a:rPr lang="en-US" sz="1600">
                          <a:effectLst/>
                          <a:latin typeface="Century Gothic" panose="020B0502020202020204" pitchFamily="34" charset="0"/>
                        </a:rPr>
                        <a:t>Goodwill</a:t>
                      </a:r>
                    </a:p>
                  </a:txBody>
                  <a:tcPr marL="44905" marR="44905" marT="56132" marB="56132" anchor="ctr"/>
                </a:tc>
                <a:tc>
                  <a:txBody>
                    <a:bodyPr/>
                    <a:lstStyle/>
                    <a:p>
                      <a:pPr algn="r" fontAlgn="ctr"/>
                      <a:r>
                        <a:rPr lang="en-US" sz="1600">
                          <a:effectLst/>
                          <a:latin typeface="Century Gothic" panose="020B0502020202020204" pitchFamily="34" charset="0"/>
                        </a:rPr>
                        <a:t>6,196</a:t>
                      </a:r>
                    </a:p>
                  </a:txBody>
                  <a:tcPr marL="44905" marR="44905" marT="56132" marB="56132" anchor="ctr"/>
                </a:tc>
                <a:tc>
                  <a:txBody>
                    <a:bodyPr/>
                    <a:lstStyle/>
                    <a:p>
                      <a:pPr algn="r" fontAlgn="ctr"/>
                      <a:r>
                        <a:rPr lang="en-US" sz="1600">
                          <a:effectLst/>
                          <a:latin typeface="Century Gothic" panose="020B0502020202020204" pitchFamily="34" charset="0"/>
                        </a:rPr>
                        <a:t>6,217</a:t>
                      </a:r>
                    </a:p>
                  </a:txBody>
                  <a:tcPr marL="44905" marR="44905" marT="56132" marB="56132" anchor="ctr"/>
                </a:tc>
                <a:extLst>
                  <a:ext uri="{0D108BD9-81ED-4DB2-BD59-A6C34878D82A}">
                    <a16:rowId xmlns:a16="http://schemas.microsoft.com/office/drawing/2014/main" val="1817022368"/>
                  </a:ext>
                </a:extLst>
              </a:tr>
              <a:tr h="237999">
                <a:tc>
                  <a:txBody>
                    <a:bodyPr/>
                    <a:lstStyle/>
                    <a:p>
                      <a:pPr algn="l" fontAlgn="ctr"/>
                      <a:r>
                        <a:rPr lang="en-US" sz="1600">
                          <a:effectLst/>
                          <a:latin typeface="Century Gothic" panose="020B0502020202020204" pitchFamily="34" charset="0"/>
                        </a:rPr>
                        <a:t>Other assets</a:t>
                      </a:r>
                    </a:p>
                  </a:txBody>
                  <a:tcPr marL="44905" marR="44905" marT="56132" marB="56132" anchor="ctr"/>
                </a:tc>
                <a:tc>
                  <a:txBody>
                    <a:bodyPr/>
                    <a:lstStyle/>
                    <a:p>
                      <a:pPr algn="r" fontAlgn="ctr"/>
                      <a:r>
                        <a:rPr lang="en-US" sz="1600">
                          <a:effectLst/>
                          <a:latin typeface="Century Gothic" panose="020B0502020202020204" pitchFamily="34" charset="0"/>
                        </a:rPr>
                        <a:t>3,340</a:t>
                      </a:r>
                    </a:p>
                  </a:txBody>
                  <a:tcPr marL="44905" marR="44905" marT="56132" marB="56132" anchor="ctr"/>
                </a:tc>
                <a:tc>
                  <a:txBody>
                    <a:bodyPr/>
                    <a:lstStyle/>
                    <a:p>
                      <a:pPr algn="r" fontAlgn="ctr"/>
                      <a:r>
                        <a:rPr lang="en-US" sz="1600">
                          <a:effectLst/>
                          <a:latin typeface="Century Gothic" panose="020B0502020202020204" pitchFamily="34" charset="0"/>
                        </a:rPr>
                        <a:t>2,332</a:t>
                      </a:r>
                    </a:p>
                  </a:txBody>
                  <a:tcPr marL="44905" marR="44905" marT="56132" marB="56132" anchor="ctr"/>
                </a:tc>
                <a:extLst>
                  <a:ext uri="{0D108BD9-81ED-4DB2-BD59-A6C34878D82A}">
                    <a16:rowId xmlns:a16="http://schemas.microsoft.com/office/drawing/2014/main" val="3463467660"/>
                  </a:ext>
                </a:extLst>
              </a:tr>
              <a:tr h="237999">
                <a:tc>
                  <a:txBody>
                    <a:bodyPr/>
                    <a:lstStyle/>
                    <a:p>
                      <a:pPr algn="l" fontAlgn="ctr"/>
                      <a:endParaRPr lang="en-US" sz="1600">
                        <a:effectLst/>
                        <a:latin typeface="Century Gothic" panose="020B0502020202020204" pitchFamily="34" charset="0"/>
                      </a:endParaRPr>
                    </a:p>
                  </a:txBody>
                  <a:tcPr marL="44905" marR="44905" marT="56132" marB="56132" anchor="ctr"/>
                </a:tc>
                <a:tc>
                  <a:txBody>
                    <a:bodyPr/>
                    <a:lstStyle/>
                    <a:p>
                      <a:pPr algn="r" fontAlgn="ctr"/>
                      <a:r>
                        <a:rPr lang="en-US" sz="1600" dirty="0">
                          <a:effectLst/>
                          <a:latin typeface="Century Gothic" panose="020B0502020202020204" pitchFamily="34" charset="0"/>
                        </a:rPr>
                        <a:t>$78,453</a:t>
                      </a:r>
                    </a:p>
                  </a:txBody>
                  <a:tcPr marL="44905" marR="44905" marT="56132" marB="56132" anchor="ctr"/>
                </a:tc>
                <a:tc>
                  <a:txBody>
                    <a:bodyPr/>
                    <a:lstStyle/>
                    <a:p>
                      <a:pPr algn="r" fontAlgn="ctr"/>
                      <a:r>
                        <a:rPr lang="en-US" sz="1600" dirty="0">
                          <a:effectLst/>
                          <a:latin typeface="Century Gothic" panose="020B0502020202020204" pitchFamily="34" charset="0"/>
                        </a:rPr>
                        <a:t>$78,509</a:t>
                      </a:r>
                    </a:p>
                  </a:txBody>
                  <a:tcPr marL="44905" marR="44905" marT="56132" marB="56132" anchor="ctr"/>
                </a:tc>
                <a:extLst>
                  <a:ext uri="{0D108BD9-81ED-4DB2-BD59-A6C34878D82A}">
                    <a16:rowId xmlns:a16="http://schemas.microsoft.com/office/drawing/2014/main" val="536049276"/>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gab299c3d09_0_125"/>
          <p:cNvSpPr txBox="1">
            <a:spLocks noGrp="1"/>
          </p:cNvSpPr>
          <p:nvPr>
            <p:ph type="title"/>
          </p:nvPr>
        </p:nvSpPr>
        <p:spPr/>
        <p:txBody>
          <a:bodyPr/>
          <a:lstStyle/>
          <a:p>
            <a:r>
              <a:rPr lang="en-US" dirty="0"/>
              <a:t>Disclosures</a:t>
            </a:r>
          </a:p>
        </p:txBody>
      </p:sp>
      <p:sp>
        <p:nvSpPr>
          <p:cNvPr id="221" name="Google Shape;221;gab299c3d09_0_125"/>
          <p:cNvSpPr txBox="1">
            <a:spLocks noGrp="1"/>
          </p:cNvSpPr>
          <p:nvPr>
            <p:ph type="body" idx="1"/>
          </p:nvPr>
        </p:nvSpPr>
        <p:spPr/>
        <p:txBody>
          <a:bodyPr/>
          <a:lstStyle/>
          <a:p>
            <a:pPr lvl="0"/>
            <a:r>
              <a:rPr lang="en-US" dirty="0"/>
              <a:t>In addition to the numbers on the income statement and the balance sheet, companies are required to disclose details in the notes that follow the financial statements, including things like:</a:t>
            </a:r>
          </a:p>
          <a:p>
            <a:pPr lvl="1"/>
            <a:r>
              <a:rPr lang="en-US" dirty="0"/>
              <a:t>Contracts with customers</a:t>
            </a:r>
          </a:p>
          <a:p>
            <a:pPr lvl="1"/>
            <a:r>
              <a:rPr lang="en-US" dirty="0"/>
              <a:t>Revenue recognized from contracts with customers</a:t>
            </a:r>
          </a:p>
          <a:p>
            <a:pPr lvl="1"/>
            <a:r>
              <a:rPr lang="en-US" dirty="0"/>
              <a:t>Disaggregated revenue into categories that depict how the nature, amount, timing, and uncertainty of revenue and cash flows are affected by economic factors</a:t>
            </a:r>
          </a:p>
          <a:p>
            <a:pPr lvl="1"/>
            <a:r>
              <a:rPr lang="en-US" dirty="0"/>
              <a:t>Contract balances for opening and closing balances of receivables, contract assets, and contract liabilities</a:t>
            </a:r>
          </a:p>
          <a:p>
            <a:pPr lvl="1"/>
            <a:r>
              <a:rPr lang="en-US" dirty="0"/>
              <a:t>Method(s) used to recognize revenue for performance obligations satisfied over time</a:t>
            </a:r>
          </a:p>
          <a:p>
            <a:pPr lvl="1"/>
            <a:r>
              <a:rPr lang="en-US" dirty="0"/>
              <a:t>Significant judgments, and changes in judgments, in applying the guidance</a:t>
            </a:r>
          </a:p>
          <a:p>
            <a:pPr lvl="1"/>
            <a:r>
              <a:rPr lang="en-US" dirty="0"/>
              <a:t>The timing of satisfying performance obligations</a:t>
            </a:r>
          </a:p>
          <a:p>
            <a:pPr lvl="1"/>
            <a:r>
              <a:rPr lang="en-US" dirty="0"/>
              <a:t>Determining the transaction price and allocating amounts to performance obligations</a:t>
            </a:r>
          </a:p>
          <a:p>
            <a:pPr lvl="1"/>
            <a:r>
              <a:rPr lang="en-US" dirty="0"/>
              <a:t>Any assets recognized from the costs to obtain or fulfill a contract with a customer</a:t>
            </a:r>
          </a:p>
          <a:p>
            <a:pPr lvl="1"/>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3"/>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Quick Review</a:t>
            </a:r>
            <a:endParaRPr/>
          </a:p>
        </p:txBody>
      </p:sp>
      <p:sp>
        <p:nvSpPr>
          <p:cNvPr id="227" name="Google Shape;227;p13"/>
          <p:cNvSpPr txBox="1">
            <a:spLocks noGrp="1"/>
          </p:cNvSpPr>
          <p:nvPr>
            <p:ph type="body" idx="1"/>
          </p:nvPr>
        </p:nvSpPr>
        <p:spPr>
          <a:xfrm>
            <a:off x="838200" y="1690700"/>
            <a:ext cx="10515600" cy="4351200"/>
          </a:xfrm>
          <a:prstGeom prst="rect">
            <a:avLst/>
          </a:prstGeom>
          <a:noFill/>
          <a:ln>
            <a:noFill/>
          </a:ln>
        </p:spPr>
        <p:txBody>
          <a:bodyPr spcFirstLastPara="1" wrap="square" lIns="91425" tIns="45700" rIns="91425" bIns="45700" anchor="t" anchorCtr="0">
            <a:noAutofit/>
          </a:bodyPr>
          <a:lstStyle/>
          <a:p>
            <a:pPr marL="457200" lvl="0" indent="-342900" algn="l" rtl="0">
              <a:lnSpc>
                <a:spcPct val="115000"/>
              </a:lnSpc>
              <a:spcBef>
                <a:spcPts val="375"/>
              </a:spcBef>
              <a:spcAft>
                <a:spcPts val="0"/>
              </a:spcAft>
              <a:buSzPts val="1800"/>
              <a:buChar char="•"/>
            </a:pPr>
            <a:r>
              <a:rPr lang="en-US" sz="1800"/>
              <a:t>What  is revenue recognition under GAAP?</a:t>
            </a:r>
            <a:endParaRPr sz="1800"/>
          </a:p>
          <a:p>
            <a:pPr marL="457200" lvl="0" indent="-342900" algn="l" rtl="0">
              <a:lnSpc>
                <a:spcPct val="115000"/>
              </a:lnSpc>
              <a:spcBef>
                <a:spcPts val="0"/>
              </a:spcBef>
              <a:spcAft>
                <a:spcPts val="0"/>
              </a:spcAft>
              <a:buSzPts val="1800"/>
              <a:buChar char="•"/>
            </a:pPr>
            <a:r>
              <a:rPr lang="en-US" sz="1800"/>
              <a:t>How are sales and payments on account recorded in journal entries?</a:t>
            </a:r>
            <a:endParaRPr sz="1800"/>
          </a:p>
          <a:p>
            <a:pPr marL="457200" lvl="0" indent="-342900" algn="l" rtl="0">
              <a:lnSpc>
                <a:spcPct val="115000"/>
              </a:lnSpc>
              <a:spcBef>
                <a:spcPts val="0"/>
              </a:spcBef>
              <a:spcAft>
                <a:spcPts val="0"/>
              </a:spcAft>
              <a:buSzPts val="1800"/>
              <a:buChar char="•"/>
            </a:pPr>
            <a:r>
              <a:rPr lang="en-US" sz="1800"/>
              <a:t>How is the direct write-off method of accounting for bad debts applied?</a:t>
            </a:r>
            <a:endParaRPr sz="1800"/>
          </a:p>
          <a:p>
            <a:pPr marL="457200" lvl="0" indent="-342900" algn="l" rtl="0">
              <a:lnSpc>
                <a:spcPct val="115000"/>
              </a:lnSpc>
              <a:spcBef>
                <a:spcPts val="0"/>
              </a:spcBef>
              <a:spcAft>
                <a:spcPts val="0"/>
              </a:spcAft>
              <a:buSzPts val="1800"/>
              <a:buChar char="•"/>
            </a:pPr>
            <a:r>
              <a:rPr lang="en-US" sz="1800"/>
              <a:t>How does an accountant compute and journalize bad debt expense under the allowance method (percentage of sales)?</a:t>
            </a:r>
            <a:endParaRPr sz="1800"/>
          </a:p>
          <a:p>
            <a:pPr marL="457200" lvl="0" indent="-342900" algn="l" rtl="0">
              <a:lnSpc>
                <a:spcPct val="115000"/>
              </a:lnSpc>
              <a:spcBef>
                <a:spcPts val="0"/>
              </a:spcBef>
              <a:spcAft>
                <a:spcPts val="0"/>
              </a:spcAft>
              <a:buSzPts val="1800"/>
              <a:buChar char="•"/>
            </a:pPr>
            <a:r>
              <a:rPr lang="en-US" sz="1800"/>
              <a:t>How does an accountant compute and journalize bad debt expense as a percentage of receivables (balance sheet method)?</a:t>
            </a:r>
            <a:endParaRPr sz="1800"/>
          </a:p>
          <a:p>
            <a:pPr marL="457200" lvl="0" indent="-342900" algn="l" rtl="0">
              <a:lnSpc>
                <a:spcPct val="115000"/>
              </a:lnSpc>
              <a:spcBef>
                <a:spcPts val="0"/>
              </a:spcBef>
              <a:spcAft>
                <a:spcPts val="0"/>
              </a:spcAft>
              <a:buSzPts val="1800"/>
              <a:buChar char="•"/>
            </a:pPr>
            <a:r>
              <a:rPr lang="en-US" sz="1800"/>
              <a:t>How is an accounts receivable aging analysis prepared?</a:t>
            </a:r>
            <a:endParaRPr sz="1800"/>
          </a:p>
          <a:p>
            <a:pPr marL="457200" lvl="0" indent="-342900" algn="l" rtl="0">
              <a:lnSpc>
                <a:spcPct val="115000"/>
              </a:lnSpc>
              <a:spcBef>
                <a:spcPts val="0"/>
              </a:spcBef>
              <a:spcAft>
                <a:spcPts val="0"/>
              </a:spcAft>
              <a:buSzPts val="1800"/>
              <a:buChar char="•"/>
            </a:pPr>
            <a:r>
              <a:rPr lang="en-US" sz="1800"/>
              <a:t>What is the process of factoring accounts receivable?</a:t>
            </a:r>
            <a:endParaRPr sz="1800"/>
          </a:p>
          <a:p>
            <a:pPr marL="457200" lvl="0" indent="-342900" algn="l" rtl="0">
              <a:lnSpc>
                <a:spcPct val="115000"/>
              </a:lnSpc>
              <a:spcBef>
                <a:spcPts val="0"/>
              </a:spcBef>
              <a:spcAft>
                <a:spcPts val="0"/>
              </a:spcAft>
              <a:buSzPts val="1800"/>
              <a:buChar char="•"/>
            </a:pPr>
            <a:r>
              <a:rPr lang="en-US" sz="1800"/>
              <a:t>What are the defining characteristics of a note receivable?</a:t>
            </a:r>
            <a:endParaRPr sz="1800"/>
          </a:p>
          <a:p>
            <a:pPr marL="457200" lvl="0" indent="-342900" algn="l" rtl="0">
              <a:lnSpc>
                <a:spcPct val="115000"/>
              </a:lnSpc>
              <a:spcBef>
                <a:spcPts val="0"/>
              </a:spcBef>
              <a:spcAft>
                <a:spcPts val="0"/>
              </a:spcAft>
              <a:buSzPts val="1800"/>
              <a:buChar char="•"/>
            </a:pPr>
            <a:r>
              <a:rPr lang="en-US" sz="1800"/>
              <a:t>How is accrued interest calculated and recorded? </a:t>
            </a:r>
            <a:endParaRPr sz="1800"/>
          </a:p>
          <a:p>
            <a:pPr marL="457200" lvl="0" indent="-342900" algn="l" rtl="0">
              <a:lnSpc>
                <a:spcPct val="115000"/>
              </a:lnSpc>
              <a:spcBef>
                <a:spcPts val="0"/>
              </a:spcBef>
              <a:spcAft>
                <a:spcPts val="0"/>
              </a:spcAft>
              <a:buSzPts val="1800"/>
              <a:buChar char="•"/>
            </a:pPr>
            <a:r>
              <a:rPr lang="en-US" sz="1800"/>
              <a:t>Hare are collections on notes receivable journalized?</a:t>
            </a:r>
            <a:endParaRPr sz="1800"/>
          </a:p>
          <a:p>
            <a:pPr marL="457200" lvl="0" indent="-342900" algn="l" rtl="0">
              <a:lnSpc>
                <a:spcPct val="115000"/>
              </a:lnSpc>
              <a:spcBef>
                <a:spcPts val="0"/>
              </a:spcBef>
              <a:spcAft>
                <a:spcPts val="0"/>
              </a:spcAft>
              <a:buSzPts val="1800"/>
              <a:buChar char="•"/>
            </a:pPr>
            <a:r>
              <a:rPr lang="en-US" sz="1800"/>
              <a:t>When are receivables a current or a noncurrent assets?</a:t>
            </a:r>
            <a:endParaRPr sz="1800"/>
          </a:p>
          <a:p>
            <a:pPr marL="457200" lvl="0" indent="-342900" algn="l" rtl="0">
              <a:lnSpc>
                <a:spcPct val="115000"/>
              </a:lnSpc>
              <a:spcBef>
                <a:spcPts val="0"/>
              </a:spcBef>
              <a:spcAft>
                <a:spcPts val="0"/>
              </a:spcAft>
              <a:buSzPts val="1800"/>
              <a:buChar char="•"/>
            </a:pPr>
            <a:r>
              <a:rPr lang="en-US" sz="1800"/>
              <a:t>How are financial statement disclosures related to receivables?</a:t>
            </a:r>
            <a:endParaRPr sz="1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3"/>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Revenue Recognition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4"/>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Revenue Recognition</a:t>
            </a:r>
            <a:endParaRPr/>
          </a:p>
        </p:txBody>
      </p:sp>
      <p:sp>
        <p:nvSpPr>
          <p:cNvPr id="61" name="Google Shape;61;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6.1: Recognize revenue received on account</a:t>
            </a:r>
            <a:endParaRPr/>
          </a:p>
          <a:p>
            <a:pPr marL="582930" lvl="0" indent="0" algn="l" rtl="0">
              <a:lnSpc>
                <a:spcPct val="90000"/>
              </a:lnSpc>
              <a:spcBef>
                <a:spcPts val="375"/>
              </a:spcBef>
              <a:spcAft>
                <a:spcPts val="0"/>
              </a:spcAft>
              <a:buClr>
                <a:schemeClr val="dk1"/>
              </a:buClr>
              <a:buSzPts val="1100"/>
              <a:buFont typeface="Arial"/>
              <a:buNone/>
            </a:pPr>
            <a:r>
              <a:rPr lang="en-US" sz="2000"/>
              <a:t>6.1.1: Summarize revenue recognition under GAAP</a:t>
            </a:r>
            <a:endParaRPr sz="2000"/>
          </a:p>
          <a:p>
            <a:pPr marL="582930" lvl="0" indent="0" algn="l" rtl="0">
              <a:lnSpc>
                <a:spcPct val="90000"/>
              </a:lnSpc>
              <a:spcBef>
                <a:spcPts val="375"/>
              </a:spcBef>
              <a:spcAft>
                <a:spcPts val="0"/>
              </a:spcAft>
              <a:buClr>
                <a:schemeClr val="dk1"/>
              </a:buClr>
              <a:buSzPts val="1100"/>
              <a:buFont typeface="Arial"/>
              <a:buNone/>
            </a:pPr>
            <a:r>
              <a:rPr lang="en-US" sz="2000"/>
              <a:t>6.1.2: Demonstrate journal entries for sales and payments on account</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ab299c3d09_0_0"/>
          <p:cNvSpPr txBox="1">
            <a:spLocks noGrp="1"/>
          </p:cNvSpPr>
          <p:nvPr>
            <p:ph type="title"/>
          </p:nvPr>
        </p:nvSpPr>
        <p:spPr/>
        <p:txBody>
          <a:bodyPr/>
          <a:lstStyle/>
          <a:p>
            <a:r>
              <a:rPr lang="en-US" dirty="0"/>
              <a:t>Recognizing Revenue under the Accrual Basis</a:t>
            </a:r>
          </a:p>
        </p:txBody>
      </p:sp>
      <p:graphicFrame>
        <p:nvGraphicFramePr>
          <p:cNvPr id="4" name="Table 3">
            <a:extLst>
              <a:ext uri="{FF2B5EF4-FFF2-40B4-BE49-F238E27FC236}">
                <a16:creationId xmlns:a16="http://schemas.microsoft.com/office/drawing/2014/main" id="{CB229EBE-2E78-3E42-8942-8F8230939CA0}"/>
              </a:ext>
            </a:extLst>
          </p:cNvPr>
          <p:cNvGraphicFramePr>
            <a:graphicFrameLocks noGrp="1"/>
          </p:cNvGraphicFramePr>
          <p:nvPr>
            <p:extLst>
              <p:ext uri="{D42A27DB-BD31-4B8C-83A1-F6EECF244321}">
                <p14:modId xmlns:p14="http://schemas.microsoft.com/office/powerpoint/2010/main" val="913138143"/>
              </p:ext>
            </p:extLst>
          </p:nvPr>
        </p:nvGraphicFramePr>
        <p:xfrm>
          <a:off x="838199" y="1983105"/>
          <a:ext cx="10515600" cy="2571750"/>
        </p:xfrm>
        <a:graphic>
          <a:graphicData uri="http://schemas.openxmlformats.org/drawingml/2006/table">
            <a:tbl>
              <a:tblPr firstRow="1">
                <a:tableStyleId>{00A15C55-8517-42AA-B614-E9B94910E393}</a:tableStyleId>
              </a:tblPr>
              <a:tblGrid>
                <a:gridCol w="3853071">
                  <a:extLst>
                    <a:ext uri="{9D8B030D-6E8A-4147-A177-3AD203B41FA5}">
                      <a16:colId xmlns:a16="http://schemas.microsoft.com/office/drawing/2014/main" val="4012991112"/>
                    </a:ext>
                  </a:extLst>
                </a:gridCol>
                <a:gridCol w="6662529">
                  <a:extLst>
                    <a:ext uri="{9D8B030D-6E8A-4147-A177-3AD203B41FA5}">
                      <a16:colId xmlns:a16="http://schemas.microsoft.com/office/drawing/2014/main" val="3623382438"/>
                    </a:ext>
                  </a:extLst>
                </a:gridCol>
              </a:tblGrid>
              <a:tr h="0">
                <a:tc gridSpan="2">
                  <a:txBody>
                    <a:bodyPr/>
                    <a:lstStyle/>
                    <a:p>
                      <a:pPr algn="ctr"/>
                      <a:r>
                        <a:rPr lang="en-US" sz="2400" dirty="0">
                          <a:latin typeface="Century Gothic" panose="020B0502020202020204" pitchFamily="34" charset="0"/>
                        </a:rPr>
                        <a:t>Cash Basis and Accrual Basis</a:t>
                      </a:r>
                    </a:p>
                  </a:txBody>
                  <a:tcPr anchor="ctr"/>
                </a:tc>
                <a:tc hMerge="1">
                  <a:txBody>
                    <a:bodyPr/>
                    <a:lstStyle/>
                    <a:p>
                      <a:endParaRPr lang="en-US"/>
                    </a:p>
                  </a:txBody>
                  <a:tcPr/>
                </a:tc>
                <a:extLst>
                  <a:ext uri="{0D108BD9-81ED-4DB2-BD59-A6C34878D82A}">
                    <a16:rowId xmlns:a16="http://schemas.microsoft.com/office/drawing/2014/main" val="1346467447"/>
                  </a:ext>
                </a:extLst>
              </a:tr>
              <a:tr h="0">
                <a:tc>
                  <a:txBody>
                    <a:bodyPr/>
                    <a:lstStyle/>
                    <a:p>
                      <a:pPr algn="l" fontAlgn="ctr"/>
                      <a:r>
                        <a:rPr lang="en-US" sz="2100" b="1" dirty="0">
                          <a:effectLst/>
                          <a:latin typeface="Century Gothic" panose="020B0502020202020204" pitchFamily="34" charset="0"/>
                        </a:rPr>
                        <a:t>Cash Basis</a:t>
                      </a:r>
                    </a:p>
                  </a:txBody>
                  <a:tcPr marL="114300" marR="114300" marT="85725" marB="85725" anchor="ctr"/>
                </a:tc>
                <a:tc>
                  <a:txBody>
                    <a:bodyPr/>
                    <a:lstStyle/>
                    <a:p>
                      <a:pPr algn="l" fontAlgn="ctr"/>
                      <a:r>
                        <a:rPr lang="en-US" sz="2100" b="1" dirty="0">
                          <a:effectLst/>
                          <a:latin typeface="Century Gothic" panose="020B0502020202020204" pitchFamily="34" charset="0"/>
                        </a:rPr>
                        <a:t>Accrual Basis</a:t>
                      </a:r>
                    </a:p>
                  </a:txBody>
                  <a:tcPr marL="114300" marR="114300" marT="85725" marB="85725" anchor="ctr"/>
                </a:tc>
                <a:extLst>
                  <a:ext uri="{0D108BD9-81ED-4DB2-BD59-A6C34878D82A}">
                    <a16:rowId xmlns:a16="http://schemas.microsoft.com/office/drawing/2014/main" val="683445999"/>
                  </a:ext>
                </a:extLst>
              </a:tr>
              <a:tr h="0">
                <a:tc>
                  <a:txBody>
                    <a:bodyPr/>
                    <a:lstStyle/>
                    <a:p>
                      <a:pPr algn="l" fontAlgn="ctr"/>
                      <a:r>
                        <a:rPr lang="en-US" sz="2100" dirty="0">
                          <a:effectLst/>
                          <a:latin typeface="Century Gothic" panose="020B0502020202020204" pitchFamily="34" charset="0"/>
                        </a:rPr>
                        <a:t>Revenues are recognized as cash is received</a:t>
                      </a:r>
                    </a:p>
                  </a:txBody>
                  <a:tcPr marL="114300" marR="114300" marT="85725" marB="85725" anchor="ctr"/>
                </a:tc>
                <a:tc>
                  <a:txBody>
                    <a:bodyPr/>
                    <a:lstStyle/>
                    <a:p>
                      <a:pPr algn="l" fontAlgn="ctr"/>
                      <a:r>
                        <a:rPr lang="en-US" sz="2100" dirty="0">
                          <a:effectLst/>
                          <a:latin typeface="Century Gothic" panose="020B0502020202020204" pitchFamily="34" charset="0"/>
                        </a:rPr>
                        <a:t>Revenues are recognized when earned (goods are delivered or services are performed).</a:t>
                      </a:r>
                    </a:p>
                  </a:txBody>
                  <a:tcPr marL="114300" marR="114300" marT="85725" marB="85725" anchor="ctr"/>
                </a:tc>
                <a:extLst>
                  <a:ext uri="{0D108BD9-81ED-4DB2-BD59-A6C34878D82A}">
                    <a16:rowId xmlns:a16="http://schemas.microsoft.com/office/drawing/2014/main" val="1617267033"/>
                  </a:ext>
                </a:extLst>
              </a:tr>
              <a:tr h="0">
                <a:tc>
                  <a:txBody>
                    <a:bodyPr/>
                    <a:lstStyle/>
                    <a:p>
                      <a:pPr algn="l" fontAlgn="ctr"/>
                      <a:r>
                        <a:rPr lang="en-US" sz="2100">
                          <a:effectLst/>
                          <a:latin typeface="Century Gothic" panose="020B0502020202020204" pitchFamily="34" charset="0"/>
                        </a:rPr>
                        <a:t>Expenses are recognized as cash is paid</a:t>
                      </a:r>
                    </a:p>
                  </a:txBody>
                  <a:tcPr marL="114300" marR="114300" marT="85725" marB="85725" anchor="ctr"/>
                </a:tc>
                <a:tc>
                  <a:txBody>
                    <a:bodyPr/>
                    <a:lstStyle/>
                    <a:p>
                      <a:pPr algn="l" fontAlgn="ctr"/>
                      <a:r>
                        <a:rPr lang="en-US" sz="2100" dirty="0">
                          <a:effectLst/>
                          <a:latin typeface="Century Gothic" panose="020B0502020202020204" pitchFamily="34" charset="0"/>
                        </a:rPr>
                        <a:t>Expenses are recognized when incurred to produce revenues</a:t>
                      </a:r>
                    </a:p>
                  </a:txBody>
                  <a:tcPr marL="114300" marR="114300" marT="85725" marB="85725" anchor="ctr"/>
                </a:tc>
                <a:extLst>
                  <a:ext uri="{0D108BD9-81ED-4DB2-BD59-A6C34878D82A}">
                    <a16:rowId xmlns:a16="http://schemas.microsoft.com/office/drawing/2014/main" val="206661810"/>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gab299c3d09_0_6"/>
          <p:cNvSpPr txBox="1">
            <a:spLocks noGrp="1"/>
          </p:cNvSpPr>
          <p:nvPr>
            <p:ph type="title"/>
          </p:nvPr>
        </p:nvSpPr>
        <p:spPr/>
        <p:txBody>
          <a:bodyPr/>
          <a:lstStyle/>
          <a:p>
            <a:pPr lvl="0"/>
            <a:r>
              <a:rPr lang="en-US" dirty="0"/>
              <a:t>Recognizing Revenue under the Accrual Basis (cont.)</a:t>
            </a:r>
          </a:p>
        </p:txBody>
      </p:sp>
      <p:sp>
        <p:nvSpPr>
          <p:cNvPr id="75" name="Google Shape;75;gab299c3d09_0_6"/>
          <p:cNvSpPr txBox="1">
            <a:spLocks noGrp="1"/>
          </p:cNvSpPr>
          <p:nvPr>
            <p:ph type="body" idx="1"/>
          </p:nvPr>
        </p:nvSpPr>
        <p:spPr>
          <a:xfrm>
            <a:off x="838200" y="1825625"/>
            <a:ext cx="5496339" cy="4351338"/>
          </a:xfrm>
        </p:spPr>
        <p:txBody>
          <a:bodyPr/>
          <a:lstStyle/>
          <a:p>
            <a:pPr marL="50800" lvl="0" indent="0">
              <a:buNone/>
            </a:pPr>
            <a:r>
              <a:rPr lang="en-US" dirty="0"/>
              <a:t>Five step process from FASB for Revenue Recognition:</a:t>
            </a:r>
          </a:p>
          <a:p>
            <a:pPr lvl="0"/>
            <a:endParaRPr lang="en-US" dirty="0"/>
          </a:p>
          <a:p>
            <a:pPr marL="508000" lvl="0" indent="-457200">
              <a:buSzPct val="100000"/>
              <a:buFont typeface="+mj-lt"/>
              <a:buAutoNum type="arabicPeriod"/>
            </a:pPr>
            <a:r>
              <a:rPr lang="en-US" dirty="0"/>
              <a:t>Identify the contract with a customer.</a:t>
            </a:r>
          </a:p>
          <a:p>
            <a:pPr marL="508000" lvl="0" indent="-457200">
              <a:buSzPct val="100000"/>
              <a:buFont typeface="+mj-lt"/>
              <a:buAutoNum type="arabicPeriod"/>
            </a:pPr>
            <a:r>
              <a:rPr lang="en-US" dirty="0"/>
              <a:t>Identify the performance obligation.</a:t>
            </a:r>
          </a:p>
          <a:p>
            <a:pPr marL="508000" lvl="0" indent="-457200">
              <a:buSzPct val="100000"/>
              <a:buFont typeface="+mj-lt"/>
              <a:buAutoNum type="arabicPeriod"/>
            </a:pPr>
            <a:r>
              <a:rPr lang="en-US" dirty="0"/>
              <a:t>Determine the transaction price.</a:t>
            </a:r>
          </a:p>
          <a:p>
            <a:pPr marL="508000" lvl="0" indent="-457200">
              <a:buSzPct val="100000"/>
              <a:buFont typeface="+mj-lt"/>
              <a:buAutoNum type="arabicPeriod"/>
            </a:pPr>
            <a:r>
              <a:rPr lang="en-US" dirty="0"/>
              <a:t>Allocate the transaction price to the performance obligation.</a:t>
            </a:r>
          </a:p>
          <a:p>
            <a:pPr marL="508000" lvl="0" indent="-457200">
              <a:buSzPct val="100000"/>
              <a:buFont typeface="+mj-lt"/>
              <a:buAutoNum type="arabicPeriod"/>
            </a:pPr>
            <a:r>
              <a:rPr lang="en-US" dirty="0"/>
              <a:t>Recognize revenue when or as performance obligations are satisfied.</a:t>
            </a:r>
          </a:p>
        </p:txBody>
      </p:sp>
      <p:pic>
        <p:nvPicPr>
          <p:cNvPr id="2052" name="Picture 4" descr="A waiter serving a table of customers.">
            <a:extLst>
              <a:ext uri="{FF2B5EF4-FFF2-40B4-BE49-F238E27FC236}">
                <a16:creationId xmlns:a16="http://schemas.microsoft.com/office/drawing/2014/main" id="{DB9F035C-E34A-804E-9465-D85447BDD9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0836" y="2680804"/>
            <a:ext cx="5067300" cy="3378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gab299c3d09_0_12"/>
          <p:cNvSpPr txBox="1">
            <a:spLocks noGrp="1"/>
          </p:cNvSpPr>
          <p:nvPr>
            <p:ph type="title"/>
          </p:nvPr>
        </p:nvSpPr>
        <p:spPr/>
        <p:txBody>
          <a:bodyPr/>
          <a:lstStyle/>
          <a:p>
            <a:r>
              <a:rPr lang="en-US" dirty="0"/>
              <a:t>Journalizing Revenue and Payments on Account</a:t>
            </a:r>
          </a:p>
        </p:txBody>
      </p:sp>
      <p:pic>
        <p:nvPicPr>
          <p:cNvPr id="4" name="Online Media 3" descr="6.7 Theory of Control and Subsidiary Accounts">
            <a:hlinkClick r:id="" action="ppaction://media"/>
            <a:extLst>
              <a:ext uri="{FF2B5EF4-FFF2-40B4-BE49-F238E27FC236}">
                <a16:creationId xmlns:a16="http://schemas.microsoft.com/office/drawing/2014/main" id="{2C3B468B-DE28-0C4F-BE28-BF4F495C7AA6}"/>
              </a:ext>
            </a:extLst>
          </p:cNvPr>
          <p:cNvPicPr>
            <a:picLocks noRot="1" noChangeAspect="1"/>
          </p:cNvPicPr>
          <p:nvPr>
            <a:videoFile r:link="rId1"/>
          </p:nvPr>
        </p:nvPicPr>
        <p:blipFill>
          <a:blip r:embed="rId4"/>
          <a:stretch>
            <a:fillRect/>
          </a:stretch>
        </p:blipFill>
        <p:spPr>
          <a:xfrm>
            <a:off x="3181350" y="1690690"/>
            <a:ext cx="5829300" cy="4368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gac410cd7d8_0_34"/>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1</a:t>
            </a:r>
            <a:endParaRPr/>
          </a:p>
        </p:txBody>
      </p:sp>
      <p:sp>
        <p:nvSpPr>
          <p:cNvPr id="88" name="Google Shape;88;gac410cd7d8_0_3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The ABC Lawn Service company in April collected $10,000 as an advanced payment for lawn care services for the late spring and summer for its vacation properties that same year. As the accountant for ABC Lawn Service company, which account would you debit, and which account would you credit?</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Debit Checking, Credit Service Revenue</a:t>
            </a:r>
            <a:endParaRPr/>
          </a:p>
          <a:p>
            <a:pPr marL="914400" lvl="0" indent="-457200" algn="l" rtl="0">
              <a:lnSpc>
                <a:spcPct val="90000"/>
              </a:lnSpc>
              <a:spcBef>
                <a:spcPts val="750"/>
              </a:spcBef>
              <a:spcAft>
                <a:spcPts val="0"/>
              </a:spcAft>
              <a:buSzPts val="2100"/>
              <a:buFont typeface="Arial"/>
              <a:buAutoNum type="alphaUcPeriod"/>
            </a:pPr>
            <a:r>
              <a:rPr lang="en-US"/>
              <a:t>Debit Unearned Revenue, Credit Accounts Payable </a:t>
            </a:r>
            <a:endParaRPr/>
          </a:p>
          <a:p>
            <a:pPr marL="914400" lvl="0" indent="-457200" algn="l" rtl="0">
              <a:lnSpc>
                <a:spcPct val="90000"/>
              </a:lnSpc>
              <a:spcBef>
                <a:spcPts val="750"/>
              </a:spcBef>
              <a:spcAft>
                <a:spcPts val="0"/>
              </a:spcAft>
              <a:buSzPts val="2100"/>
              <a:buFont typeface="Arial"/>
              <a:buAutoNum type="alphaUcPeriod"/>
            </a:pPr>
            <a:r>
              <a:rPr lang="en-US"/>
              <a:t>Debit Service Revenue, Credit Cash</a:t>
            </a:r>
            <a:endParaRPr/>
          </a:p>
          <a:p>
            <a:pPr marL="914400" lvl="0" indent="-457200" algn="l" rtl="0">
              <a:lnSpc>
                <a:spcPct val="90000"/>
              </a:lnSpc>
              <a:spcBef>
                <a:spcPts val="750"/>
              </a:spcBef>
              <a:spcAft>
                <a:spcPts val="0"/>
              </a:spcAft>
              <a:buSzPts val="2100"/>
              <a:buFont typeface="Arial"/>
              <a:buAutoNum type="alphaUcPeriod"/>
            </a:pPr>
            <a:r>
              <a:rPr lang="en-US"/>
              <a:t>Debit Checking, Credit Unearned Revenue</a:t>
            </a:r>
            <a:endParaRPr/>
          </a:p>
          <a:p>
            <a:pPr marL="38100" lvl="0" indent="0" algn="l" rtl="0">
              <a:lnSpc>
                <a:spcPct val="90000"/>
              </a:lnSpc>
              <a:spcBef>
                <a:spcPts val="750"/>
              </a:spcBef>
              <a:spcAft>
                <a:spcPts val="0"/>
              </a:spcAft>
              <a:buSzPts val="2800"/>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6"/>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Uncollectible Accounts</a:t>
            </a:r>
            <a:endParaRPr/>
          </a:p>
        </p:txBody>
      </p:sp>
    </p:spTree>
  </p:cSld>
  <p:clrMapOvr>
    <a:masterClrMapping/>
  </p:clrMapOvr>
</p:sld>
</file>

<file path=ppt/theme/theme1.xml><?xml version="1.0" encoding="utf-8"?>
<a:theme xmlns:a="http://schemas.openxmlformats.org/drawingml/2006/main"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TotalTime>
  <Words>2335</Words>
  <Application>Microsoft Macintosh PowerPoint</Application>
  <PresentationFormat>Widescreen</PresentationFormat>
  <Paragraphs>260</Paragraphs>
  <Slides>29</Slides>
  <Notes>29</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Century Gothic</vt:lpstr>
      <vt:lpstr>Roboto</vt:lpstr>
      <vt:lpstr>Calibri</vt:lpstr>
      <vt:lpstr>Arial</vt:lpstr>
      <vt:lpstr>BusinessTheme</vt:lpstr>
      <vt:lpstr>Financial Accounting</vt:lpstr>
      <vt:lpstr>Module Learning Outcomes</vt:lpstr>
      <vt:lpstr>Revenue Recognition</vt:lpstr>
      <vt:lpstr>Learning Outcomes: Revenue Recognition</vt:lpstr>
      <vt:lpstr>Recognizing Revenue under the Accrual Basis</vt:lpstr>
      <vt:lpstr>Recognizing Revenue under the Accrual Basis (cont.)</vt:lpstr>
      <vt:lpstr>Journalizing Revenue and Payments on Account</vt:lpstr>
      <vt:lpstr>Practice Question 1</vt:lpstr>
      <vt:lpstr>Uncollectible Accounts</vt:lpstr>
      <vt:lpstr>Learning Outcomes: Uncollectible Accounts</vt:lpstr>
      <vt:lpstr>Direct Write-Off of Bad Accounts</vt:lpstr>
      <vt:lpstr>Direct Write-Off of Bad Accounts</vt:lpstr>
      <vt:lpstr>Estimating Bad Debt Expense</vt:lpstr>
      <vt:lpstr>Estimating Uncollectible Accounts</vt:lpstr>
      <vt:lpstr>Accounts Receivable Aging Analysis</vt:lpstr>
      <vt:lpstr>Factoring Accounts Receivable</vt:lpstr>
      <vt:lpstr>Factoring Accounts Receivable (cont.)</vt:lpstr>
      <vt:lpstr>Notes Receivable</vt:lpstr>
      <vt:lpstr>Learning Outcomes: Notes Receivable</vt:lpstr>
      <vt:lpstr>Recognizing Notes Receivable</vt:lpstr>
      <vt:lpstr>Accrued Interest Revenue</vt:lpstr>
      <vt:lpstr>Collecting Payments on Notes Receivable</vt:lpstr>
      <vt:lpstr>Practice Question 2</vt:lpstr>
      <vt:lpstr>Reporting Receivables on the Financial Statements</vt:lpstr>
      <vt:lpstr>Learning Outcomes: Reporting Receivables on the Financial Statements</vt:lpstr>
      <vt:lpstr>Financial Statement Presentation</vt:lpstr>
      <vt:lpstr>Financial Statement Presentation (cont.)</vt:lpstr>
      <vt:lpstr>Disclosures</vt:lpstr>
      <vt:lpstr>Quick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dc:title>
  <cp:lastModifiedBy>Microsoft Office User</cp:lastModifiedBy>
  <cp:revision>4</cp:revision>
  <dcterms:modified xsi:type="dcterms:W3CDTF">2020-11-19T17:52:20Z</dcterms:modified>
</cp:coreProperties>
</file>