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Lst>
  <p:sldSz cy="6858000" cx="12192000"/>
  <p:notesSz cx="6858000" cy="9144000"/>
  <p:embeddedFontLst>
    <p:embeddedFont>
      <p:font typeface="Century Gothic"/>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232">
          <p15:clr>
            <a:srgbClr val="9AA0A6"/>
          </p15:clr>
        </p15:guide>
        <p15:guide id="2" pos="3840">
          <p15:clr>
            <a:srgbClr val="000000"/>
          </p15:clr>
        </p15:guide>
      </p15:sldGuideLst>
    </p:ext>
    <p:ext uri="http://customooxmlschemas.google.com/">
      <go:slidesCustomData xmlns:go="http://customooxmlschemas.google.com/" r:id="rId48" roundtripDataSignature="AMtx7mhnRrrX61FCLtROMwCUqq8K4kBUR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E9F9059-F5F8-4262-A338-E5814DA105C4}">
  <a:tblStyle styleId="{AE9F9059-F5F8-4262-A338-E5814DA105C4}" styleName="Table_0">
    <a:wholeTbl>
      <a:tcTxStyle b="off" i="off">
        <a:font>
          <a:latin typeface="Arial"/>
          <a:ea typeface="Arial"/>
          <a:cs typeface="Arial"/>
        </a:font>
        <a:schemeClr val="dk1"/>
      </a:tcTxStyle>
      <a:tcStyle>
        <a:tcBdr>
          <a:left>
            <a:ln cap="flat" cmpd="sng" w="12700">
              <a:solidFill>
                <a:schemeClr val="accent4"/>
              </a:solidFill>
              <a:prstDash val="solid"/>
              <a:round/>
              <a:headEnd len="sm" w="sm" type="none"/>
              <a:tailEnd len="sm" w="sm" type="none"/>
            </a:ln>
          </a:left>
          <a:right>
            <a:ln cap="flat" cmpd="sng" w="12700">
              <a:solidFill>
                <a:schemeClr val="accent4"/>
              </a:solidFill>
              <a:prstDash val="solid"/>
              <a:round/>
              <a:headEnd len="sm" w="sm" type="none"/>
              <a:tailEnd len="sm" w="sm" type="none"/>
            </a:ln>
          </a:right>
          <a:top>
            <a:ln cap="flat" cmpd="sng" w="12700">
              <a:solidFill>
                <a:schemeClr val="accent4"/>
              </a:solidFill>
              <a:prstDash val="solid"/>
              <a:round/>
              <a:headEnd len="sm" w="sm" type="none"/>
              <a:tailEnd len="sm" w="sm" type="none"/>
            </a:ln>
          </a:top>
          <a:bottom>
            <a:ln cap="flat" cmpd="sng" w="12700">
              <a:solidFill>
                <a:schemeClr val="accent4"/>
              </a:solidFill>
              <a:prstDash val="solid"/>
              <a:round/>
              <a:headEnd len="sm" w="sm" type="none"/>
              <a:tailEnd len="sm" w="sm" type="none"/>
            </a:ln>
          </a:bottom>
          <a:insideH>
            <a:ln cap="flat" cmpd="sng" w="12700">
              <a:solidFill>
                <a:schemeClr val="accent4"/>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CEEF1"/>
          </a:solidFill>
        </a:fill>
      </a:tcStyle>
    </a:band1H>
    <a:band2H>
      <a:tcTxStyle/>
    </a:band2H>
    <a:band1V>
      <a:tcTxStyle/>
      <a:tcStyle>
        <a:fill>
          <a:solidFill>
            <a:srgbClr val="ECEEF1"/>
          </a:solidFill>
        </a:fill>
      </a:tcStyle>
    </a:band1V>
    <a:band2V>
      <a:tcTxStyle/>
    </a:band2V>
    <a:lastCol>
      <a:tcTxStyle b="on" i="off"/>
    </a:lastCol>
    <a:firstCol>
      <a:tcTxStyle b="on" i="off"/>
    </a:firstCol>
    <a:lastRow>
      <a:tcTxStyle b="on" i="off"/>
      <a:tcStyle>
        <a:tcBdr>
          <a:top>
            <a:ln cap="flat" cmpd="sng" w="50800">
              <a:solidFill>
                <a:schemeClr val="accent4"/>
              </a:solidFill>
              <a:prstDash val="solid"/>
              <a:round/>
              <a:headEnd len="sm" w="sm" type="none"/>
              <a:tailEnd len="sm" w="sm" type="none"/>
            </a:ln>
          </a:top>
        </a:tcBdr>
        <a:fill>
          <a:solidFill>
            <a:schemeClr val="lt1"/>
          </a:solidFill>
        </a:fill>
      </a:tcStyle>
    </a:lastRow>
    <a:seCell>
      <a:tcTxStyle/>
    </a:seCell>
    <a:swCell>
      <a:tcTxStyle/>
    </a:swCell>
    <a:firstRow>
      <a:tcTxStyle b="on" i="off">
        <a:font>
          <a:latin typeface="Arial"/>
          <a:ea typeface="Arial"/>
          <a:cs typeface="Arial"/>
        </a:font>
        <a:schemeClr val="lt1"/>
      </a:tcTxStyle>
      <a:tcStyle>
        <a:fill>
          <a:solidFill>
            <a:schemeClr val="accent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232"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font" Target="fonts/CenturyGothic-regular.fntdata"/><Relationship Id="rId21" Type="http://schemas.openxmlformats.org/officeDocument/2006/relationships/slide" Target="slides/slide15.xml"/><Relationship Id="rId43" Type="http://schemas.openxmlformats.org/officeDocument/2006/relationships/slide" Target="slides/slide37.xml"/><Relationship Id="rId24" Type="http://schemas.openxmlformats.org/officeDocument/2006/relationships/slide" Target="slides/slide18.xml"/><Relationship Id="rId46" Type="http://schemas.openxmlformats.org/officeDocument/2006/relationships/font" Target="fonts/CenturyGothic-italic.fntdata"/><Relationship Id="rId23" Type="http://schemas.openxmlformats.org/officeDocument/2006/relationships/slide" Target="slides/slide17.xml"/><Relationship Id="rId45" Type="http://schemas.openxmlformats.org/officeDocument/2006/relationships/font" Target="fonts/CenturyGothic-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48" Type="http://customschemas.google.com/relationships/presentationmetadata" Target="metadata"/><Relationship Id="rId25" Type="http://schemas.openxmlformats.org/officeDocument/2006/relationships/slide" Target="slides/slide19.xml"/><Relationship Id="rId47" Type="http://schemas.openxmlformats.org/officeDocument/2006/relationships/font" Target="fonts/CenturyGothic-boldItalic.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djb1whucfBY" TargetMode="External"/><Relationship Id="rId3" Type="http://schemas.openxmlformats.org/officeDocument/2006/relationships/hyperlink" Target="https://creativecommons.org/about/cc0" TargetMode="External"/><Relationship Id="rId4" Type="http://schemas.openxmlformats.org/officeDocument/2006/relationships/hyperlink" Target="https://courses.lumenlearning.com/wm-financialaccounting/"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photos/writing-write-person-paperwork-828911/" TargetMode="External"/><Relationship Id="rId3" Type="http://schemas.openxmlformats.org/officeDocument/2006/relationships/hyperlink" Target="https://creativecommons.org/about/cc0"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photos/cash-register-drawer-cash-register-1885558/" TargetMode="External"/><Relationship Id="rId3" Type="http://schemas.openxmlformats.org/officeDocument/2006/relationships/hyperlink" Target="https://creativecommons.org/about/cc0"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photos/stock-market-us-banking-finance-649902/" TargetMode="External"/><Relationship Id="rId3" Type="http://schemas.openxmlformats.org/officeDocument/2006/relationships/hyperlink" Target="https://creativecommons.org/about/cc0"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9LfnlMz2Aic"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photos/justitia-goddess-goddess-of-justice-2597016/" TargetMode="External"/><Relationship Id="rId3" Type="http://schemas.openxmlformats.org/officeDocument/2006/relationships/hyperlink" Target="https://creativecommons.org/about/cc0"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 name="Google Shape;4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0" lang="en-US" sz="1200">
                <a:solidFill>
                  <a:schemeClr val="dk1"/>
                </a:solidFill>
                <a:latin typeface="Calibri"/>
                <a:ea typeface="Calibri"/>
                <a:cs typeface="Calibri"/>
                <a:sym typeface="Calibri"/>
              </a:rPr>
              <a:t>Cover Image: "White Canon Cash Register." Authored by: StellrWeb. Provided by: Unsplash. Located at: </a:t>
            </a:r>
            <a:r>
              <a:rPr b="0"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https://unsplash.com/photos/djb1whucfBY</a:t>
            </a:r>
            <a:r>
              <a:rPr b="0" i="0" lang="en-US" sz="1200">
                <a:solidFill>
                  <a:schemeClr val="dk1"/>
                </a:solidFill>
                <a:latin typeface="Calibri"/>
                <a:ea typeface="Calibri"/>
                <a:cs typeface="Calibri"/>
                <a:sym typeface="Calibri"/>
              </a:rPr>
              <a:t>. Content Type: CC Licensed Content, Shared Previously. License: </a:t>
            </a:r>
            <a:r>
              <a:rPr b="0" i="0"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License Terms: Unsplash License.</a:t>
            </a:r>
            <a:endParaRPr/>
          </a:p>
          <a:p>
            <a:pPr indent="0" lvl="0" marL="0" rtl="0" algn="l">
              <a:lnSpc>
                <a:spcPct val="100000"/>
              </a:lnSpc>
              <a:spcBef>
                <a:spcPts val="0"/>
              </a:spcBef>
              <a:spcAft>
                <a:spcPts val="0"/>
              </a:spcAft>
              <a:buSzPts val="1400"/>
              <a:buNone/>
            </a:pPr>
            <a:r>
              <a:t/>
            </a:r>
            <a:endParaRPr b="0" i="0" sz="1200">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rPr b="0" i="0" lang="en-US" sz="1200" u="none" cap="none" strike="noStrike">
                <a:solidFill>
                  <a:schemeClr val="dk1"/>
                </a:solidFill>
                <a:latin typeface="Calibri"/>
                <a:ea typeface="Calibri"/>
                <a:cs typeface="Calibri"/>
                <a:sym typeface="Calibri"/>
              </a:rPr>
              <a:t>All text in these slides is taken from </a:t>
            </a:r>
            <a:r>
              <a:rPr lang="en-US" u="sng">
                <a:solidFill>
                  <a:schemeClr val="hlink"/>
                </a:solidFill>
                <a:hlinkClick r:id="rId4"/>
              </a:rPr>
              <a:t>https://courses.lumenlearning.com/wm-financialaccounting/</a:t>
            </a:r>
            <a:r>
              <a:rPr lang="en-US"/>
              <a:t> </a:t>
            </a:r>
            <a:r>
              <a:rPr b="0" i="0" lang="en-US" sz="1200" u="none" cap="none" strike="noStrike">
                <a:solidFill>
                  <a:schemeClr val="dk1"/>
                </a:solidFill>
                <a:latin typeface="Calibri"/>
                <a:ea typeface="Calibri"/>
                <a:cs typeface="Calibri"/>
                <a:sym typeface="Calibri"/>
              </a:rPr>
              <a:t>where it is published under one or more open licenses.</a:t>
            </a:r>
            <a:endParaRPr b="0"/>
          </a:p>
          <a:p>
            <a:pPr indent="0" lvl="0" marL="0" rtl="0" algn="l">
              <a:lnSpc>
                <a:spcPct val="100000"/>
              </a:lnSpc>
              <a:spcBef>
                <a:spcPts val="0"/>
              </a:spcBef>
              <a:spcAft>
                <a:spcPts val="0"/>
              </a:spcAft>
              <a:buSzPts val="1400"/>
              <a:buNone/>
            </a:pPr>
            <a:r>
              <a:rPr b="0" i="0" lang="en-US" sz="1200" u="none" cap="none" strike="noStrike">
                <a:solidFill>
                  <a:schemeClr val="dk1"/>
                </a:solidFill>
                <a:latin typeface="Calibri"/>
                <a:ea typeface="Calibri"/>
                <a:cs typeface="Calibri"/>
                <a:sym typeface="Calibri"/>
              </a:rPr>
              <a:t>All images in these slides are attributed in the notes of the slide on which they appear and licensed as indicated.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
        <p:nvSpPr>
          <p:cNvPr id="41" name="Google Shape;4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ab016df61a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ab016df61a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Calibri"/>
                <a:ea typeface="Calibri"/>
                <a:cs typeface="Calibri"/>
                <a:sym typeface="Calibri"/>
              </a:rPr>
              <a:t>Authored by</a:t>
            </a:r>
            <a:r>
              <a:rPr b="0" i="0" lang="en-US" sz="1200" u="none" cap="none" strike="noStrike">
                <a:solidFill>
                  <a:schemeClr val="dk1"/>
                </a:solidFill>
                <a:latin typeface="Calibri"/>
                <a:ea typeface="Calibri"/>
                <a:cs typeface="Calibri"/>
                <a:sym typeface="Calibri"/>
              </a:rPr>
              <a:t>: Free-Photos. </a:t>
            </a:r>
            <a:r>
              <a:rPr b="1" i="0" lang="en-US" sz="1200" u="none" cap="none" strike="noStrike">
                <a:solidFill>
                  <a:schemeClr val="dk1"/>
                </a:solidFill>
                <a:latin typeface="Calibri"/>
                <a:ea typeface="Calibri"/>
                <a:cs typeface="Calibri"/>
                <a:sym typeface="Calibri"/>
              </a:rPr>
              <a:t>Located at</a:t>
            </a:r>
            <a:r>
              <a:rPr b="0" i="0" lang="en-US" sz="1200" u="none" cap="none" strike="noStrike">
                <a:solidFill>
                  <a:schemeClr val="dk1"/>
                </a:solidFill>
                <a:latin typeface="Calibri"/>
                <a:ea typeface="Calibri"/>
                <a:cs typeface="Calibri"/>
                <a:sym typeface="Calibri"/>
              </a:rPr>
              <a:t>: </a:t>
            </a:r>
            <a:r>
              <a:rPr b="1"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https://pixabay.com/photos/writing-write-person-paperwork-828911/</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a:t>
            </a:r>
            <a:r>
              <a:rPr b="0" i="0" lang="en-US" sz="1200" u="none" cap="none" strike="noStrike">
                <a:solidFill>
                  <a:schemeClr val="dk1"/>
                </a:solidFill>
                <a:latin typeface="Calibri"/>
                <a:ea typeface="Calibri"/>
                <a:cs typeface="Calibri"/>
                <a:sym typeface="Calibri"/>
              </a:rPr>
              <a:t>: </a:t>
            </a:r>
            <a:r>
              <a:rPr b="1" i="1"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 Terms</a:t>
            </a:r>
            <a:r>
              <a:rPr b="0" i="0" lang="en-US" sz="1200" u="none" cap="none" strike="noStrike">
                <a:solidFill>
                  <a:schemeClr val="dk1"/>
                </a:solidFill>
                <a:latin typeface="Calibri"/>
                <a:ea typeface="Calibri"/>
                <a:cs typeface="Calibri"/>
                <a:sym typeface="Calibri"/>
              </a:rPr>
              <a:t>: https://pixabay.com/service/terms/#license</a:t>
            </a:r>
            <a:endParaRPr/>
          </a:p>
          <a:p>
            <a:pPr indent="0" lvl="0" marL="0" rtl="0" algn="l">
              <a:lnSpc>
                <a:spcPct val="100000"/>
              </a:lnSpc>
              <a:spcBef>
                <a:spcPts val="0"/>
              </a:spcBef>
              <a:spcAft>
                <a:spcPts val="0"/>
              </a:spcAft>
              <a:buSzPts val="1400"/>
              <a:buNone/>
            </a:pPr>
            <a:r>
              <a:t/>
            </a:r>
            <a:endParaRPr/>
          </a:p>
        </p:txBody>
      </p:sp>
      <p:sp>
        <p:nvSpPr>
          <p:cNvPr id="101" name="Google Shape;101;gab016df61a_0_3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ab016df61a_0_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gab016df61a_0_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9" name="Google Shape;109;gab016df61a_0_4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ab016df61a_0_5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gab016df61a_0_5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6" name="Google Shape;116;gab016df61a_0_5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ac46cb2af4_0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400"/>
              <a:buNone/>
            </a:pPr>
            <a:r>
              <a:rPr lang="en-US"/>
              <a:t>Correct answer: C — The Fed implements monetary policy independent of the President and Congress. Monetary policy tools include open market operations and changes to reserve requirements and the discount rate.</a:t>
            </a:r>
            <a:endParaRPr/>
          </a:p>
        </p:txBody>
      </p:sp>
      <p:sp>
        <p:nvSpPr>
          <p:cNvPr id="122" name="Google Shape;122;gac46cb2af4_0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8" name="Google Shape;12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3" name="Google Shape;13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ab016df61a_0_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ab016df61a_0_6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Image of cash register drawer. </a:t>
            </a:r>
            <a:r>
              <a:rPr b="1" i="0" lang="en-US" sz="1200" u="none" cap="none" strike="noStrike">
                <a:solidFill>
                  <a:schemeClr val="dk1"/>
                </a:solidFill>
                <a:latin typeface="Calibri"/>
                <a:ea typeface="Calibri"/>
                <a:cs typeface="Calibri"/>
                <a:sym typeface="Calibri"/>
              </a:rPr>
              <a:t>Authored by</a:t>
            </a:r>
            <a:r>
              <a:rPr b="0" i="0" lang="en-US" sz="1200" u="none" cap="none" strike="noStrike">
                <a:solidFill>
                  <a:schemeClr val="dk1"/>
                </a:solidFill>
                <a:latin typeface="Calibri"/>
                <a:ea typeface="Calibri"/>
                <a:cs typeface="Calibri"/>
                <a:sym typeface="Calibri"/>
              </a:rPr>
              <a:t>: Charles Thompson. </a:t>
            </a:r>
            <a:r>
              <a:rPr b="1" i="0" lang="en-US" sz="1200" u="none" cap="none" strike="noStrike">
                <a:solidFill>
                  <a:schemeClr val="dk1"/>
                </a:solidFill>
                <a:latin typeface="Calibri"/>
                <a:ea typeface="Calibri"/>
                <a:cs typeface="Calibri"/>
                <a:sym typeface="Calibri"/>
              </a:rPr>
              <a:t>Located at</a:t>
            </a:r>
            <a:r>
              <a:rPr b="0" i="0" lang="en-US" sz="1200" u="none" cap="none" strike="noStrike">
                <a:solidFill>
                  <a:schemeClr val="dk1"/>
                </a:solidFill>
                <a:latin typeface="Calibri"/>
                <a:ea typeface="Calibri"/>
                <a:cs typeface="Calibri"/>
                <a:sym typeface="Calibri"/>
              </a:rPr>
              <a:t>: </a:t>
            </a:r>
            <a:r>
              <a:rPr b="1"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https://pixabay.com/photos/cash-register-drawer-cash-register-1885558/</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a:t>
            </a:r>
            <a:r>
              <a:rPr b="0" i="0" lang="en-US" sz="1200" u="none" cap="none" strike="noStrike">
                <a:solidFill>
                  <a:schemeClr val="dk1"/>
                </a:solidFill>
                <a:latin typeface="Calibri"/>
                <a:ea typeface="Calibri"/>
                <a:cs typeface="Calibri"/>
                <a:sym typeface="Calibri"/>
              </a:rPr>
              <a:t>: </a:t>
            </a:r>
            <a:r>
              <a:rPr b="1" i="1"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 Terms</a:t>
            </a:r>
            <a:r>
              <a:rPr b="0" i="0" lang="en-US" sz="1200" u="none" cap="none" strike="noStrike">
                <a:solidFill>
                  <a:schemeClr val="dk1"/>
                </a:solidFill>
                <a:latin typeface="Calibri"/>
                <a:ea typeface="Calibri"/>
                <a:cs typeface="Calibri"/>
                <a:sym typeface="Calibri"/>
              </a:rPr>
              <a:t>: https://pixabay.com/service/terms/#license</a:t>
            </a:r>
            <a:endParaRPr/>
          </a:p>
          <a:p>
            <a:pPr indent="0" lvl="0" marL="0" rtl="0" algn="l">
              <a:lnSpc>
                <a:spcPct val="100000"/>
              </a:lnSpc>
              <a:spcBef>
                <a:spcPts val="0"/>
              </a:spcBef>
              <a:spcAft>
                <a:spcPts val="0"/>
              </a:spcAft>
              <a:buSzPts val="1400"/>
              <a:buNone/>
            </a:pPr>
            <a:r>
              <a:t/>
            </a:r>
            <a:endParaRPr/>
          </a:p>
        </p:txBody>
      </p:sp>
      <p:sp>
        <p:nvSpPr>
          <p:cNvPr id="140" name="Google Shape;140;gab016df61a_0_6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ab016df61a_0_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gab016df61a_0_6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8" name="Google Shape;148;gab016df61a_0_6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ab016df61a_0_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gab016df61a_0_7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5" name="Google Shape;155;gab016df61a_0_7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 name="Google Shape;16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 name="Google Shape;4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6" name="Google Shape;16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ab016df61a_0_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2" name="Google Shape;172;gab016df61a_0_9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3" name="Google Shape;173;gab016df61a_0_9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ab016df61a_0_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9" name="Google Shape;179;gab016df61a_0_9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0" name="Google Shape;180;gab016df61a_0_9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ab016df61a_0_1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7" name="Google Shape;187;gab016df61a_0_10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Image of a bank. </a:t>
            </a:r>
            <a:r>
              <a:rPr b="1" i="0" lang="en-US" sz="1200" u="none" cap="none" strike="noStrike">
                <a:solidFill>
                  <a:schemeClr val="dk1"/>
                </a:solidFill>
                <a:latin typeface="Calibri"/>
                <a:ea typeface="Calibri"/>
                <a:cs typeface="Calibri"/>
                <a:sym typeface="Calibri"/>
              </a:rPr>
              <a:t>Authored by</a:t>
            </a:r>
            <a:r>
              <a:rPr b="0" i="0" lang="en-US" sz="1200" u="none" cap="none" strike="noStrike">
                <a:solidFill>
                  <a:schemeClr val="dk1"/>
                </a:solidFill>
                <a:latin typeface="Calibri"/>
                <a:ea typeface="Calibri"/>
                <a:cs typeface="Calibri"/>
                <a:sym typeface="Calibri"/>
              </a:rPr>
              <a:t>: Wendy Koon. </a:t>
            </a:r>
            <a:r>
              <a:rPr b="1" i="0" lang="en-US" sz="1200" u="none" cap="none" strike="noStrike">
                <a:solidFill>
                  <a:schemeClr val="dk1"/>
                </a:solidFill>
                <a:latin typeface="Calibri"/>
                <a:ea typeface="Calibri"/>
                <a:cs typeface="Calibri"/>
                <a:sym typeface="Calibri"/>
              </a:rPr>
              <a:t>Located at</a:t>
            </a:r>
            <a:r>
              <a:rPr b="0" i="0" lang="en-US" sz="1200" u="none" cap="none" strike="noStrike">
                <a:solidFill>
                  <a:schemeClr val="dk1"/>
                </a:solidFill>
                <a:latin typeface="Calibri"/>
                <a:ea typeface="Calibri"/>
                <a:cs typeface="Calibri"/>
                <a:sym typeface="Calibri"/>
              </a:rPr>
              <a:t>: </a:t>
            </a:r>
            <a:r>
              <a:rPr b="1"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https://pixabay.com/photos/stock-market-us-banking-finance-649902/</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a:t>
            </a:r>
            <a:r>
              <a:rPr b="0" i="0" lang="en-US" sz="1200" u="none" cap="none" strike="noStrike">
                <a:solidFill>
                  <a:schemeClr val="dk1"/>
                </a:solidFill>
                <a:latin typeface="Calibri"/>
                <a:ea typeface="Calibri"/>
                <a:cs typeface="Calibri"/>
                <a:sym typeface="Calibri"/>
              </a:rPr>
              <a:t>: </a:t>
            </a:r>
            <a:r>
              <a:rPr b="1" i="1"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 Terms</a:t>
            </a:r>
            <a:r>
              <a:rPr b="0" i="0" lang="en-US" sz="1200" u="none" cap="none" strike="noStrike">
                <a:solidFill>
                  <a:schemeClr val="dk1"/>
                </a:solidFill>
                <a:latin typeface="Calibri"/>
                <a:ea typeface="Calibri"/>
                <a:cs typeface="Calibri"/>
                <a:sym typeface="Calibri"/>
              </a:rPr>
              <a:t>: https://pixabay.com/service/terms/#license</a:t>
            </a:r>
            <a:endParaRPr/>
          </a:p>
          <a:p>
            <a:pPr indent="0" lvl="0" marL="0" rtl="0" algn="l">
              <a:lnSpc>
                <a:spcPct val="100000"/>
              </a:lnSpc>
              <a:spcBef>
                <a:spcPts val="0"/>
              </a:spcBef>
              <a:spcAft>
                <a:spcPts val="0"/>
              </a:spcAft>
              <a:buSzPts val="1400"/>
              <a:buNone/>
            </a:pPr>
            <a:r>
              <a:t/>
            </a:r>
            <a:endParaRPr/>
          </a:p>
        </p:txBody>
      </p:sp>
      <p:sp>
        <p:nvSpPr>
          <p:cNvPr id="188" name="Google Shape;188;gab016df61a_0_10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ab016df61a_0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5" name="Google Shape;195;gab016df61a_0_10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Bank Reconciliations and Journalizing. </a:t>
            </a:r>
            <a:r>
              <a:rPr b="1" i="0" lang="en-US" sz="1200" u="none" cap="none" strike="noStrike">
                <a:solidFill>
                  <a:schemeClr val="dk1"/>
                </a:solidFill>
                <a:latin typeface="Calibri"/>
                <a:ea typeface="Calibri"/>
                <a:cs typeface="Calibri"/>
                <a:sym typeface="Calibri"/>
              </a:rPr>
              <a:t>Authored by</a:t>
            </a:r>
            <a:r>
              <a:rPr b="0" i="0" lang="en-US" sz="1200" u="none" cap="none" strike="noStrike">
                <a:solidFill>
                  <a:schemeClr val="dk1"/>
                </a:solidFill>
                <a:latin typeface="Calibri"/>
                <a:ea typeface="Calibri"/>
                <a:cs typeface="Calibri"/>
                <a:sym typeface="Calibri"/>
              </a:rPr>
              <a:t>: marbullware. </a:t>
            </a:r>
            <a:r>
              <a:rPr b="1" i="0" lang="en-US" sz="1200" u="none" cap="none" strike="noStrike">
                <a:solidFill>
                  <a:schemeClr val="dk1"/>
                </a:solidFill>
                <a:latin typeface="Calibri"/>
                <a:ea typeface="Calibri"/>
                <a:cs typeface="Calibri"/>
                <a:sym typeface="Calibri"/>
              </a:rPr>
              <a:t>Located at</a:t>
            </a:r>
            <a:r>
              <a:rPr b="0" i="0" lang="en-US" sz="1200" u="none" cap="none" strike="noStrike">
                <a:solidFill>
                  <a:schemeClr val="dk1"/>
                </a:solidFill>
                <a:latin typeface="Calibri"/>
                <a:ea typeface="Calibri"/>
                <a:cs typeface="Calibri"/>
                <a:sym typeface="Calibri"/>
              </a:rPr>
              <a:t>: </a:t>
            </a:r>
            <a:r>
              <a:rPr b="1"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https://youtu.be/9LfnlMz2Aic</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a:t>
            </a:r>
            <a:r>
              <a:rPr b="0" i="0" lang="en-US" sz="1200" u="none" cap="none" strike="noStrike">
                <a:solidFill>
                  <a:schemeClr val="dk1"/>
                </a:solidFill>
                <a:latin typeface="Calibri"/>
                <a:ea typeface="Calibri"/>
                <a:cs typeface="Calibri"/>
                <a:sym typeface="Calibri"/>
              </a:rPr>
              <a:t>: </a:t>
            </a:r>
            <a:r>
              <a:rPr b="0" i="1" lang="en-US" sz="1200" u="none" cap="none" strike="noStrike">
                <a:solidFill>
                  <a:schemeClr val="dk1"/>
                </a:solidFill>
                <a:latin typeface="Calibri"/>
                <a:ea typeface="Calibri"/>
                <a:cs typeface="Calibri"/>
                <a:sym typeface="Calibri"/>
              </a:rPr>
              <a:t>All Rights Reserved</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 Terms</a:t>
            </a:r>
            <a:r>
              <a:rPr b="0" i="0" lang="en-US" sz="1200" u="none" cap="none" strike="noStrike">
                <a:solidFill>
                  <a:schemeClr val="dk1"/>
                </a:solidFill>
                <a:latin typeface="Calibri"/>
                <a:ea typeface="Calibri"/>
                <a:cs typeface="Calibri"/>
                <a:sym typeface="Calibri"/>
              </a:rPr>
              <a:t>: Standard YouTube license</a:t>
            </a:r>
            <a:endParaRPr/>
          </a:p>
          <a:p>
            <a:pPr indent="0" lvl="0" marL="0" rtl="0" algn="l">
              <a:lnSpc>
                <a:spcPct val="100000"/>
              </a:lnSpc>
              <a:spcBef>
                <a:spcPts val="0"/>
              </a:spcBef>
              <a:spcAft>
                <a:spcPts val="0"/>
              </a:spcAft>
              <a:buSzPts val="1400"/>
              <a:buNone/>
            </a:pPr>
            <a:r>
              <a:t/>
            </a:r>
            <a:endParaRPr/>
          </a:p>
        </p:txBody>
      </p:sp>
      <p:sp>
        <p:nvSpPr>
          <p:cNvPr id="196" name="Google Shape;196;gab016df61a_0_10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8" name="Google Shape;20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3" name="Google Shape;21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ab016df61a_0_1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gab016df61a_0_1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0" name="Google Shape;220;gab016df61a_0_1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ab016df61a_0_1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6" name="Google Shape;226;gab016df61a_0_1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7" name="Google Shape;227;gab016df61a_0_1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 name="Google Shape;5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ab016df61a_0_1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3" name="Google Shape;233;gab016df61a_0_1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4" name="Google Shape;234;gab016df61a_0_1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0" name="Google Shape;24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5" name="Google Shape;24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ab016df61a_0_1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 name="Google Shape;251;gab016df61a_0_1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2" name="Google Shape;252;gab016df61a_0_14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ab016df61a_0_1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Google Shape;258;gab016df61a_0_15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9" name="Google Shape;259;gab016df61a_0_15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ac46cb2af4_0_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400"/>
              <a:buNone/>
            </a:pPr>
            <a:r>
              <a:rPr lang="en-US"/>
              <a:t>Correct answer: C — The Fed implements monetary policy independent of the President and Congress. Monetary policy tools include open market operations and changes to reserve requirements and the discount rate.</a:t>
            </a:r>
            <a:endParaRPr/>
          </a:p>
        </p:txBody>
      </p:sp>
      <p:sp>
        <p:nvSpPr>
          <p:cNvPr id="265" name="Google Shape;265;gac46cb2af4_0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ac766dcf2c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1" name="Google Shape;271;gac766dcf2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ac766dcf2c_0_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 name="Google Shape;277;gac766dcf2c_0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8" name="Google Shape;5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ab016df61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 name="Google Shape;64;gab016df61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5" name="Google Shape;65;gab016df61a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ab016df61a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 name="Google Shape;71;gab016df61a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2" name="Google Shape;72;gab016df61a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ab016df61a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 name="Google Shape;78;gab016df61a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Calibri"/>
                <a:ea typeface="Calibri"/>
                <a:cs typeface="Calibri"/>
                <a:sym typeface="Calibri"/>
              </a:rPr>
              <a:t>Authored by</a:t>
            </a:r>
            <a:r>
              <a:rPr b="0" i="0" lang="en-US" sz="1200" u="none" cap="none" strike="noStrike">
                <a:solidFill>
                  <a:schemeClr val="dk1"/>
                </a:solidFill>
                <a:latin typeface="Calibri"/>
                <a:ea typeface="Calibri"/>
                <a:cs typeface="Calibri"/>
                <a:sym typeface="Calibri"/>
              </a:rPr>
              <a:t>: S. Hermann &amp; F. Richter. </a:t>
            </a:r>
            <a:r>
              <a:rPr b="1" i="0" lang="en-US" sz="1200" u="none" cap="none" strike="noStrike">
                <a:solidFill>
                  <a:schemeClr val="dk1"/>
                </a:solidFill>
                <a:latin typeface="Calibri"/>
                <a:ea typeface="Calibri"/>
                <a:cs typeface="Calibri"/>
                <a:sym typeface="Calibri"/>
              </a:rPr>
              <a:t>Located at</a:t>
            </a:r>
            <a:r>
              <a:rPr b="0" i="0" lang="en-US" sz="1200" u="none" cap="none" strike="noStrike">
                <a:solidFill>
                  <a:schemeClr val="dk1"/>
                </a:solidFill>
                <a:latin typeface="Calibri"/>
                <a:ea typeface="Calibri"/>
                <a:cs typeface="Calibri"/>
                <a:sym typeface="Calibri"/>
              </a:rPr>
              <a:t>: </a:t>
            </a:r>
            <a:r>
              <a:rPr b="1" i="0" lang="en-US" sz="1200" u="sng" cap="none" strike="noStrike">
                <a:solidFill>
                  <a:schemeClr val="dk1"/>
                </a:solidFill>
                <a:latin typeface="Calibri"/>
                <a:ea typeface="Calibri"/>
                <a:cs typeface="Calibri"/>
                <a:sym typeface="Calibri"/>
                <a:hlinkClick r:id="rId2">
                  <a:extLst>
                    <a:ext uri="{A12FA001-AC4F-418D-AE19-62706E023703}">
                      <ahyp:hlinkClr val="tx"/>
                    </a:ext>
                  </a:extLst>
                </a:hlinkClick>
              </a:rPr>
              <a:t>https://pixabay.com/photos/justitia-goddess-goddess-of-justice-2597016/</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a:t>
            </a:r>
            <a:r>
              <a:rPr b="0" i="0" lang="en-US" sz="1200" u="none" cap="none" strike="noStrike">
                <a:solidFill>
                  <a:schemeClr val="dk1"/>
                </a:solidFill>
                <a:latin typeface="Calibri"/>
                <a:ea typeface="Calibri"/>
                <a:cs typeface="Calibri"/>
                <a:sym typeface="Calibri"/>
              </a:rPr>
              <a:t>: </a:t>
            </a:r>
            <a:r>
              <a:rPr b="1" i="1" lang="en-US" sz="1200" u="sng" cap="none" strike="noStrike">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u="none" cap="none" strike="noStrike">
                <a:solidFill>
                  <a:schemeClr val="dk1"/>
                </a:solidFill>
                <a:latin typeface="Calibri"/>
                <a:ea typeface="Calibri"/>
                <a:cs typeface="Calibri"/>
                <a:sym typeface="Calibri"/>
              </a:rPr>
              <a:t>. </a:t>
            </a:r>
            <a:r>
              <a:rPr b="1" i="0" lang="en-US" sz="1200" u="none" cap="none" strike="noStrike">
                <a:solidFill>
                  <a:schemeClr val="dk1"/>
                </a:solidFill>
                <a:latin typeface="Calibri"/>
                <a:ea typeface="Calibri"/>
                <a:cs typeface="Calibri"/>
                <a:sym typeface="Calibri"/>
              </a:rPr>
              <a:t>License Terms</a:t>
            </a:r>
            <a:r>
              <a:rPr b="0" i="0" lang="en-US" sz="1200" u="none" cap="none" strike="noStrike">
                <a:solidFill>
                  <a:schemeClr val="dk1"/>
                </a:solidFill>
                <a:latin typeface="Calibri"/>
                <a:ea typeface="Calibri"/>
                <a:cs typeface="Calibri"/>
                <a:sym typeface="Calibri"/>
              </a:rPr>
              <a:t>: https://pixabay.com/service/terms/#license</a:t>
            </a:r>
            <a:endParaRPr/>
          </a:p>
          <a:p>
            <a:pPr indent="0" lvl="0" marL="0" rtl="0" algn="l">
              <a:lnSpc>
                <a:spcPct val="100000"/>
              </a:lnSpc>
              <a:spcBef>
                <a:spcPts val="0"/>
              </a:spcBef>
              <a:spcAft>
                <a:spcPts val="0"/>
              </a:spcAft>
              <a:buSzPts val="1400"/>
              <a:buNone/>
            </a:pPr>
            <a:r>
              <a:t/>
            </a:r>
            <a:endParaRPr/>
          </a:p>
        </p:txBody>
      </p:sp>
      <p:sp>
        <p:nvSpPr>
          <p:cNvPr id="79" name="Google Shape;79;gab016df61a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ab016df61a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gab016df61a_0_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 name="Google Shape;87;gab016df61a_0_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ab016df61a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gab016df61a_0_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 name="Google Shape;94;gab016df61a_0_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mt="50000"/>
          </a:blip>
          <a:stretch>
            <a:fillRect/>
          </a:stretch>
        </a:blipFill>
      </p:bgPr>
    </p:bg>
    <p:spTree>
      <p:nvGrpSpPr>
        <p:cNvPr id="13" name="Shape 13"/>
        <p:cNvGrpSpPr/>
        <p:nvPr/>
      </p:nvGrpSpPr>
      <p:grpSpPr>
        <a:xfrm>
          <a:off x="0" y="0"/>
          <a:ext cx="0" cy="0"/>
          <a:chOff x="0" y="0"/>
          <a:chExt cx="0" cy="0"/>
        </a:xfrm>
      </p:grpSpPr>
      <p:sp>
        <p:nvSpPr>
          <p:cNvPr id="14" name="Google Shape;14;p17"/>
          <p:cNvSpPr/>
          <p:nvPr/>
        </p:nvSpPr>
        <p:spPr>
          <a:xfrm>
            <a:off x="0" y="552196"/>
            <a:ext cx="12207240" cy="2688336"/>
          </a:xfrm>
          <a:prstGeom prst="rect">
            <a:avLst/>
          </a:prstGeom>
          <a:solidFill>
            <a:srgbClr val="3A4047"/>
          </a:solidFill>
          <a:ln cap="flat" cmpd="sng" w="12700">
            <a:solidFill>
              <a:schemeClr val="dk1">
                <a:alpha val="0"/>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15" name="Google Shape;15;p17"/>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lvl1pPr lvl="0" marR="0" algn="ctr">
              <a:lnSpc>
                <a:spcPct val="90000"/>
              </a:lnSpc>
              <a:spcBef>
                <a:spcPts val="0"/>
              </a:spcBef>
              <a:spcAft>
                <a:spcPts val="0"/>
              </a:spcAft>
              <a:buClr>
                <a:srgbClr val="F1F7FB"/>
              </a:buClr>
              <a:buSzPts val="5500"/>
              <a:buFont typeface="Century Gothic"/>
              <a:buNone/>
              <a:defRPr b="0" i="0" sz="4125" u="none" cap="none" strike="noStrike">
                <a:solidFill>
                  <a:srgbClr val="F1F7FB"/>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6" name="Google Shape;16;p17"/>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lvl1pPr lvl="0" marR="0" algn="ctr">
              <a:lnSpc>
                <a:spcPct val="90000"/>
              </a:lnSpc>
              <a:spcBef>
                <a:spcPts val="750"/>
              </a:spcBef>
              <a:spcAft>
                <a:spcPts val="0"/>
              </a:spcAft>
              <a:buClr>
                <a:srgbClr val="F1F7FB"/>
              </a:buClr>
              <a:buSzPts val="2400"/>
              <a:buFont typeface="Arial"/>
              <a:buNone/>
              <a:defRPr b="0" i="0" sz="1800" u="none" cap="none" strike="noStrike">
                <a:solidFill>
                  <a:srgbClr val="F1F7FB"/>
                </a:solidFill>
                <a:latin typeface="Century Gothic"/>
                <a:ea typeface="Century Gothic"/>
                <a:cs typeface="Century Gothic"/>
                <a:sym typeface="Century Gothic"/>
              </a:defRPr>
            </a:lvl1pPr>
            <a:lvl2pPr lvl="1" marR="0" algn="ctr">
              <a:lnSpc>
                <a:spcPct val="90000"/>
              </a:lnSpc>
              <a:spcBef>
                <a:spcPts val="375"/>
              </a:spcBef>
              <a:spcAft>
                <a:spcPts val="0"/>
              </a:spcAft>
              <a:buClr>
                <a:schemeClr val="dk1"/>
              </a:buClr>
              <a:buSzPts val="2000"/>
              <a:buFont typeface="Arial"/>
              <a:buNone/>
              <a:defRPr b="0" i="0" sz="1500" u="none" cap="none" strike="noStrike">
                <a:solidFill>
                  <a:schemeClr val="dk1"/>
                </a:solidFill>
                <a:latin typeface="Century Gothic"/>
                <a:ea typeface="Century Gothic"/>
                <a:cs typeface="Century Gothic"/>
                <a:sym typeface="Century Gothic"/>
              </a:defRPr>
            </a:lvl2pPr>
            <a:lvl3pPr lvl="2" marR="0" algn="ctr">
              <a:lnSpc>
                <a:spcPct val="90000"/>
              </a:lnSpc>
              <a:spcBef>
                <a:spcPts val="375"/>
              </a:spcBef>
              <a:spcAft>
                <a:spcPts val="0"/>
              </a:spcAft>
              <a:buClr>
                <a:schemeClr val="dk1"/>
              </a:buClr>
              <a:buSzPts val="1800"/>
              <a:buFont typeface="Arial"/>
              <a:buNone/>
              <a:defRPr b="0" i="0" sz="1350" u="none" cap="none" strike="noStrike">
                <a:solidFill>
                  <a:schemeClr val="dk1"/>
                </a:solidFill>
                <a:latin typeface="Century Gothic"/>
                <a:ea typeface="Century Gothic"/>
                <a:cs typeface="Century Gothic"/>
                <a:sym typeface="Century Gothic"/>
              </a:defRPr>
            </a:lvl3pPr>
            <a:lvl4pPr lvl="3"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4pPr>
            <a:lvl5pPr lvl="4"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5pPr>
            <a:lvl6pPr lvl="5"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6pPr>
            <a:lvl7pPr lvl="6"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7pPr>
            <a:lvl8pPr lvl="7"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8pPr>
            <a:lvl9pPr lvl="8"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9" name="Google Shape;19;p1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20" name="Google Shape;20;p18"/>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
        <p:nvSpPr>
          <p:cNvPr id="21" name="Google Shape;21;p18"/>
          <p:cNvSpPr/>
          <p:nvPr/>
        </p:nvSpPr>
        <p:spPr>
          <a:xfrm rot="5400000">
            <a:off x="-3183272" y="3127248"/>
            <a:ext cx="6912864" cy="585216"/>
          </a:xfrm>
          <a:prstGeom prst="rect">
            <a:avLst/>
          </a:prstGeom>
          <a:solidFill>
            <a:srgbClr val="3A4047"/>
          </a:solidFill>
          <a:ln cap="flat" cmpd="sng" w="12700">
            <a:solidFill>
              <a:schemeClr val="dk1">
                <a:alpha val="0"/>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22" name="Shape 22"/>
        <p:cNvGrpSpPr/>
        <p:nvPr/>
      </p:nvGrpSpPr>
      <p:grpSpPr>
        <a:xfrm>
          <a:off x="0" y="0"/>
          <a:ext cx="0" cy="0"/>
          <a:chOff x="0" y="0"/>
          <a:chExt cx="0" cy="0"/>
        </a:xfrm>
      </p:grpSpPr>
      <p:sp>
        <p:nvSpPr>
          <p:cNvPr id="23" name="Google Shape;23;p19"/>
          <p:cNvSpPr/>
          <p:nvPr/>
        </p:nvSpPr>
        <p:spPr>
          <a:xfrm>
            <a:off x="0" y="537882"/>
            <a:ext cx="12192000" cy="2689412"/>
          </a:xfrm>
          <a:prstGeom prst="rect">
            <a:avLst/>
          </a:prstGeom>
          <a:solidFill>
            <a:srgbClr val="3A4047"/>
          </a:solidFill>
          <a:ln cap="flat" cmpd="sng" w="12700">
            <a:solidFill>
              <a:schemeClr val="dk1">
                <a:alpha val="0"/>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24" name="Google Shape;24;p19"/>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lvl1pPr lvl="0" marR="0" algn="ctr">
              <a:lnSpc>
                <a:spcPct val="90000"/>
              </a:lnSpc>
              <a:spcBef>
                <a:spcPts val="0"/>
              </a:spcBef>
              <a:spcAft>
                <a:spcPts val="0"/>
              </a:spcAft>
              <a:buClr>
                <a:schemeClr val="dk1"/>
              </a:buClr>
              <a:buSzPts val="5000"/>
              <a:buFont typeface="Century Gothic"/>
              <a:buNone/>
              <a:defRPr b="0" i="0" sz="3750" u="none" cap="none" strike="noStrike">
                <a:solidFill>
                  <a:schemeClr val="lt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5" name="Shape 25"/>
        <p:cNvGrpSpPr/>
        <p:nvPr/>
      </p:nvGrpSpPr>
      <p:grpSpPr>
        <a:xfrm>
          <a:off x="0" y="0"/>
          <a:ext cx="0" cy="0"/>
          <a:chOff x="0" y="0"/>
          <a:chExt cx="0" cy="0"/>
        </a:xfrm>
      </p:grpSpPr>
      <p:sp>
        <p:nvSpPr>
          <p:cNvPr id="26" name="Google Shape;26;p20"/>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27" name="Google Shape;27;p20"/>
          <p:cNvSpPr/>
          <p:nvPr/>
        </p:nvSpPr>
        <p:spPr>
          <a:xfrm rot="5400000">
            <a:off x="-3137554" y="3137552"/>
            <a:ext cx="6858002" cy="582894"/>
          </a:xfrm>
          <a:prstGeom prst="rect">
            <a:avLst/>
          </a:prstGeom>
          <a:solidFill>
            <a:srgbClr val="3A4047"/>
          </a:solidFill>
          <a:ln cap="flat" cmpd="sng" w="12700">
            <a:solidFill>
              <a:schemeClr val="dk1">
                <a:alpha val="0"/>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8" name="Shape 28"/>
        <p:cNvGrpSpPr/>
        <p:nvPr/>
      </p:nvGrpSpPr>
      <p:grpSpPr>
        <a:xfrm>
          <a:off x="0" y="0"/>
          <a:ext cx="0" cy="0"/>
          <a:chOff x="0" y="0"/>
          <a:chExt cx="0" cy="0"/>
        </a:xfrm>
      </p:grpSpPr>
      <p:sp>
        <p:nvSpPr>
          <p:cNvPr id="29" name="Google Shape;29;p2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0" name="Google Shape;30;p2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1" name="Google Shape;31;p21"/>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2" name="Google Shape;32;p21"/>
          <p:cNvSpPr/>
          <p:nvPr/>
        </p:nvSpPr>
        <p:spPr>
          <a:xfrm rot="5400000">
            <a:off x="-3183272" y="3127248"/>
            <a:ext cx="6912864" cy="585216"/>
          </a:xfrm>
          <a:prstGeom prst="rect">
            <a:avLst/>
          </a:prstGeom>
          <a:solidFill>
            <a:srgbClr val="3A4047"/>
          </a:solidFill>
          <a:ln cap="flat" cmpd="sng" w="12700">
            <a:solidFill>
              <a:schemeClr val="dk1">
                <a:alpha val="0"/>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3" name="Shape 33"/>
        <p:cNvGrpSpPr/>
        <p:nvPr/>
      </p:nvGrpSpPr>
      <p:grpSpPr>
        <a:xfrm>
          <a:off x="0" y="0"/>
          <a:ext cx="0" cy="0"/>
          <a:chOff x="0" y="0"/>
          <a:chExt cx="0" cy="0"/>
        </a:xfrm>
      </p:grpSpPr>
      <p:sp>
        <p:nvSpPr>
          <p:cNvPr id="34" name="Google Shape;34;p22"/>
          <p:cNvSpPr txBox="1"/>
          <p:nvPr>
            <p:ph type="title"/>
          </p:nvPr>
        </p:nvSpPr>
        <p:spPr>
          <a:xfrm rot="5400000">
            <a:off x="7133432" y="1956595"/>
            <a:ext cx="5811838" cy="2628900"/>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5" name="Google Shape;35;p22"/>
          <p:cNvSpPr txBox="1"/>
          <p:nvPr>
            <p:ph idx="1" type="body"/>
          </p:nvPr>
        </p:nvSpPr>
        <p:spPr>
          <a:xfrm rot="5400000">
            <a:off x="1799432" y="-596105"/>
            <a:ext cx="5811838" cy="77343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6" name="Google Shape;36;p22"/>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7" name="Google Shape;37;p22"/>
          <p:cNvSpPr/>
          <p:nvPr/>
        </p:nvSpPr>
        <p:spPr>
          <a:xfrm rot="5400000">
            <a:off x="-3183272" y="3127248"/>
            <a:ext cx="6912864" cy="585216"/>
          </a:xfrm>
          <a:prstGeom prst="rect">
            <a:avLst/>
          </a:prstGeom>
          <a:solidFill>
            <a:srgbClr val="3A4047"/>
          </a:solidFill>
          <a:ln cap="flat" cmpd="sng" w="12700">
            <a:solidFill>
              <a:schemeClr val="dk1">
                <a:alpha val="0"/>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1F7FB">
            <a:alpha val="80000"/>
          </a:srgbClr>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Century Gothic"/>
              <a:buNone/>
              <a:defRPr b="0" i="0" sz="4400" u="none" cap="none" strike="noStrike">
                <a:solidFill>
                  <a:schemeClr val="dk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entury Gothic"/>
                <a:ea typeface="Century Gothic"/>
                <a:cs typeface="Century Gothic"/>
                <a:sym typeface="Century Gothic"/>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entury Gothic"/>
                <a:ea typeface="Century Gothic"/>
                <a:cs typeface="Century Gothic"/>
                <a:sym typeface="Century Gothic"/>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entury Gothic"/>
                <a:ea typeface="Century Gothic"/>
                <a:cs typeface="Century Gothic"/>
                <a:sym typeface="Century Gothic"/>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9pPr>
          </a:lstStyle>
          <a:p/>
        </p:txBody>
      </p:sp>
      <p:sp>
        <p:nvSpPr>
          <p:cNvPr id="12" name="Google Shape;12;p16"/>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4.xml"/><Relationship Id="rId5" Type="http://schemas.openxmlformats.org/officeDocument/2006/relationships/slide" Target="/ppt/slides/slide19.xml"/><Relationship Id="rId6" Type="http://schemas.openxmlformats.org/officeDocument/2006/relationships/slide" Target="/ppt/slides/slide26.xml"/><Relationship Id="rId7" Type="http://schemas.openxmlformats.org/officeDocument/2006/relationships/slide" Target="/ppt/slides/slide3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 name="Shape 42"/>
        <p:cNvGrpSpPr/>
        <p:nvPr/>
      </p:nvGrpSpPr>
      <p:grpSpPr>
        <a:xfrm>
          <a:off x="0" y="0"/>
          <a:ext cx="0" cy="0"/>
          <a:chOff x="0" y="0"/>
          <a:chExt cx="0" cy="0"/>
        </a:xfrm>
      </p:grpSpPr>
      <p:sp>
        <p:nvSpPr>
          <p:cNvPr id="43" name="Google Shape;43;p1"/>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p>
            <a:pPr indent="-406400" lvl="0" marL="457200" marR="0" rtl="0" algn="ctr">
              <a:lnSpc>
                <a:spcPct val="90000"/>
              </a:lnSpc>
              <a:spcBef>
                <a:spcPts val="750"/>
              </a:spcBef>
              <a:spcAft>
                <a:spcPts val="0"/>
              </a:spcAft>
              <a:buClr>
                <a:schemeClr val="dk1"/>
              </a:buClr>
              <a:buSzPts val="1100"/>
              <a:buFont typeface="Arial"/>
              <a:buNone/>
            </a:pPr>
            <a:r>
              <a:rPr lang="en-US"/>
              <a:t>Module 5: Accounting for Cash</a:t>
            </a:r>
            <a:endParaRPr/>
          </a:p>
          <a:p>
            <a:pPr indent="-406400" lvl="0" marL="457200" marR="0" rtl="0" algn="ctr">
              <a:lnSpc>
                <a:spcPct val="90000"/>
              </a:lnSpc>
              <a:spcBef>
                <a:spcPts val="750"/>
              </a:spcBef>
              <a:spcAft>
                <a:spcPts val="0"/>
              </a:spcAft>
              <a:buClr>
                <a:schemeClr val="dk1"/>
              </a:buClr>
              <a:buSzPts val="1100"/>
              <a:buFont typeface="Arial"/>
              <a:buNone/>
            </a:pPr>
            <a:r>
              <a:t/>
            </a:r>
            <a:endParaRPr/>
          </a:p>
          <a:p>
            <a:pPr indent="-406400" lvl="0" marL="457200" marR="0" rtl="0" algn="ctr">
              <a:lnSpc>
                <a:spcPct val="90000"/>
              </a:lnSpc>
              <a:spcBef>
                <a:spcPts val="750"/>
              </a:spcBef>
              <a:spcAft>
                <a:spcPts val="0"/>
              </a:spcAft>
              <a:buClr>
                <a:srgbClr val="F1F7FB"/>
              </a:buClr>
              <a:buSzPts val="2400"/>
              <a:buFont typeface="Arial"/>
              <a:buNone/>
            </a:pPr>
            <a:r>
              <a:t/>
            </a:r>
            <a:endParaRPr/>
          </a:p>
          <a:p>
            <a:pPr indent="-406400" lvl="0" marL="457200" marR="0" rtl="0" algn="ctr">
              <a:lnSpc>
                <a:spcPct val="90000"/>
              </a:lnSpc>
              <a:spcBef>
                <a:spcPts val="750"/>
              </a:spcBef>
              <a:spcAft>
                <a:spcPts val="0"/>
              </a:spcAft>
              <a:buClr>
                <a:srgbClr val="F1F7FB"/>
              </a:buClr>
              <a:buSzPts val="2400"/>
              <a:buFont typeface="Arial"/>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ab016df61a_0_3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Cash Disbursements</a:t>
            </a:r>
            <a:endParaRPr/>
          </a:p>
        </p:txBody>
      </p:sp>
      <p:sp>
        <p:nvSpPr>
          <p:cNvPr id="104" name="Google Shape;104;gab016df61a_0_37"/>
          <p:cNvSpPr txBox="1"/>
          <p:nvPr>
            <p:ph idx="1" type="body"/>
          </p:nvPr>
        </p:nvSpPr>
        <p:spPr>
          <a:xfrm>
            <a:off x="838200" y="1825625"/>
            <a:ext cx="4887351"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Companies also need controls over cash disbursements. Since a company spends most of its cash by check or bank transfer (ACH, wire transfers, etc.), many of the internal controls for cash disbursements deal with the authorization process. </a:t>
            </a:r>
            <a:endParaRPr/>
          </a:p>
          <a:p>
            <a:pPr indent="-406400" lvl="0" marL="457200" rtl="0" algn="l">
              <a:lnSpc>
                <a:spcPct val="90000"/>
              </a:lnSpc>
              <a:spcBef>
                <a:spcPts val="750"/>
              </a:spcBef>
              <a:spcAft>
                <a:spcPts val="0"/>
              </a:spcAft>
              <a:buSzPts val="2800"/>
              <a:buChar char="•"/>
            </a:pPr>
            <a:r>
              <a:rPr lang="en-US"/>
              <a:t>The basic principle of segregation of duties applies in controlling cash disbursements.</a:t>
            </a:r>
            <a:endParaRPr/>
          </a:p>
          <a:p>
            <a:pPr indent="-228600" lvl="0" marL="457200" marR="0" rtl="0" algn="l">
              <a:lnSpc>
                <a:spcPct val="90000"/>
              </a:lnSpc>
              <a:spcBef>
                <a:spcPts val="750"/>
              </a:spcBef>
              <a:spcAft>
                <a:spcPts val="0"/>
              </a:spcAft>
              <a:buClr>
                <a:schemeClr val="dk1"/>
              </a:buClr>
              <a:buSzPts val="2800"/>
              <a:buFont typeface="Arial"/>
              <a:buNone/>
            </a:pPr>
            <a:r>
              <a:t/>
            </a:r>
            <a:endParaRPr/>
          </a:p>
        </p:txBody>
      </p:sp>
      <p:pic>
        <p:nvPicPr>
          <p:cNvPr descr="A white person writing on sheets of loose paper. Only their hand is shown." id="105" name="Google Shape;105;gab016df61a_0_37"/>
          <p:cNvPicPr preferRelativeResize="0"/>
          <p:nvPr/>
        </p:nvPicPr>
        <p:blipFill rotWithShape="1">
          <a:blip r:embed="rId3">
            <a:alphaModFix/>
          </a:blip>
          <a:srcRect b="0" l="0" r="0" t="0"/>
          <a:stretch/>
        </p:blipFill>
        <p:spPr>
          <a:xfrm>
            <a:off x="6273800" y="2043039"/>
            <a:ext cx="5080000" cy="33909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gab016df61a_0_4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Cash Disbursements (part II)</a:t>
            </a:r>
            <a:endParaRPr/>
          </a:p>
        </p:txBody>
      </p:sp>
      <p:sp>
        <p:nvSpPr>
          <p:cNvPr id="112" name="Google Shape;112;gab016df61a_0_4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Make all disbursements by check or from petty cash. Obtain proper approval for all disbursements and create a permanent record of each disbursement. Many retail stores make refunds for returned merchandise from the cash register. When this practice is followed, clerks should have refund tickets approved by a supervisor before refunding cash.</a:t>
            </a:r>
            <a:endParaRPr/>
          </a:p>
          <a:p>
            <a:pPr indent="-406400" lvl="0" marL="457200" rtl="0" algn="l">
              <a:lnSpc>
                <a:spcPct val="90000"/>
              </a:lnSpc>
              <a:spcBef>
                <a:spcPts val="750"/>
              </a:spcBef>
              <a:spcAft>
                <a:spcPts val="0"/>
              </a:spcAft>
              <a:buSzPts val="2800"/>
              <a:buChar char="•"/>
            </a:pPr>
            <a:r>
              <a:rPr lang="en-US"/>
              <a:t>Require all checks to be serially numbered and limit access to checks to employees authorized to write checks.</a:t>
            </a:r>
            <a:endParaRPr/>
          </a:p>
          <a:p>
            <a:pPr indent="-406400" lvl="0" marL="457200" rtl="0" algn="l">
              <a:lnSpc>
                <a:spcPct val="90000"/>
              </a:lnSpc>
              <a:spcBef>
                <a:spcPts val="750"/>
              </a:spcBef>
              <a:spcAft>
                <a:spcPts val="0"/>
              </a:spcAft>
              <a:buSzPts val="2800"/>
              <a:buChar char="•"/>
            </a:pPr>
            <a:r>
              <a:rPr lang="en-US"/>
              <a:t>Require two signatures on each check over a material amount, ensuring that one person cannot withdraw funds from the bank account.</a:t>
            </a:r>
            <a:endParaRPr/>
          </a:p>
          <a:p>
            <a:pPr indent="-406400" lvl="0" marL="457200" rtl="0" algn="l">
              <a:lnSpc>
                <a:spcPct val="90000"/>
              </a:lnSpc>
              <a:spcBef>
                <a:spcPts val="750"/>
              </a:spcBef>
              <a:spcAft>
                <a:spcPts val="0"/>
              </a:spcAft>
              <a:buSzPts val="2800"/>
              <a:buChar char="•"/>
            </a:pPr>
            <a:r>
              <a:rPr lang="en-US"/>
              <a:t>Arrange duties so the employee who authorizes payment of a bill does not sign checks. Otherwise, the checks could be written to friends in payment of fictitious invoices.</a:t>
            </a:r>
            <a:endParaRPr/>
          </a:p>
          <a:p>
            <a:pPr indent="-406400" lvl="0" marL="457200" rtl="0" algn="l">
              <a:lnSpc>
                <a:spcPct val="90000"/>
              </a:lnSpc>
              <a:spcBef>
                <a:spcPts val="750"/>
              </a:spcBef>
              <a:spcAft>
                <a:spcPts val="0"/>
              </a:spcAft>
              <a:buSzPts val="2800"/>
              <a:buChar char="•"/>
            </a:pPr>
            <a:r>
              <a:rPr lang="en-US"/>
              <a:t>Require approved documents to support all checks issued.</a:t>
            </a:r>
            <a:endParaRPr/>
          </a:p>
          <a:p>
            <a:pPr indent="-228600" lvl="0" marL="457200" rtl="0" algn="l">
              <a:lnSpc>
                <a:spcPct val="90000"/>
              </a:lnSpc>
              <a:spcBef>
                <a:spcPts val="750"/>
              </a:spcBef>
              <a:spcAft>
                <a:spcPts val="0"/>
              </a:spcAft>
              <a:buSzPts val="28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gab016df61a_0_5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Cash Disbursements (part III)</a:t>
            </a:r>
            <a:endParaRPr/>
          </a:p>
        </p:txBody>
      </p:sp>
      <p:sp>
        <p:nvSpPr>
          <p:cNvPr id="119" name="Google Shape;119;gab016df61a_0_5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Instruct the employee authorizing cash disbursements to make certain the payment is for a legitimate purpose and is made out for the exact amount and to the proper party.</a:t>
            </a:r>
            <a:endParaRPr/>
          </a:p>
          <a:p>
            <a:pPr indent="-406400" lvl="0" marL="457200" rtl="0" algn="l">
              <a:lnSpc>
                <a:spcPct val="90000"/>
              </a:lnSpc>
              <a:spcBef>
                <a:spcPts val="750"/>
              </a:spcBef>
              <a:spcAft>
                <a:spcPts val="0"/>
              </a:spcAft>
              <a:buSzPts val="2800"/>
              <a:buChar char="•"/>
            </a:pPr>
            <a:r>
              <a:rPr lang="en-US"/>
              <a:t>Stamp the supporting documents as paid when liabilities are paid and indicate the date and number of the check issued. These procedures lessen the chance of paying the same debt more than once.</a:t>
            </a:r>
            <a:endParaRPr/>
          </a:p>
          <a:p>
            <a:pPr indent="-406400" lvl="0" marL="457200" rtl="0" algn="l">
              <a:lnSpc>
                <a:spcPct val="90000"/>
              </a:lnSpc>
              <a:spcBef>
                <a:spcPts val="750"/>
              </a:spcBef>
              <a:spcAft>
                <a:spcPts val="0"/>
              </a:spcAft>
              <a:buSzPts val="2800"/>
              <a:buChar char="•"/>
            </a:pPr>
            <a:r>
              <a:rPr lang="en-US"/>
              <a:t>Arrange duties so those employees who sign checks neither have access to canceled checks nor prepare the bank reconciliation. This policy makes it more difficult for an employee to conceal a theft.</a:t>
            </a:r>
            <a:endParaRPr/>
          </a:p>
          <a:p>
            <a:pPr indent="-406400" lvl="0" marL="457200" rtl="0" algn="l">
              <a:lnSpc>
                <a:spcPct val="90000"/>
              </a:lnSpc>
              <a:spcBef>
                <a:spcPts val="750"/>
              </a:spcBef>
              <a:spcAft>
                <a:spcPts val="0"/>
              </a:spcAft>
              <a:buSzPts val="2800"/>
              <a:buChar char="•"/>
            </a:pPr>
            <a:r>
              <a:rPr lang="en-US"/>
              <a:t>Have an employee who has no other cash duties prepare the bank reconciliation each month and discover errors and shortages quickly.</a:t>
            </a:r>
            <a:endParaRPr/>
          </a:p>
          <a:p>
            <a:pPr indent="-406400" lvl="0" marL="457200" rtl="0" algn="l">
              <a:lnSpc>
                <a:spcPct val="90000"/>
              </a:lnSpc>
              <a:spcBef>
                <a:spcPts val="750"/>
              </a:spcBef>
              <a:spcAft>
                <a:spcPts val="0"/>
              </a:spcAft>
              <a:buSzPts val="2800"/>
              <a:buChar char="•"/>
            </a:pPr>
            <a:r>
              <a:rPr lang="en-US"/>
              <a:t>Void all checks incorrectly prepared. Mark these checks void and retain them to prevent unauthorized use.</a:t>
            </a:r>
            <a:endParaRPr/>
          </a:p>
          <a:p>
            <a:pPr indent="-228600" lvl="0" marL="457200" rtl="0" algn="l">
              <a:lnSpc>
                <a:spcPct val="90000"/>
              </a:lnSpc>
              <a:spcBef>
                <a:spcPts val="750"/>
              </a:spcBef>
              <a:spcAft>
                <a:spcPts val="0"/>
              </a:spcAft>
              <a:buSzPts val="2800"/>
              <a:buNone/>
            </a:pPr>
            <a:r>
              <a:t/>
            </a:r>
            <a:endParaRPr/>
          </a:p>
          <a:p>
            <a:pPr indent="-228600" lvl="0" marL="457200" rtl="0" algn="l">
              <a:lnSpc>
                <a:spcPct val="90000"/>
              </a:lnSpc>
              <a:spcBef>
                <a:spcPts val="750"/>
              </a:spcBef>
              <a:spcAft>
                <a:spcPts val="0"/>
              </a:spcAft>
              <a:buSzPts val="28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gac46cb2af4_0_6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Practice Question 1</a:t>
            </a:r>
            <a:endParaRPr/>
          </a:p>
        </p:txBody>
      </p:sp>
      <p:sp>
        <p:nvSpPr>
          <p:cNvPr id="125" name="Google Shape;125;gac46cb2af4_0_6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50800" rtl="0" algn="l">
              <a:lnSpc>
                <a:spcPct val="90000"/>
              </a:lnSpc>
              <a:spcBef>
                <a:spcPts val="750"/>
              </a:spcBef>
              <a:spcAft>
                <a:spcPts val="0"/>
              </a:spcAft>
              <a:buSzPts val="2800"/>
              <a:buNone/>
            </a:pPr>
            <a:r>
              <a:rPr lang="en-US"/>
              <a:t>Sandy works in the accounting department of a small company. One coworker is in charge of the Petty Cash account. Sandy notices ta few discrepancies when she takes over the Petty Cash account when the coworker goes on vacation. Sandy looks back in the books and sees around $25 a month it has been short for for the last three years. It looks like petty theft has occurred. How could this theft have been avoided? </a:t>
            </a:r>
            <a:endParaRPr/>
          </a:p>
          <a:p>
            <a:pPr indent="0" lvl="0" marL="50800" rtl="0" algn="l">
              <a:lnSpc>
                <a:spcPct val="90000"/>
              </a:lnSpc>
              <a:spcBef>
                <a:spcPts val="750"/>
              </a:spcBef>
              <a:spcAft>
                <a:spcPts val="0"/>
              </a:spcAft>
              <a:buSzPts val="2800"/>
              <a:buNone/>
            </a:pPr>
            <a:r>
              <a:t/>
            </a:r>
            <a:endParaRPr/>
          </a:p>
          <a:p>
            <a:pPr indent="-457200" lvl="1" marL="965200" rtl="0" algn="l">
              <a:lnSpc>
                <a:spcPct val="90000"/>
              </a:lnSpc>
              <a:spcBef>
                <a:spcPts val="375"/>
              </a:spcBef>
              <a:spcAft>
                <a:spcPts val="0"/>
              </a:spcAft>
              <a:buSzPts val="2000"/>
              <a:buFont typeface="Arial"/>
              <a:buAutoNum type="alphaUcPeriod"/>
            </a:pPr>
            <a:r>
              <a:rPr lang="en-US" sz="2000"/>
              <a:t>Put $25 dollars less in the Petty Cash fund each month.</a:t>
            </a:r>
            <a:endParaRPr/>
          </a:p>
          <a:p>
            <a:pPr indent="-457200" lvl="1" marL="965200" rtl="0" algn="l">
              <a:lnSpc>
                <a:spcPct val="90000"/>
              </a:lnSpc>
              <a:spcBef>
                <a:spcPts val="375"/>
              </a:spcBef>
              <a:spcAft>
                <a:spcPts val="0"/>
              </a:spcAft>
              <a:buSzPts val="2000"/>
              <a:buFont typeface="Arial"/>
              <a:buAutoNum type="alphaUcPeriod"/>
            </a:pPr>
            <a:r>
              <a:rPr lang="en-US" sz="2000"/>
              <a:t>Set up a spreadsheet for the coworker to fill out himself. </a:t>
            </a:r>
            <a:endParaRPr/>
          </a:p>
          <a:p>
            <a:pPr indent="-457200" lvl="1" marL="965200" rtl="0" algn="l">
              <a:lnSpc>
                <a:spcPct val="90000"/>
              </a:lnSpc>
              <a:spcBef>
                <a:spcPts val="375"/>
              </a:spcBef>
              <a:spcAft>
                <a:spcPts val="0"/>
              </a:spcAft>
              <a:buSzPts val="2000"/>
              <a:buFont typeface="Arial"/>
              <a:buAutoNum type="alphaUcPeriod"/>
            </a:pPr>
            <a:r>
              <a:rPr lang="en-US" sz="2000"/>
              <a:t>Having the Petty Cash checked monthly by another employee.</a:t>
            </a:r>
            <a:endParaRPr/>
          </a:p>
          <a:p>
            <a:pPr indent="-457200" lvl="1" marL="965200" rtl="0" algn="l">
              <a:lnSpc>
                <a:spcPct val="90000"/>
              </a:lnSpc>
              <a:spcBef>
                <a:spcPts val="375"/>
              </a:spcBef>
              <a:spcAft>
                <a:spcPts val="0"/>
              </a:spcAft>
              <a:buSzPts val="2000"/>
              <a:buFont typeface="Arial"/>
              <a:buAutoNum type="alphaUcPeriod"/>
            </a:pPr>
            <a:r>
              <a:rPr lang="en-US" sz="2000"/>
              <a:t>Increase the Petty Cash allowance $25 each month.</a:t>
            </a:r>
            <a:br>
              <a:rPr lang="en-US"/>
            </a:b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6"/>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Accounting for Petty Cash</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Accounting for Petty Cash</a:t>
            </a:r>
            <a:endParaRPr/>
          </a:p>
        </p:txBody>
      </p:sp>
      <p:sp>
        <p:nvSpPr>
          <p:cNvPr id="136" name="Google Shape;136;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1100"/>
              <a:buNone/>
            </a:pPr>
            <a:r>
              <a:rPr lang="en-US" sz="2400"/>
              <a:t>5.2: Establish and maintain a petty cash system	</a:t>
            </a:r>
            <a:endParaRPr sz="2400"/>
          </a:p>
          <a:p>
            <a:pPr indent="0" lvl="0" marL="582930" rtl="0" algn="l">
              <a:lnSpc>
                <a:spcPct val="90000"/>
              </a:lnSpc>
              <a:spcBef>
                <a:spcPts val="375"/>
              </a:spcBef>
              <a:spcAft>
                <a:spcPts val="0"/>
              </a:spcAft>
              <a:buClr>
                <a:schemeClr val="dk1"/>
              </a:buClr>
              <a:buSzPts val="1100"/>
              <a:buFont typeface="Arial"/>
              <a:buNone/>
            </a:pPr>
            <a:r>
              <a:rPr lang="en-US" sz="2000"/>
              <a:t>5.2.1: Explain the voucher system</a:t>
            </a:r>
            <a:endParaRPr sz="2000"/>
          </a:p>
          <a:p>
            <a:pPr indent="0" lvl="0" marL="582930" rtl="0" algn="l">
              <a:lnSpc>
                <a:spcPct val="90000"/>
              </a:lnSpc>
              <a:spcBef>
                <a:spcPts val="375"/>
              </a:spcBef>
              <a:spcAft>
                <a:spcPts val="0"/>
              </a:spcAft>
              <a:buClr>
                <a:schemeClr val="dk1"/>
              </a:buClr>
              <a:buSzPts val="1100"/>
              <a:buFont typeface="Arial"/>
              <a:buNone/>
            </a:pPr>
            <a:r>
              <a:rPr lang="en-US" sz="2000"/>
              <a:t>5.2.2: Demonstrate petty cash journal entries and reconciliation</a:t>
            </a:r>
            <a:endParaRPr sz="2000"/>
          </a:p>
          <a:p>
            <a:pPr indent="0" lvl="0" marL="582930" rtl="0" algn="l">
              <a:lnSpc>
                <a:spcPct val="90000"/>
              </a:lnSpc>
              <a:spcBef>
                <a:spcPts val="375"/>
              </a:spcBef>
              <a:spcAft>
                <a:spcPts val="0"/>
              </a:spcAft>
              <a:buClr>
                <a:schemeClr val="dk1"/>
              </a:buClr>
              <a:buSzPts val="1100"/>
              <a:buFont typeface="Arial"/>
              <a:buNone/>
            </a:pPr>
            <a:r>
              <a:t/>
            </a:r>
            <a:endParaRPr i="1" sz="2000"/>
          </a:p>
          <a:p>
            <a:pPr indent="0" lvl="1" marL="582930" rtl="0" algn="l">
              <a:lnSpc>
                <a:spcPct val="90000"/>
              </a:lnSpc>
              <a:spcBef>
                <a:spcPts val="375"/>
              </a:spcBef>
              <a:spcAft>
                <a:spcPts val="0"/>
              </a:spcAft>
              <a:buSzPts val="2400"/>
              <a:buNone/>
            </a:pPr>
            <a:r>
              <a:t/>
            </a:r>
            <a:endParaRPr sz="2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ab016df61a_0_62"/>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Explain the Voucher System</a:t>
            </a:r>
            <a:endParaRPr/>
          </a:p>
        </p:txBody>
      </p:sp>
      <p:pic>
        <p:nvPicPr>
          <p:cNvPr id="143" name="Google Shape;143;gab016df61a_0_62"/>
          <p:cNvPicPr preferRelativeResize="0"/>
          <p:nvPr/>
        </p:nvPicPr>
        <p:blipFill rotWithShape="1">
          <a:blip r:embed="rId3">
            <a:alphaModFix/>
          </a:blip>
          <a:srcRect b="0" l="0" r="0" t="0"/>
          <a:stretch/>
        </p:blipFill>
        <p:spPr>
          <a:xfrm>
            <a:off x="6827850" y="1690823"/>
            <a:ext cx="5364150" cy="4023125"/>
          </a:xfrm>
          <a:prstGeom prst="rect">
            <a:avLst/>
          </a:prstGeom>
          <a:noFill/>
          <a:ln>
            <a:noFill/>
          </a:ln>
        </p:spPr>
      </p:pic>
      <p:sp>
        <p:nvSpPr>
          <p:cNvPr id="144" name="Google Shape;144;gab016df61a_0_62"/>
          <p:cNvSpPr txBox="1"/>
          <p:nvPr/>
        </p:nvSpPr>
        <p:spPr>
          <a:xfrm>
            <a:off x="838200" y="1714500"/>
            <a:ext cx="5934900" cy="4695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373D3F"/>
                </a:solidFill>
                <a:highlight>
                  <a:srgbClr val="F1F7FB"/>
                </a:highlight>
                <a:latin typeface="Century Gothic"/>
                <a:ea typeface="Century Gothic"/>
                <a:cs typeface="Century Gothic"/>
                <a:sym typeface="Century Gothic"/>
              </a:rPr>
              <a:t>The </a:t>
            </a:r>
            <a:r>
              <a:rPr b="0" i="0" lang="en-US" sz="1900" u="none" cap="none" strike="noStrike">
                <a:solidFill>
                  <a:srgbClr val="373D3F"/>
                </a:solidFill>
                <a:highlight>
                  <a:srgbClr val="F1F7FB"/>
                </a:highlight>
                <a:latin typeface="Century Gothic"/>
                <a:ea typeface="Century Gothic"/>
                <a:cs typeface="Century Gothic"/>
                <a:sym typeface="Century Gothic"/>
              </a:rPr>
              <a:t>company treasurer or CFO establishes the petty cash fund by writing a check, usually payable to “cash.” After the check is cashed, the petty cash custodian places the money in a small box that can be locked. The fund is now ready to be disbursed as needed.</a:t>
            </a:r>
            <a:endParaRPr b="0" i="0" sz="1900" u="none" cap="none" strike="noStrike">
              <a:solidFill>
                <a:srgbClr val="373D3F"/>
              </a:solidFill>
              <a:highlight>
                <a:srgbClr val="F1F7FB"/>
              </a:highlight>
              <a:latin typeface="Century Gothic"/>
              <a:ea typeface="Century Gothic"/>
              <a:cs typeface="Century Gothic"/>
              <a:sym typeface="Century Gothic"/>
            </a:endParaRPr>
          </a:p>
          <a:p>
            <a:pPr indent="0" lvl="0" marL="0" marR="0" rtl="0" algn="l">
              <a:lnSpc>
                <a:spcPct val="100000"/>
              </a:lnSpc>
              <a:spcBef>
                <a:spcPts val="0"/>
              </a:spcBef>
              <a:spcAft>
                <a:spcPts val="0"/>
              </a:spcAft>
              <a:buClr>
                <a:srgbClr val="000000"/>
              </a:buClr>
              <a:buSzPts val="1900"/>
              <a:buFont typeface="Arial"/>
              <a:buNone/>
            </a:pPr>
            <a:r>
              <a:t/>
            </a:r>
            <a:endParaRPr b="0" i="0" sz="1900" u="none" cap="none" strike="noStrike">
              <a:solidFill>
                <a:srgbClr val="373D3F"/>
              </a:solidFill>
              <a:highlight>
                <a:srgbClr val="F1F7FB"/>
              </a:highlight>
              <a:latin typeface="Century Gothic"/>
              <a:ea typeface="Century Gothic"/>
              <a:cs typeface="Century Gothic"/>
              <a:sym typeface="Century Gothic"/>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373D3F"/>
                </a:solidFill>
                <a:highlight>
                  <a:srgbClr val="F1F7FB"/>
                </a:highlight>
                <a:latin typeface="Century Gothic"/>
                <a:ea typeface="Century Gothic"/>
                <a:cs typeface="Century Gothic"/>
                <a:sym typeface="Century Gothic"/>
              </a:rPr>
              <a:t>The custodian staples any source documents (usually a receipt) to the petty cash voucher (some petty cash vouchers are printed on envelopes to hold the receipts). At all times, the employee responsible for petty cash is accountable for having the cash and the petty cash vouchers equal to the total amount of the fund. </a:t>
            </a:r>
            <a:endParaRPr b="0" i="0" sz="1900" u="none" cap="none" strike="noStrike">
              <a:solidFill>
                <a:srgbClr val="373D3F"/>
              </a:solidFill>
              <a:highlight>
                <a:srgbClr val="F1F7FB"/>
              </a:highlight>
              <a:latin typeface="Century Gothic"/>
              <a:ea typeface="Century Gothic"/>
              <a:cs typeface="Century Gothic"/>
              <a:sym typeface="Century Gothic"/>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ab016df61a_0_6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Journalizing Petty Cash Transactions</a:t>
            </a:r>
            <a:endParaRPr/>
          </a:p>
        </p:txBody>
      </p:sp>
      <p:pic>
        <p:nvPicPr>
          <p:cNvPr id="151" name="Google Shape;151;gab016df61a_0_68"/>
          <p:cNvPicPr preferRelativeResize="0"/>
          <p:nvPr/>
        </p:nvPicPr>
        <p:blipFill rotWithShape="1">
          <a:blip r:embed="rId3">
            <a:alphaModFix/>
          </a:blip>
          <a:srcRect b="0" l="0" r="0" t="0"/>
          <a:stretch/>
        </p:blipFill>
        <p:spPr>
          <a:xfrm>
            <a:off x="2257325" y="2029952"/>
            <a:ext cx="8229600" cy="37909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gab016df61a_0_7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Journalizing Petty Cash Transactions (cont.)</a:t>
            </a:r>
            <a:endParaRPr/>
          </a:p>
        </p:txBody>
      </p:sp>
      <p:graphicFrame>
        <p:nvGraphicFramePr>
          <p:cNvPr id="158" name="Google Shape;158;gab016df61a_0_74"/>
          <p:cNvGraphicFramePr/>
          <p:nvPr/>
        </p:nvGraphicFramePr>
        <p:xfrm>
          <a:off x="838200" y="1891660"/>
          <a:ext cx="3000000" cy="3000000"/>
        </p:xfrm>
        <a:graphic>
          <a:graphicData uri="http://schemas.openxmlformats.org/drawingml/2006/table">
            <a:tbl>
              <a:tblPr firstRow="1">
                <a:noFill/>
                <a:tableStyleId>{AE9F9059-F5F8-4262-A338-E5814DA105C4}</a:tableStyleId>
              </a:tblPr>
              <a:tblGrid>
                <a:gridCol w="1093800"/>
                <a:gridCol w="5930400"/>
                <a:gridCol w="1555225"/>
                <a:gridCol w="991225"/>
                <a:gridCol w="1093800"/>
              </a:tblGrid>
              <a:tr h="332725">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Date</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Description</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Post. Ref.</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Debit</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ctr">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Credit</a:t>
                      </a:r>
                      <a:endParaRPr b="1" sz="1800" u="none" cap="none" strike="noStrike">
                        <a:latin typeface="Century Gothic"/>
                        <a:ea typeface="Century Gothic"/>
                        <a:cs typeface="Century Gothic"/>
                        <a:sym typeface="Century Gothic"/>
                      </a:endParaRPr>
                    </a:p>
                  </a:txBody>
                  <a:tcPr marT="95250" marB="95250" marR="76200" marL="76200" anchor="ctr"/>
                </a:tc>
              </a:tr>
              <a:tr h="354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20–</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r>
              <a:tr h="354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Feb. 1</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Shipping Expense</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22.75</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r>
              <a:tr h="354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Feb. 1</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Postage</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50.80</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r>
              <a:tr h="354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Feb. 1</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Office Supplies</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19.05</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r>
              <a:tr h="354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Feb. 1</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Cash Over/Short</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1.15</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r>
              <a:tr h="3545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Feb. 1</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      Checking Account</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93.75</a:t>
                      </a:r>
                      <a:endParaRPr sz="1800" u="none" cap="none" strike="noStrike">
                        <a:latin typeface="Century Gothic"/>
                        <a:ea typeface="Century Gothic"/>
                        <a:cs typeface="Century Gothic"/>
                        <a:sym typeface="Century Gothic"/>
                      </a:endParaRPr>
                    </a:p>
                  </a:txBody>
                  <a:tcPr marT="95250" marB="95250" marR="76200" marL="76200" anchor="ctr"/>
                </a:tc>
              </a:tr>
              <a:tr h="58617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Feb. 1</a:t>
                      </a:r>
                      <a:endParaRPr b="1"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To record check #1041 replenishing petty cash</a:t>
                      </a:r>
                      <a:endParaRPr sz="18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Clr>
                          <a:srgbClr val="000000"/>
                        </a:buClr>
                        <a:buSzPts val="2400"/>
                        <a:buFont typeface="Arial"/>
                        <a:buNone/>
                      </a:pPr>
                      <a:r>
                        <a:t/>
                      </a:r>
                      <a:endParaRPr sz="2400" u="none" cap="none" strike="noStrike">
                        <a:latin typeface="Century Gothic"/>
                        <a:ea typeface="Century Gothic"/>
                        <a:cs typeface="Century Gothic"/>
                        <a:sym typeface="Century Gothic"/>
                      </a:endParaRPr>
                    </a:p>
                  </a:txBody>
                  <a:tcPr marT="95250" marB="95250" marR="76200" marL="76200" anchor="ct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8"/>
          <p:cNvSpPr txBox="1"/>
          <p:nvPr>
            <p:ph type="title"/>
          </p:nvPr>
        </p:nvSpPr>
        <p:spPr>
          <a:xfrm>
            <a:off x="838200" y="537883"/>
            <a:ext cx="10515600" cy="26895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Preparing a Bank Reconciliation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p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Describe the accounting and reporting of cash and cash equivalents	</a:t>
            </a:r>
            <a:endParaRPr/>
          </a:p>
          <a:p>
            <a:pPr indent="-457200" lvl="0" marL="932688" rtl="0" algn="l">
              <a:lnSpc>
                <a:spcPct val="90000"/>
              </a:lnSpc>
              <a:spcBef>
                <a:spcPts val="375"/>
              </a:spcBef>
              <a:spcAft>
                <a:spcPts val="0"/>
              </a:spcAft>
              <a:buSzPts val="2800"/>
              <a:buNone/>
            </a:pPr>
            <a:r>
              <a:rPr lang="en-US" sz="2400"/>
              <a:t>5.1: </a:t>
            </a:r>
            <a:r>
              <a:rPr lang="en-US" sz="2400" u="sng">
                <a:solidFill>
                  <a:schemeClr val="hlink"/>
                </a:solidFill>
                <a:hlinkClick action="ppaction://hlinksldjump" r:id="rId3"/>
              </a:rPr>
              <a:t>Explain the concept of internal control over cash</a:t>
            </a:r>
            <a:r>
              <a:rPr lang="en-US" sz="2400"/>
              <a:t>	</a:t>
            </a:r>
            <a:endParaRPr sz="2400"/>
          </a:p>
          <a:p>
            <a:pPr indent="-457200" lvl="0" marL="932688" rtl="0" algn="l">
              <a:lnSpc>
                <a:spcPct val="90000"/>
              </a:lnSpc>
              <a:spcBef>
                <a:spcPts val="375"/>
              </a:spcBef>
              <a:spcAft>
                <a:spcPts val="0"/>
              </a:spcAft>
              <a:buSzPts val="1100"/>
              <a:buNone/>
            </a:pPr>
            <a:r>
              <a:rPr lang="en-US" sz="2400"/>
              <a:t>5.2	: </a:t>
            </a:r>
            <a:r>
              <a:rPr lang="en-US" sz="2400" u="sng">
                <a:solidFill>
                  <a:schemeClr val="hlink"/>
                </a:solidFill>
                <a:hlinkClick action="ppaction://hlinksldjump" r:id="rId4"/>
              </a:rPr>
              <a:t>Establish and maintain a petty cash system</a:t>
            </a:r>
            <a:r>
              <a:rPr lang="en-US" sz="2400"/>
              <a:t>	</a:t>
            </a:r>
            <a:endParaRPr sz="2400"/>
          </a:p>
          <a:p>
            <a:pPr indent="-457200" lvl="0" marL="932688" rtl="0" algn="l">
              <a:lnSpc>
                <a:spcPct val="90000"/>
              </a:lnSpc>
              <a:spcBef>
                <a:spcPts val="375"/>
              </a:spcBef>
              <a:spcAft>
                <a:spcPts val="0"/>
              </a:spcAft>
              <a:buClr>
                <a:schemeClr val="dk1"/>
              </a:buClr>
              <a:buSzPts val="1100"/>
              <a:buFont typeface="Arial"/>
              <a:buNone/>
            </a:pPr>
            <a:r>
              <a:rPr lang="en-US" sz="2400"/>
              <a:t>5.3	: </a:t>
            </a:r>
            <a:r>
              <a:rPr lang="en-US" sz="2400" u="sng">
                <a:solidFill>
                  <a:schemeClr val="hlink"/>
                </a:solidFill>
                <a:hlinkClick action="ppaction://hlinksldjump" r:id="rId5"/>
              </a:rPr>
              <a:t>Recognize the significance of the bank reconciliation as an internal control	</a:t>
            </a:r>
            <a:endParaRPr sz="2400"/>
          </a:p>
          <a:p>
            <a:pPr indent="0" lvl="0" marL="475487" rtl="0" algn="l">
              <a:lnSpc>
                <a:spcPct val="90000"/>
              </a:lnSpc>
              <a:spcBef>
                <a:spcPts val="375"/>
              </a:spcBef>
              <a:spcAft>
                <a:spcPts val="0"/>
              </a:spcAft>
              <a:buSzPts val="1100"/>
              <a:buNone/>
            </a:pPr>
            <a:r>
              <a:rPr lang="en-US" sz="2400"/>
              <a:t>5.4: </a:t>
            </a:r>
            <a:r>
              <a:rPr lang="en-US" sz="2400" u="sng">
                <a:solidFill>
                  <a:schemeClr val="hlink"/>
                </a:solidFill>
                <a:hlinkClick action="ppaction://hlinksldjump" r:id="rId6"/>
              </a:rPr>
              <a:t>Compare methods of recording credit card transactions</a:t>
            </a:r>
            <a:r>
              <a:rPr lang="en-US" sz="2400"/>
              <a:t>	</a:t>
            </a:r>
            <a:endParaRPr sz="2400"/>
          </a:p>
          <a:p>
            <a:pPr indent="0" lvl="0" marL="475487" rtl="0" algn="l">
              <a:lnSpc>
                <a:spcPct val="90000"/>
              </a:lnSpc>
              <a:spcBef>
                <a:spcPts val="375"/>
              </a:spcBef>
              <a:spcAft>
                <a:spcPts val="0"/>
              </a:spcAft>
              <a:buSzPts val="1100"/>
              <a:buNone/>
            </a:pPr>
            <a:r>
              <a:rPr lang="en-US" sz="2400"/>
              <a:t>5.5	: </a:t>
            </a:r>
            <a:r>
              <a:rPr lang="en-US" sz="2400" u="sng">
                <a:solidFill>
                  <a:schemeClr val="hlink"/>
                </a:solidFill>
                <a:hlinkClick action="ppaction://hlinksldjump" r:id="rId7"/>
              </a:rPr>
              <a:t>Present cash and cash equivalents on the financial statements</a:t>
            </a:r>
            <a:r>
              <a:rPr lang="en-US" sz="2400"/>
              <a:t>	</a:t>
            </a:r>
            <a:endParaRPr sz="2400"/>
          </a:p>
          <a:p>
            <a:pPr indent="0" lvl="0" marL="475487" rtl="0" algn="l">
              <a:lnSpc>
                <a:spcPct val="90000"/>
              </a:lnSpc>
              <a:spcBef>
                <a:spcPts val="375"/>
              </a:spcBef>
              <a:spcAft>
                <a:spcPts val="0"/>
              </a:spcAft>
              <a:buSzPts val="1100"/>
              <a:buNone/>
            </a:pPr>
            <a:r>
              <a:t/>
            </a:r>
            <a:endParaRPr sz="2400"/>
          </a:p>
          <a:p>
            <a:pPr indent="0" lvl="0" marL="475487" rtl="0" algn="l">
              <a:lnSpc>
                <a:spcPct val="90000"/>
              </a:lnSpc>
              <a:spcBef>
                <a:spcPts val="375"/>
              </a:spcBef>
              <a:spcAft>
                <a:spcPts val="0"/>
              </a:spcAft>
              <a:buSzPts val="1100"/>
              <a:buNone/>
            </a:pPr>
            <a:r>
              <a:t/>
            </a:r>
            <a:endParaRPr sz="2400"/>
          </a:p>
          <a:p>
            <a:pPr indent="-457200" lvl="0" marL="932688" rtl="0" algn="l">
              <a:lnSpc>
                <a:spcPct val="90000"/>
              </a:lnSpc>
              <a:spcBef>
                <a:spcPts val="375"/>
              </a:spcBef>
              <a:spcAft>
                <a:spcPts val="0"/>
              </a:spcAft>
              <a:buSzPts val="2800"/>
              <a:buNone/>
            </a:pPr>
            <a:r>
              <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9"/>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Preparing a Bank Reconciliation</a:t>
            </a:r>
            <a:endParaRPr/>
          </a:p>
        </p:txBody>
      </p:sp>
      <p:sp>
        <p:nvSpPr>
          <p:cNvPr id="169" name="Google Shape;169;p9"/>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1100"/>
              <a:buNone/>
            </a:pPr>
            <a:r>
              <a:rPr lang="en-US" sz="2400"/>
              <a:t>5.3: Recognize the significance of the bank reconciliation as an internal control	</a:t>
            </a:r>
            <a:endParaRPr sz="2400"/>
          </a:p>
          <a:p>
            <a:pPr indent="0" lvl="0" marL="582930" rtl="0" algn="l">
              <a:lnSpc>
                <a:spcPct val="90000"/>
              </a:lnSpc>
              <a:spcBef>
                <a:spcPts val="375"/>
              </a:spcBef>
              <a:spcAft>
                <a:spcPts val="0"/>
              </a:spcAft>
              <a:buClr>
                <a:schemeClr val="dk1"/>
              </a:buClr>
              <a:buSzPts val="1100"/>
              <a:buFont typeface="Arial"/>
              <a:buNone/>
            </a:pPr>
            <a:r>
              <a:rPr lang="en-US" sz="2000"/>
              <a:t>5.3.1: Identify common reconciling items</a:t>
            </a:r>
            <a:endParaRPr sz="2000"/>
          </a:p>
          <a:p>
            <a:pPr indent="0" lvl="0" marL="582930" rtl="0" algn="l">
              <a:lnSpc>
                <a:spcPct val="90000"/>
              </a:lnSpc>
              <a:spcBef>
                <a:spcPts val="375"/>
              </a:spcBef>
              <a:spcAft>
                <a:spcPts val="0"/>
              </a:spcAft>
              <a:buClr>
                <a:schemeClr val="dk1"/>
              </a:buClr>
              <a:buSzPts val="1100"/>
              <a:buFont typeface="Arial"/>
              <a:buNone/>
            </a:pPr>
            <a:r>
              <a:rPr lang="en-US" sz="2000"/>
              <a:t>5.3.2: Prepare a bank reconciliation</a:t>
            </a:r>
            <a:endParaRPr sz="2000"/>
          </a:p>
          <a:p>
            <a:pPr indent="0" lvl="0" marL="582930" rtl="0" algn="l">
              <a:lnSpc>
                <a:spcPct val="90000"/>
              </a:lnSpc>
              <a:spcBef>
                <a:spcPts val="375"/>
              </a:spcBef>
              <a:spcAft>
                <a:spcPts val="0"/>
              </a:spcAft>
              <a:buClr>
                <a:schemeClr val="dk1"/>
              </a:buClr>
              <a:buSzPts val="1100"/>
              <a:buFont typeface="Arial"/>
              <a:buNone/>
            </a:pPr>
            <a:r>
              <a:rPr lang="en-US" sz="2000"/>
              <a:t>5.3.3: Demonstrate journal entries related to bank reconciliations</a:t>
            </a:r>
            <a:endParaRPr sz="2000"/>
          </a:p>
          <a:p>
            <a:pPr indent="0" lvl="0" marL="582930" rtl="0" algn="l">
              <a:lnSpc>
                <a:spcPct val="90000"/>
              </a:lnSpc>
              <a:spcBef>
                <a:spcPts val="375"/>
              </a:spcBef>
              <a:spcAft>
                <a:spcPts val="0"/>
              </a:spcAft>
              <a:buClr>
                <a:schemeClr val="dk1"/>
              </a:buClr>
              <a:buSzPts val="1100"/>
              <a:buFont typeface="Arial"/>
              <a:buNone/>
            </a:pPr>
            <a:r>
              <a:t/>
            </a:r>
            <a:endParaRPr sz="2000"/>
          </a:p>
          <a:p>
            <a:pPr indent="0" lvl="1" marL="582930" rtl="0" algn="l">
              <a:lnSpc>
                <a:spcPct val="90000"/>
              </a:lnSpc>
              <a:spcBef>
                <a:spcPts val="375"/>
              </a:spcBef>
              <a:spcAft>
                <a:spcPts val="0"/>
              </a:spcAft>
              <a:buSzPts val="2400"/>
              <a:buNone/>
            </a:pPr>
            <a:r>
              <a:t/>
            </a:r>
            <a:endParaRPr sz="2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gab016df61a_0_9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Reconciling Items</a:t>
            </a:r>
            <a:endParaRPr/>
          </a:p>
        </p:txBody>
      </p:sp>
      <p:sp>
        <p:nvSpPr>
          <p:cNvPr id="176" name="Google Shape;176;gab016df61a_0_9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Most companies use checking accounts to handle their cash transactions. The company deposits its cash receipts in a bank checking account and writes checks to pay its bills. Keep in mind—a bank account is an asset to the company BUT to the bank, your account is a liability because the bank owes the money in your bank account to you.</a:t>
            </a:r>
            <a:endParaRPr/>
          </a:p>
          <a:p>
            <a:pPr indent="-406400" lvl="0" marL="457200" rtl="0" algn="l">
              <a:lnSpc>
                <a:spcPct val="90000"/>
              </a:lnSpc>
              <a:spcBef>
                <a:spcPts val="750"/>
              </a:spcBef>
              <a:spcAft>
                <a:spcPts val="0"/>
              </a:spcAft>
              <a:buSzPts val="2800"/>
              <a:buChar char="•"/>
            </a:pPr>
            <a:r>
              <a:rPr lang="en-US"/>
              <a:t>The bank sends the company a statement each month that is really just a printout of the bank’s ledger for your account, which is really a subsidiary ledger because the bank doesn’t have a general ledger (GL) account for every depositor. The company checks this statement against its records to determine if it must make any corrections or adjustments in either the company’s balance or the bank’s balance. A bank reconciliation is a schedule the company (depositor) prepares to reconcile, or explain, the difference between the cash balance on the bank statement and the cash balance on the company’s books. </a:t>
            </a:r>
            <a:endParaRPr/>
          </a:p>
          <a:p>
            <a:pPr indent="-406400" lvl="0" marL="457200" rtl="0" algn="l">
              <a:lnSpc>
                <a:spcPct val="90000"/>
              </a:lnSpc>
              <a:spcBef>
                <a:spcPts val="750"/>
              </a:spcBef>
              <a:spcAft>
                <a:spcPts val="0"/>
              </a:spcAft>
              <a:buSzPts val="2800"/>
              <a:buChar char="•"/>
            </a:pPr>
            <a:r>
              <a:rPr lang="en-US"/>
              <a:t>And that is the main internal control for our “cash” accounts.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gab016df61a_0_9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Reconciling Items (cont.)</a:t>
            </a:r>
            <a:endParaRPr/>
          </a:p>
        </p:txBody>
      </p:sp>
      <p:sp>
        <p:nvSpPr>
          <p:cNvPr id="183" name="Google Shape;183;gab016df61a_0_96"/>
          <p:cNvSpPr txBox="1"/>
          <p:nvPr>
            <p:ph idx="1" type="body"/>
          </p:nvPr>
        </p:nvSpPr>
        <p:spPr>
          <a:xfrm>
            <a:off x="838200" y="1375458"/>
            <a:ext cx="10515600" cy="1072320"/>
          </a:xfrm>
          <a:prstGeom prst="rect">
            <a:avLst/>
          </a:prstGeom>
          <a:noFill/>
          <a:ln>
            <a:noFill/>
          </a:ln>
        </p:spPr>
        <p:txBody>
          <a:bodyPr anchorCtr="0" anchor="t" bIns="45700" lIns="91425" spcFirstLastPara="1" rIns="91425" wrap="square" tIns="45700">
            <a:noAutofit/>
          </a:bodyPr>
          <a:lstStyle/>
          <a:p>
            <a:pPr indent="0" lvl="0" marL="50800" rtl="0" algn="l">
              <a:lnSpc>
                <a:spcPct val="90000"/>
              </a:lnSpc>
              <a:spcBef>
                <a:spcPts val="750"/>
              </a:spcBef>
              <a:spcAft>
                <a:spcPts val="0"/>
              </a:spcAft>
              <a:buSzPts val="2800"/>
              <a:buNone/>
            </a:pPr>
            <a:r>
              <a:rPr lang="en-US"/>
              <a:t>Bank statement and GL should match. In accounting, we don’t think of reconciling as making the records agree. It’s more about explaining the differences.</a:t>
            </a:r>
            <a:endParaRPr/>
          </a:p>
        </p:txBody>
      </p:sp>
      <p:graphicFrame>
        <p:nvGraphicFramePr>
          <p:cNvPr id="184" name="Google Shape;184;gab016df61a_0_96"/>
          <p:cNvGraphicFramePr/>
          <p:nvPr/>
        </p:nvGraphicFramePr>
        <p:xfrm>
          <a:off x="2694901" y="2311782"/>
          <a:ext cx="3000000" cy="3000000"/>
        </p:xfrm>
        <a:graphic>
          <a:graphicData uri="http://schemas.openxmlformats.org/drawingml/2006/table">
            <a:tbl>
              <a:tblPr firstRow="1">
                <a:noFill/>
                <a:tableStyleId>{AE9F9059-F5F8-4262-A338-E5814DA105C4}</a:tableStyleId>
              </a:tblPr>
              <a:tblGrid>
                <a:gridCol w="1029650"/>
                <a:gridCol w="1029650"/>
                <a:gridCol w="1029650"/>
                <a:gridCol w="1029650"/>
                <a:gridCol w="1029650"/>
                <a:gridCol w="1029650"/>
                <a:gridCol w="1029650"/>
                <a:gridCol w="1029650"/>
              </a:tblGrid>
              <a:tr h="336550">
                <a:tc gridSpan="8">
                  <a:txBody>
                    <a:bodyPr/>
                    <a:lstStyle/>
                    <a:p>
                      <a:pPr indent="0" lvl="0" marL="0" marR="0" rtl="0" algn="ctr">
                        <a:lnSpc>
                          <a:spcPct val="100000"/>
                        </a:lnSpc>
                        <a:spcBef>
                          <a:spcPts val="0"/>
                        </a:spcBef>
                        <a:spcAft>
                          <a:spcPts val="0"/>
                        </a:spcAft>
                        <a:buNone/>
                      </a:pPr>
                      <a:r>
                        <a:rPr b="1" lang="en-US" sz="1100" u="none" cap="none" strike="noStrike"/>
                        <a:t>GENERAL LEDGER</a:t>
                      </a:r>
                      <a:endParaRPr/>
                    </a:p>
                    <a:p>
                      <a:pPr indent="0" lvl="0" marL="0" marR="0" rtl="0" algn="ctr">
                        <a:lnSpc>
                          <a:spcPct val="100000"/>
                        </a:lnSpc>
                        <a:spcBef>
                          <a:spcPts val="0"/>
                        </a:spcBef>
                        <a:spcAft>
                          <a:spcPts val="0"/>
                        </a:spcAft>
                        <a:buNone/>
                      </a:pPr>
                      <a:r>
                        <a:rPr b="1" lang="en-US" sz="1100" u="none" cap="none" strike="noStrike"/>
                        <a:t>Account: Checking                            Account No. 110</a:t>
                      </a:r>
                      <a:endParaRPr b="1" sz="1100" u="none" cap="none" strike="noStrike">
                        <a:latin typeface="Century Gothic"/>
                        <a:ea typeface="Century Gothic"/>
                        <a:cs typeface="Century Gothic"/>
                        <a:sym typeface="Century Gothic"/>
                      </a:endParaRPr>
                    </a:p>
                  </a:txBody>
                  <a:tcPr marT="35825" marB="35825" marR="71625" marL="71625" anchor="ctr"/>
                </a:tc>
                <a:tc hMerge="1"/>
                <a:tc hMerge="1"/>
                <a:tc hMerge="1"/>
                <a:tc hMerge="1"/>
                <a:tc hMerge="1"/>
                <a:tc hMerge="1"/>
                <a:tc hMerge="1"/>
              </a:tr>
              <a:tr h="262075">
                <a:tc gridSpan="2" rowSpan="2">
                  <a:txBody>
                    <a:bodyPr/>
                    <a:lstStyle/>
                    <a:p>
                      <a:pPr indent="0" lvl="0" marL="0" marR="0" rtl="0" algn="ctr">
                        <a:lnSpc>
                          <a:spcPct val="100000"/>
                        </a:lnSpc>
                        <a:spcBef>
                          <a:spcPts val="0"/>
                        </a:spcBef>
                        <a:spcAft>
                          <a:spcPts val="0"/>
                        </a:spcAft>
                        <a:buNone/>
                      </a:pPr>
                      <a:r>
                        <a:rPr b="1" lang="en-US" sz="1100" u="none" cap="none" strike="noStrike"/>
                        <a:t>DATE</a:t>
                      </a:r>
                      <a:endParaRPr b="1" sz="1100" u="none" cap="none" strike="noStrike">
                        <a:latin typeface="Century Gothic"/>
                        <a:ea typeface="Century Gothic"/>
                        <a:cs typeface="Century Gothic"/>
                        <a:sym typeface="Century Gothic"/>
                      </a:endParaRPr>
                    </a:p>
                  </a:txBody>
                  <a:tcPr marT="74600" marB="74600" marR="59700" marL="59700" anchor="ctr"/>
                </a:tc>
                <a:tc rowSpan="2" hMerge="1"/>
                <a:tc rowSpan="2">
                  <a:txBody>
                    <a:bodyPr/>
                    <a:lstStyle/>
                    <a:p>
                      <a:pPr indent="0" lvl="0" marL="0" marR="0" rtl="0" algn="ctr">
                        <a:lnSpc>
                          <a:spcPct val="100000"/>
                        </a:lnSpc>
                        <a:spcBef>
                          <a:spcPts val="0"/>
                        </a:spcBef>
                        <a:spcAft>
                          <a:spcPts val="0"/>
                        </a:spcAft>
                        <a:buNone/>
                      </a:pPr>
                      <a:r>
                        <a:rPr b="1" lang="en-US" sz="1100" u="none" cap="none" strike="noStrike"/>
                        <a:t>ITEM</a:t>
                      </a:r>
                      <a:endParaRPr b="1" sz="1100" u="none" cap="none" strike="noStrike">
                        <a:latin typeface="Century Gothic"/>
                        <a:ea typeface="Century Gothic"/>
                        <a:cs typeface="Century Gothic"/>
                        <a:sym typeface="Century Gothic"/>
                      </a:endParaRPr>
                    </a:p>
                  </a:txBody>
                  <a:tcPr marT="74600" marB="74600" marR="59700" marL="59700" anchor="ctr"/>
                </a:tc>
                <a:tc rowSpan="2">
                  <a:txBody>
                    <a:bodyPr/>
                    <a:lstStyle/>
                    <a:p>
                      <a:pPr indent="0" lvl="0" marL="0" marR="0" rtl="0" algn="ctr">
                        <a:lnSpc>
                          <a:spcPct val="100000"/>
                        </a:lnSpc>
                        <a:spcBef>
                          <a:spcPts val="0"/>
                        </a:spcBef>
                        <a:spcAft>
                          <a:spcPts val="0"/>
                        </a:spcAft>
                        <a:buNone/>
                      </a:pPr>
                      <a:r>
                        <a:rPr b="1" lang="en-US" sz="1100" u="none" cap="none" strike="noStrike"/>
                        <a:t>POST. REF.</a:t>
                      </a:r>
                      <a:endParaRPr b="1" sz="1100" u="none" cap="none" strike="noStrike">
                        <a:latin typeface="Century Gothic"/>
                        <a:ea typeface="Century Gothic"/>
                        <a:cs typeface="Century Gothic"/>
                        <a:sym typeface="Century Gothic"/>
                      </a:endParaRPr>
                    </a:p>
                  </a:txBody>
                  <a:tcPr marT="74600" marB="74600" marR="59700" marL="59700" anchor="ctr"/>
                </a:tc>
                <a:tc rowSpan="2">
                  <a:txBody>
                    <a:bodyPr/>
                    <a:lstStyle/>
                    <a:p>
                      <a:pPr indent="0" lvl="0" marL="0" marR="0" rtl="0" algn="ctr">
                        <a:lnSpc>
                          <a:spcPct val="100000"/>
                        </a:lnSpc>
                        <a:spcBef>
                          <a:spcPts val="0"/>
                        </a:spcBef>
                        <a:spcAft>
                          <a:spcPts val="0"/>
                        </a:spcAft>
                        <a:buNone/>
                      </a:pPr>
                      <a:r>
                        <a:rPr b="1" lang="en-US" sz="1100" u="none" cap="none" strike="noStrike"/>
                        <a:t>DEBIT</a:t>
                      </a:r>
                      <a:endParaRPr b="1" sz="1100" u="none" cap="none" strike="noStrike">
                        <a:latin typeface="Century Gothic"/>
                        <a:ea typeface="Century Gothic"/>
                        <a:cs typeface="Century Gothic"/>
                        <a:sym typeface="Century Gothic"/>
                      </a:endParaRPr>
                    </a:p>
                  </a:txBody>
                  <a:tcPr marT="74600" marB="74600" marR="59700" marL="59700" anchor="ctr"/>
                </a:tc>
                <a:tc rowSpan="2">
                  <a:txBody>
                    <a:bodyPr/>
                    <a:lstStyle/>
                    <a:p>
                      <a:pPr indent="0" lvl="0" marL="0" marR="0" rtl="0" algn="ctr">
                        <a:lnSpc>
                          <a:spcPct val="100000"/>
                        </a:lnSpc>
                        <a:spcBef>
                          <a:spcPts val="0"/>
                        </a:spcBef>
                        <a:spcAft>
                          <a:spcPts val="0"/>
                        </a:spcAft>
                        <a:buNone/>
                      </a:pPr>
                      <a:r>
                        <a:rPr b="1" lang="en-US" sz="1100" u="none" cap="none" strike="noStrike"/>
                        <a:t>CREDIT</a:t>
                      </a:r>
                      <a:endParaRPr b="1" sz="1100" u="none" cap="none" strike="noStrike">
                        <a:latin typeface="Century Gothic"/>
                        <a:ea typeface="Century Gothic"/>
                        <a:cs typeface="Century Gothic"/>
                        <a:sym typeface="Century Gothic"/>
                      </a:endParaRPr>
                    </a:p>
                  </a:txBody>
                  <a:tcPr marT="74600" marB="74600" marR="59700" marL="59700" anchor="ctr"/>
                </a:tc>
                <a:tc gridSpan="2">
                  <a:txBody>
                    <a:bodyPr/>
                    <a:lstStyle/>
                    <a:p>
                      <a:pPr indent="0" lvl="0" marL="0" marR="0" rtl="0" algn="ctr">
                        <a:lnSpc>
                          <a:spcPct val="100000"/>
                        </a:lnSpc>
                        <a:spcBef>
                          <a:spcPts val="0"/>
                        </a:spcBef>
                        <a:spcAft>
                          <a:spcPts val="0"/>
                        </a:spcAft>
                        <a:buNone/>
                      </a:pPr>
                      <a:r>
                        <a:rPr b="1" lang="en-US" sz="1100" u="none" cap="none" strike="noStrike"/>
                        <a:t>BALANCE</a:t>
                      </a:r>
                      <a:endParaRPr b="1" sz="1100" u="none" cap="none" strike="noStrike">
                        <a:latin typeface="Century Gothic"/>
                        <a:ea typeface="Century Gothic"/>
                        <a:cs typeface="Century Gothic"/>
                        <a:sym typeface="Century Gothic"/>
                      </a:endParaRPr>
                    </a:p>
                  </a:txBody>
                  <a:tcPr marT="74600" marB="74600" marR="59700" marL="59700" anchor="ctr"/>
                </a:tc>
                <a:tc hMerge="1"/>
              </a:tr>
              <a:tr h="262075">
                <a:tc gridSpan="2" vMerge="1"/>
                <a:tc hMerge="1" vMerge="1"/>
                <a:tc vMerge="1"/>
                <a:tc vMerge="1"/>
                <a:tc vMerge="1"/>
                <a:tc vMerge="1"/>
                <a:tc>
                  <a:txBody>
                    <a:bodyPr/>
                    <a:lstStyle/>
                    <a:p>
                      <a:pPr indent="0" lvl="0" marL="0" marR="0" rtl="0" algn="ctr">
                        <a:lnSpc>
                          <a:spcPct val="100000"/>
                        </a:lnSpc>
                        <a:spcBef>
                          <a:spcPts val="0"/>
                        </a:spcBef>
                        <a:spcAft>
                          <a:spcPts val="0"/>
                        </a:spcAft>
                        <a:buNone/>
                      </a:pPr>
                      <a:r>
                        <a:rPr b="1" lang="en-US" sz="1100" u="none" cap="none" strike="noStrike"/>
                        <a:t>DEBIT</a:t>
                      </a:r>
                      <a:endParaRPr b="1"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ctr">
                        <a:lnSpc>
                          <a:spcPct val="100000"/>
                        </a:lnSpc>
                        <a:spcBef>
                          <a:spcPts val="0"/>
                        </a:spcBef>
                        <a:spcAft>
                          <a:spcPts val="0"/>
                        </a:spcAft>
                        <a:buNone/>
                      </a:pPr>
                      <a:r>
                        <a:rPr b="1" lang="en-US" sz="1100" u="none" cap="none" strike="noStrike"/>
                        <a:t>CREDIT</a:t>
                      </a:r>
                      <a:endParaRPr b="1" sz="1100" u="none" cap="none" strike="noStrike">
                        <a:latin typeface="Century Gothic"/>
                        <a:ea typeface="Century Gothic"/>
                        <a:cs typeface="Century Gothic"/>
                        <a:sym typeface="Century Gothic"/>
                      </a:endParaRPr>
                    </a:p>
                  </a:txBody>
                  <a:tcPr marT="74600" marB="74600" marR="59700" marL="59700" anchor="ctr"/>
                </a:tc>
              </a:tr>
              <a:tr h="262075">
                <a:tc>
                  <a:txBody>
                    <a:bodyPr/>
                    <a:lstStyle/>
                    <a:p>
                      <a:pPr indent="0" lvl="0" marL="0" marR="0" rtl="0" algn="l">
                        <a:lnSpc>
                          <a:spcPct val="100000"/>
                        </a:lnSpc>
                        <a:spcBef>
                          <a:spcPts val="0"/>
                        </a:spcBef>
                        <a:spcAft>
                          <a:spcPts val="0"/>
                        </a:spcAft>
                        <a:buNone/>
                      </a:pPr>
                      <a:r>
                        <a:rPr lang="en-US" sz="1100" u="none" cap="none" strike="noStrike"/>
                        <a:t>20–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r>
              <a:tr h="262075">
                <a:tc>
                  <a:txBody>
                    <a:bodyPr/>
                    <a:lstStyle/>
                    <a:p>
                      <a:pPr indent="0" lvl="0" marL="0" marR="0" rtl="0" algn="l">
                        <a:lnSpc>
                          <a:spcPct val="100000"/>
                        </a:lnSpc>
                        <a:spcBef>
                          <a:spcPts val="0"/>
                        </a:spcBef>
                        <a:spcAft>
                          <a:spcPts val="0"/>
                        </a:spcAft>
                        <a:buNone/>
                      </a:pPr>
                      <a:r>
                        <a:rPr lang="en-US" sz="1100" u="none" cap="none" strike="noStrike"/>
                        <a:t>Oct</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1</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Balance</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a</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r>
              <a:tr h="262075">
                <a:tc>
                  <a:txBody>
                    <a:bodyPr/>
                    <a:lstStyle/>
                    <a:p>
                      <a:pPr indent="0" lvl="0" marL="0" marR="0" rtl="0" algn="l">
                        <a:lnSpc>
                          <a:spcPct val="100000"/>
                        </a:lnSpc>
                        <a:spcBef>
                          <a:spcPts val="0"/>
                        </a:spcBef>
                        <a:spcAft>
                          <a:spcPts val="0"/>
                        </a:spcAft>
                        <a:buNone/>
                      </a:pPr>
                      <a:r>
                        <a:rPr lang="en-US" sz="1100" u="none" cap="none" strike="noStrike"/>
                        <a:t>Oct</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1</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GJ1</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20,000.00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20,000.00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r>
              <a:tr h="262075">
                <a:tc>
                  <a:txBody>
                    <a:bodyPr/>
                    <a:lstStyle/>
                    <a:p>
                      <a:pPr indent="0" lvl="0" marL="0" marR="0" rtl="0" algn="l">
                        <a:lnSpc>
                          <a:spcPct val="100000"/>
                        </a:lnSpc>
                        <a:spcBef>
                          <a:spcPts val="0"/>
                        </a:spcBef>
                        <a:spcAft>
                          <a:spcPts val="0"/>
                        </a:spcAft>
                        <a:buNone/>
                      </a:pPr>
                      <a:r>
                        <a:rPr lang="en-US" sz="1100" u="none" cap="none" strike="noStrike"/>
                        <a:t>Oct</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4</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GJ1</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12,000.00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8,000.00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r>
              <a:tr h="262075">
                <a:tc>
                  <a:txBody>
                    <a:bodyPr/>
                    <a:lstStyle/>
                    <a:p>
                      <a:pPr indent="0" lvl="0" marL="0" marR="0" rtl="0" algn="l">
                        <a:lnSpc>
                          <a:spcPct val="100000"/>
                        </a:lnSpc>
                        <a:spcBef>
                          <a:spcPts val="0"/>
                        </a:spcBef>
                        <a:spcAft>
                          <a:spcPts val="0"/>
                        </a:spcAft>
                        <a:buNone/>
                      </a:pPr>
                      <a:r>
                        <a:rPr lang="en-US" sz="1100" u="none" cap="none" strike="noStrike"/>
                        <a:t>Oct</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15</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GJ1</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1,500.00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9,500.00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r>
              <a:tr h="262075">
                <a:tc>
                  <a:txBody>
                    <a:bodyPr/>
                    <a:lstStyle/>
                    <a:p>
                      <a:pPr indent="0" lvl="0" marL="0" marR="0" rtl="0" algn="l">
                        <a:lnSpc>
                          <a:spcPct val="100000"/>
                        </a:lnSpc>
                        <a:spcBef>
                          <a:spcPts val="0"/>
                        </a:spcBef>
                        <a:spcAft>
                          <a:spcPts val="0"/>
                        </a:spcAft>
                        <a:buNone/>
                      </a:pPr>
                      <a:r>
                        <a:rPr lang="en-US" sz="1100" u="none" cap="none" strike="noStrike"/>
                        <a:t>Oct</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25</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GJ1</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2,600.00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6,900.00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r>
              <a:tr h="262075">
                <a:tc>
                  <a:txBody>
                    <a:bodyPr/>
                    <a:lstStyle/>
                    <a:p>
                      <a:pPr indent="0" lvl="0" marL="0" marR="0" rtl="0" algn="l">
                        <a:lnSpc>
                          <a:spcPct val="100000"/>
                        </a:lnSpc>
                        <a:spcBef>
                          <a:spcPts val="0"/>
                        </a:spcBef>
                        <a:spcAft>
                          <a:spcPts val="0"/>
                        </a:spcAft>
                        <a:buNone/>
                      </a:pPr>
                      <a:r>
                        <a:rPr lang="en-US" sz="1100" u="none" cap="none" strike="noStrike"/>
                        <a:t>Oct</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26</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GJ1</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1,000.00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5,900.00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r>
              <a:tr h="262075">
                <a:tc>
                  <a:txBody>
                    <a:bodyPr/>
                    <a:lstStyle/>
                    <a:p>
                      <a:pPr indent="0" lvl="0" marL="0" marR="0" rtl="0" algn="l">
                        <a:lnSpc>
                          <a:spcPct val="100000"/>
                        </a:lnSpc>
                        <a:spcBef>
                          <a:spcPts val="0"/>
                        </a:spcBef>
                        <a:spcAft>
                          <a:spcPts val="0"/>
                        </a:spcAft>
                        <a:buNone/>
                      </a:pPr>
                      <a:r>
                        <a:rPr lang="en-US" sz="1100" u="none" cap="none" strike="noStrike"/>
                        <a:t>Oct</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30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GJ2</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1,600.00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7,500.00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r>
              <a:tr h="262075">
                <a:tc>
                  <a:txBody>
                    <a:bodyPr/>
                    <a:lstStyle/>
                    <a:p>
                      <a:pPr indent="0" lvl="0" marL="0" marR="0" rtl="0" algn="l">
                        <a:lnSpc>
                          <a:spcPct val="100000"/>
                        </a:lnSpc>
                        <a:spcBef>
                          <a:spcPts val="0"/>
                        </a:spcBef>
                        <a:spcAft>
                          <a:spcPts val="0"/>
                        </a:spcAft>
                        <a:buNone/>
                      </a:pPr>
                      <a:r>
                        <a:rPr lang="en-US" sz="1100" u="none" cap="none" strike="noStrike"/>
                        <a:t>Oct</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31</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rPr lang="en-US" sz="1100" u="none" cap="none" strike="noStrike"/>
                        <a:t>GJ2</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4,000.00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r">
                        <a:lnSpc>
                          <a:spcPct val="100000"/>
                        </a:lnSpc>
                        <a:spcBef>
                          <a:spcPts val="0"/>
                        </a:spcBef>
                        <a:spcAft>
                          <a:spcPts val="0"/>
                        </a:spcAft>
                        <a:buNone/>
                      </a:pPr>
                      <a:r>
                        <a:rPr lang="en-US" sz="1100" u="none" cap="none" strike="noStrike"/>
                        <a:t>3,500.00</a:t>
                      </a:r>
                      <a:endParaRPr sz="1100" u="none" cap="none" strike="noStrike">
                        <a:latin typeface="Century Gothic"/>
                        <a:ea typeface="Century Gothic"/>
                        <a:cs typeface="Century Gothic"/>
                        <a:sym typeface="Century Gothic"/>
                      </a:endParaRPr>
                    </a:p>
                  </a:txBody>
                  <a:tcPr marT="74600" marB="74600" marR="59700" marL="59700" anchor="ct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r>
              <a:tr h="262075">
                <a:tc gridSpan="8">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74600" marB="74600" marR="59700" marL="59700" anchor="ctr"/>
                </a:tc>
                <a:tc hMerge="1"/>
                <a:tc hMerge="1"/>
                <a:tc hMerge="1"/>
                <a:tc hMerge="1"/>
                <a:tc hMerge="1"/>
                <a:tc hMerge="1"/>
                <a:tc hMerge="1"/>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gab016df61a_0_10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Bank Reconciliation</a:t>
            </a:r>
            <a:endParaRPr/>
          </a:p>
        </p:txBody>
      </p:sp>
      <p:sp>
        <p:nvSpPr>
          <p:cNvPr id="191" name="Google Shape;191;gab016df61a_0_102"/>
          <p:cNvSpPr txBox="1"/>
          <p:nvPr>
            <p:ph idx="1" type="body"/>
          </p:nvPr>
        </p:nvSpPr>
        <p:spPr>
          <a:xfrm>
            <a:off x="838200" y="1825625"/>
            <a:ext cx="4817012"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The first steps are to:</a:t>
            </a:r>
            <a:endParaRPr/>
          </a:p>
          <a:p>
            <a:pPr indent="-381000" lvl="1" marL="914400" rtl="0" algn="l">
              <a:lnSpc>
                <a:spcPct val="90000"/>
              </a:lnSpc>
              <a:spcBef>
                <a:spcPts val="375"/>
              </a:spcBef>
              <a:spcAft>
                <a:spcPts val="0"/>
              </a:spcAft>
              <a:buSzPts val="2400"/>
              <a:buChar char="•"/>
            </a:pPr>
            <a:r>
              <a:rPr lang="en-US"/>
              <a:t>Adjust the bank balance for any timing differences and/or the rare bank error </a:t>
            </a:r>
            <a:endParaRPr/>
          </a:p>
          <a:p>
            <a:pPr indent="-381000" lvl="1" marL="914400" rtl="0" algn="l">
              <a:lnSpc>
                <a:spcPct val="90000"/>
              </a:lnSpc>
              <a:spcBef>
                <a:spcPts val="375"/>
              </a:spcBef>
              <a:spcAft>
                <a:spcPts val="0"/>
              </a:spcAft>
              <a:buSzPts val="2400"/>
              <a:buChar char="•"/>
            </a:pPr>
            <a:r>
              <a:rPr lang="en-US"/>
              <a:t>Add deposits in transit </a:t>
            </a:r>
            <a:endParaRPr/>
          </a:p>
          <a:p>
            <a:pPr indent="-381000" lvl="1" marL="914400" rtl="0" algn="l">
              <a:lnSpc>
                <a:spcPct val="90000"/>
              </a:lnSpc>
              <a:spcBef>
                <a:spcPts val="375"/>
              </a:spcBef>
              <a:spcAft>
                <a:spcPts val="0"/>
              </a:spcAft>
              <a:buSzPts val="2400"/>
              <a:buChar char="•"/>
            </a:pPr>
            <a:r>
              <a:rPr lang="en-US"/>
              <a:t>Subtract outstanding checks so the bank balance is adjusted to reflect transactions the business made in one month the bank didn’t record until the following month because of lag time.</a:t>
            </a:r>
            <a:endParaRPr/>
          </a:p>
          <a:p>
            <a:pPr indent="-228600" lvl="0" marL="457200" marR="0" rtl="0" algn="l">
              <a:lnSpc>
                <a:spcPct val="90000"/>
              </a:lnSpc>
              <a:spcBef>
                <a:spcPts val="750"/>
              </a:spcBef>
              <a:spcAft>
                <a:spcPts val="0"/>
              </a:spcAft>
              <a:buClr>
                <a:schemeClr val="dk1"/>
              </a:buClr>
              <a:buSzPts val="2800"/>
              <a:buFont typeface="Arial"/>
              <a:buNone/>
            </a:pPr>
            <a:r>
              <a:t/>
            </a:r>
            <a:endParaRPr/>
          </a:p>
        </p:txBody>
      </p:sp>
      <p:pic>
        <p:nvPicPr>
          <p:cNvPr id="192" name="Google Shape;192;gab016df61a_0_102"/>
          <p:cNvPicPr preferRelativeResize="0"/>
          <p:nvPr/>
        </p:nvPicPr>
        <p:blipFill rotWithShape="1">
          <a:blip r:embed="rId3">
            <a:alphaModFix/>
          </a:blip>
          <a:srcRect b="0" l="0" r="0" t="0"/>
          <a:stretch/>
        </p:blipFill>
        <p:spPr>
          <a:xfrm>
            <a:off x="5655212" y="1721519"/>
            <a:ext cx="6079400" cy="45595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ab016df61a_0_10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Reconciling Journal Entries</a:t>
            </a:r>
            <a:endParaRPr/>
          </a:p>
        </p:txBody>
      </p:sp>
      <p:pic>
        <p:nvPicPr>
          <p:cNvPr descr="Bank Reconciliations and Journalizing" id="199" name="Google Shape;199;gab016df61a_0_108"/>
          <p:cNvPicPr preferRelativeResize="0"/>
          <p:nvPr/>
        </p:nvPicPr>
        <p:blipFill rotWithShape="1">
          <a:blip r:embed="rId3">
            <a:alphaModFix/>
          </a:blip>
          <a:srcRect b="0" l="0" r="0" t="0"/>
          <a:stretch/>
        </p:blipFill>
        <p:spPr>
          <a:xfrm>
            <a:off x="3181350" y="1690690"/>
            <a:ext cx="5829300" cy="43688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Practice Question 2</a:t>
            </a:r>
            <a:endParaRPr/>
          </a:p>
        </p:txBody>
      </p:sp>
      <p:sp>
        <p:nvSpPr>
          <p:cNvPr id="205" name="Google Shape;205;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50800" rtl="0" algn="l">
              <a:lnSpc>
                <a:spcPct val="90000"/>
              </a:lnSpc>
              <a:spcBef>
                <a:spcPts val="750"/>
              </a:spcBef>
              <a:spcAft>
                <a:spcPts val="0"/>
              </a:spcAft>
              <a:buSzPts val="2800"/>
              <a:buNone/>
            </a:pPr>
            <a:r>
              <a:rPr lang="en-US"/>
              <a:t>What is one of the common reasons that a bank statement and a company’s checking statement are not always exactly indicating the same amount of funds?</a:t>
            </a:r>
            <a:endParaRPr/>
          </a:p>
          <a:p>
            <a:pPr indent="0" lvl="0" marL="50800" rtl="0" algn="l">
              <a:lnSpc>
                <a:spcPct val="90000"/>
              </a:lnSpc>
              <a:spcBef>
                <a:spcPts val="750"/>
              </a:spcBef>
              <a:spcAft>
                <a:spcPts val="0"/>
              </a:spcAft>
              <a:buSzPts val="2800"/>
              <a:buNone/>
            </a:pPr>
            <a:r>
              <a:t/>
            </a:r>
            <a:endParaRPr/>
          </a:p>
          <a:p>
            <a:pPr indent="-457200" lvl="1" marL="965200" rtl="0" algn="l">
              <a:lnSpc>
                <a:spcPct val="90000"/>
              </a:lnSpc>
              <a:spcBef>
                <a:spcPts val="375"/>
              </a:spcBef>
              <a:spcAft>
                <a:spcPts val="0"/>
              </a:spcAft>
              <a:buSzPts val="2000"/>
              <a:buFont typeface="Arial"/>
              <a:buAutoNum type="alphaUcPeriod"/>
            </a:pPr>
            <a:r>
              <a:rPr lang="en-US" sz="2000"/>
              <a:t>Outstanding checks not received by the bank in the same time period.</a:t>
            </a:r>
            <a:endParaRPr/>
          </a:p>
          <a:p>
            <a:pPr indent="-457200" lvl="1" marL="965200" rtl="0" algn="l">
              <a:lnSpc>
                <a:spcPct val="90000"/>
              </a:lnSpc>
              <a:spcBef>
                <a:spcPts val="375"/>
              </a:spcBef>
              <a:spcAft>
                <a:spcPts val="0"/>
              </a:spcAft>
              <a:buSzPts val="2000"/>
              <a:buFont typeface="Arial"/>
              <a:buAutoNum type="alphaUcPeriod"/>
            </a:pPr>
            <a:r>
              <a:rPr lang="en-US" sz="2000"/>
              <a:t>Because the account is a liability to the bank. </a:t>
            </a:r>
            <a:endParaRPr/>
          </a:p>
          <a:p>
            <a:pPr indent="-457200" lvl="1" marL="965200" rtl="0" algn="l">
              <a:lnSpc>
                <a:spcPct val="90000"/>
              </a:lnSpc>
              <a:spcBef>
                <a:spcPts val="375"/>
              </a:spcBef>
              <a:spcAft>
                <a:spcPts val="0"/>
              </a:spcAft>
              <a:buSzPts val="2000"/>
              <a:buFont typeface="Arial"/>
              <a:buAutoNum type="alphaUcPeriod"/>
            </a:pPr>
            <a:r>
              <a:rPr lang="en-US" sz="2000"/>
              <a:t>Because the bank uses a subsidiary ledger rather than a general ledger.</a:t>
            </a:r>
            <a:endParaRPr/>
          </a:p>
          <a:p>
            <a:pPr indent="-457200" lvl="1" marL="965200" rtl="0" algn="l">
              <a:lnSpc>
                <a:spcPct val="90000"/>
              </a:lnSpc>
              <a:spcBef>
                <a:spcPts val="375"/>
              </a:spcBef>
              <a:spcAft>
                <a:spcPts val="0"/>
              </a:spcAft>
              <a:buSzPts val="2000"/>
              <a:buFont typeface="Arial"/>
              <a:buAutoNum type="alphaUcPeriod"/>
            </a:pPr>
            <a:r>
              <a:rPr lang="en-US" sz="2000"/>
              <a:t>Deposits </a:t>
            </a:r>
            <a:r>
              <a:rPr lang="en-US"/>
              <a:t>arrive simultaneously for both the company and the bank.</a:t>
            </a:r>
            <a:endParaRPr/>
          </a:p>
          <a:p>
            <a:pPr indent="0" lvl="0" marL="50800" rtl="0" algn="l">
              <a:lnSpc>
                <a:spcPct val="90000"/>
              </a:lnSpc>
              <a:spcBef>
                <a:spcPts val="750"/>
              </a:spcBef>
              <a:spcAft>
                <a:spcPts val="0"/>
              </a:spcAft>
              <a:buSzPts val="2800"/>
              <a:buNone/>
            </a:pPr>
            <a:br>
              <a:rPr lang="en-US"/>
            </a:b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0"/>
          <p:cNvSpPr txBox="1"/>
          <p:nvPr>
            <p:ph type="title"/>
          </p:nvPr>
        </p:nvSpPr>
        <p:spPr>
          <a:xfrm>
            <a:off x="838200" y="537883"/>
            <a:ext cx="10515600" cy="26895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Accounting for Credit Card Transactions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1"/>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Accounting for Credit Card Transactions</a:t>
            </a:r>
            <a:endParaRPr/>
          </a:p>
        </p:txBody>
      </p:sp>
      <p:sp>
        <p:nvSpPr>
          <p:cNvPr id="216" name="Google Shape;216;p11"/>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1100"/>
              <a:buNone/>
            </a:pPr>
            <a:r>
              <a:rPr lang="en-US" sz="2400"/>
              <a:t>5.4: Compare methods of recording credit card transactions	</a:t>
            </a:r>
            <a:endParaRPr sz="2400"/>
          </a:p>
          <a:p>
            <a:pPr indent="0" lvl="0" marL="582930" rtl="0" algn="l">
              <a:lnSpc>
                <a:spcPct val="90000"/>
              </a:lnSpc>
              <a:spcBef>
                <a:spcPts val="375"/>
              </a:spcBef>
              <a:spcAft>
                <a:spcPts val="0"/>
              </a:spcAft>
              <a:buClr>
                <a:schemeClr val="dk1"/>
              </a:buClr>
              <a:buSzPts val="1100"/>
              <a:buFont typeface="Arial"/>
              <a:buNone/>
            </a:pPr>
            <a:r>
              <a:rPr lang="en-US" sz="2000"/>
              <a:t>5.4.1: Differentiate between three methods of recording sales by credit card</a:t>
            </a:r>
            <a:endParaRPr sz="2000"/>
          </a:p>
          <a:p>
            <a:pPr indent="0" lvl="0" marL="582930" rtl="0" algn="l">
              <a:lnSpc>
                <a:spcPct val="90000"/>
              </a:lnSpc>
              <a:spcBef>
                <a:spcPts val="375"/>
              </a:spcBef>
              <a:spcAft>
                <a:spcPts val="0"/>
              </a:spcAft>
              <a:buClr>
                <a:schemeClr val="dk1"/>
              </a:buClr>
              <a:buSzPts val="1100"/>
              <a:buFont typeface="Arial"/>
              <a:buNone/>
            </a:pPr>
            <a:r>
              <a:rPr lang="en-US" sz="2000"/>
              <a:t>5.4.2: Demonstrate recording purchases by credit card</a:t>
            </a:r>
            <a:endParaRPr sz="2000"/>
          </a:p>
          <a:p>
            <a:pPr indent="0" lvl="0" marL="582930" rtl="0" algn="l">
              <a:lnSpc>
                <a:spcPct val="90000"/>
              </a:lnSpc>
              <a:spcBef>
                <a:spcPts val="375"/>
              </a:spcBef>
              <a:spcAft>
                <a:spcPts val="0"/>
              </a:spcAft>
              <a:buClr>
                <a:schemeClr val="dk1"/>
              </a:buClr>
              <a:buSzPts val="1100"/>
              <a:buFont typeface="Arial"/>
              <a:buNone/>
            </a:pPr>
            <a:r>
              <a:rPr lang="en-US" sz="2000"/>
              <a:t>5.4.3: Describe the internal control processes related to credit card purchases and sales</a:t>
            </a:r>
            <a:endParaRPr sz="2000"/>
          </a:p>
          <a:p>
            <a:pPr indent="0" lvl="0" marL="582930" rtl="0" algn="l">
              <a:lnSpc>
                <a:spcPct val="90000"/>
              </a:lnSpc>
              <a:spcBef>
                <a:spcPts val="375"/>
              </a:spcBef>
              <a:spcAft>
                <a:spcPts val="0"/>
              </a:spcAft>
              <a:buClr>
                <a:schemeClr val="dk1"/>
              </a:buClr>
              <a:buSzPts val="1100"/>
              <a:buFont typeface="Arial"/>
              <a:buNone/>
            </a:pPr>
            <a:r>
              <a:t/>
            </a:r>
            <a:endParaRPr sz="2000"/>
          </a:p>
          <a:p>
            <a:pPr indent="0" lvl="1" marL="582930" rtl="0" algn="l">
              <a:lnSpc>
                <a:spcPct val="90000"/>
              </a:lnSpc>
              <a:spcBef>
                <a:spcPts val="375"/>
              </a:spcBef>
              <a:spcAft>
                <a:spcPts val="0"/>
              </a:spcAft>
              <a:buSzPts val="2400"/>
              <a:buNone/>
            </a:pPr>
            <a:r>
              <a:t/>
            </a:r>
            <a:endParaRPr sz="2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ab016df61a_0_126"/>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Record Sales by Credit Card</a:t>
            </a:r>
            <a:endParaRPr/>
          </a:p>
        </p:txBody>
      </p:sp>
      <p:sp>
        <p:nvSpPr>
          <p:cNvPr id="223" name="Google Shape;223;gab016df61a_0_126"/>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750"/>
              </a:spcBef>
              <a:spcAft>
                <a:spcPts val="0"/>
              </a:spcAft>
              <a:buSzPts val="2800"/>
              <a:buNone/>
            </a:pPr>
            <a:r>
              <a:rPr lang="en-US" sz="2400">
                <a:solidFill>
                  <a:srgbClr val="373D3F"/>
                </a:solidFill>
                <a:highlight>
                  <a:srgbClr val="F1F7FB"/>
                </a:highlight>
              </a:rPr>
              <a:t>A company’s accounting procedures for recording credit card sales will depend on how the credit card or charge card transaction is being posted to the bank (which depends on how you set up your service) and how the company then decides to make the entry. </a:t>
            </a:r>
            <a:endParaRPr sz="2400">
              <a:solidFill>
                <a:srgbClr val="373D3F"/>
              </a:solidFill>
              <a:highlight>
                <a:srgbClr val="F1F7FB"/>
              </a:highlight>
            </a:endParaRPr>
          </a:p>
          <a:p>
            <a:pPr indent="0" lvl="0" marL="0" rtl="0" algn="l">
              <a:lnSpc>
                <a:spcPct val="90000"/>
              </a:lnSpc>
              <a:spcBef>
                <a:spcPts val="750"/>
              </a:spcBef>
              <a:spcAft>
                <a:spcPts val="0"/>
              </a:spcAft>
              <a:buSzPts val="2800"/>
              <a:buNone/>
            </a:pPr>
            <a:r>
              <a:t/>
            </a:r>
            <a:endParaRPr sz="2400">
              <a:solidFill>
                <a:srgbClr val="373D3F"/>
              </a:solidFill>
              <a:highlight>
                <a:srgbClr val="F1F7FB"/>
              </a:highlight>
            </a:endParaRPr>
          </a:p>
          <a:p>
            <a:pPr indent="0" lvl="0" marL="0" rtl="0" algn="l">
              <a:lnSpc>
                <a:spcPct val="90000"/>
              </a:lnSpc>
              <a:spcBef>
                <a:spcPts val="750"/>
              </a:spcBef>
              <a:spcAft>
                <a:spcPts val="0"/>
              </a:spcAft>
              <a:buSzPts val="2800"/>
              <a:buNone/>
            </a:pPr>
            <a:r>
              <a:rPr lang="en-US" sz="2400">
                <a:solidFill>
                  <a:srgbClr val="373D3F"/>
                </a:solidFill>
                <a:highlight>
                  <a:srgbClr val="F1F7FB"/>
                </a:highlight>
              </a:rPr>
              <a:t>There are three possibilities:</a:t>
            </a:r>
            <a:endParaRPr sz="2400">
              <a:solidFill>
                <a:srgbClr val="373D3F"/>
              </a:solidFill>
              <a:highlight>
                <a:srgbClr val="F1F7FB"/>
              </a:highlight>
            </a:endParaRPr>
          </a:p>
          <a:p>
            <a:pPr indent="-425450" lvl="0" marL="457200" rtl="0" algn="l">
              <a:lnSpc>
                <a:spcPct val="90000"/>
              </a:lnSpc>
              <a:spcBef>
                <a:spcPts val="750"/>
              </a:spcBef>
              <a:spcAft>
                <a:spcPts val="0"/>
              </a:spcAft>
              <a:buClr>
                <a:srgbClr val="373D3F"/>
              </a:buClr>
              <a:buSzPts val="3100"/>
              <a:buChar char="•"/>
            </a:pPr>
            <a:r>
              <a:rPr lang="en-US" sz="2400">
                <a:solidFill>
                  <a:srgbClr val="373D3F"/>
                </a:solidFill>
                <a:highlight>
                  <a:srgbClr val="F1F7FB"/>
                </a:highlight>
              </a:rPr>
              <a:t>Net Method</a:t>
            </a:r>
            <a:endParaRPr sz="2400">
              <a:solidFill>
                <a:srgbClr val="373D3F"/>
              </a:solidFill>
              <a:highlight>
                <a:srgbClr val="F1F7FB"/>
              </a:highlight>
            </a:endParaRPr>
          </a:p>
          <a:p>
            <a:pPr indent="-425450" lvl="0" marL="457200" rtl="0" algn="l">
              <a:lnSpc>
                <a:spcPct val="90000"/>
              </a:lnSpc>
              <a:spcBef>
                <a:spcPts val="0"/>
              </a:spcBef>
              <a:spcAft>
                <a:spcPts val="0"/>
              </a:spcAft>
              <a:buClr>
                <a:srgbClr val="373D3F"/>
              </a:buClr>
              <a:buSzPts val="3100"/>
              <a:buChar char="•"/>
            </a:pPr>
            <a:r>
              <a:rPr lang="en-US" sz="2400">
                <a:solidFill>
                  <a:srgbClr val="373D3F"/>
                </a:solidFill>
                <a:highlight>
                  <a:srgbClr val="F1F7FB"/>
                </a:highlight>
              </a:rPr>
              <a:t>Gross Method</a:t>
            </a:r>
            <a:endParaRPr sz="2400">
              <a:solidFill>
                <a:srgbClr val="373D3F"/>
              </a:solidFill>
              <a:highlight>
                <a:srgbClr val="F1F7FB"/>
              </a:highlight>
            </a:endParaRPr>
          </a:p>
          <a:p>
            <a:pPr indent="-425450" lvl="0" marL="457200" rtl="0" algn="l">
              <a:lnSpc>
                <a:spcPct val="90000"/>
              </a:lnSpc>
              <a:spcBef>
                <a:spcPts val="0"/>
              </a:spcBef>
              <a:spcAft>
                <a:spcPts val="0"/>
              </a:spcAft>
              <a:buClr>
                <a:srgbClr val="373D3F"/>
              </a:buClr>
              <a:buSzPts val="3100"/>
              <a:buChar char="•"/>
            </a:pPr>
            <a:r>
              <a:rPr lang="en-US" sz="2400">
                <a:solidFill>
                  <a:srgbClr val="373D3F"/>
                </a:solidFill>
                <a:highlight>
                  <a:srgbClr val="F1F7FB"/>
                </a:highlight>
              </a:rPr>
              <a:t>Accounts Receivable Method</a:t>
            </a:r>
            <a:endParaRPr sz="2400">
              <a:solidFill>
                <a:srgbClr val="373D3F"/>
              </a:solidFill>
              <a:highlight>
                <a:srgbClr val="F1F7FB"/>
              </a:highlight>
            </a:endParaRPr>
          </a:p>
          <a:p>
            <a:pPr indent="0" lvl="0" marL="0" rtl="0" algn="l">
              <a:lnSpc>
                <a:spcPct val="90000"/>
              </a:lnSpc>
              <a:spcBef>
                <a:spcPts val="750"/>
              </a:spcBef>
              <a:spcAft>
                <a:spcPts val="0"/>
              </a:spcAft>
              <a:buSzPts val="2800"/>
              <a:buNone/>
            </a:pPr>
            <a:r>
              <a:t/>
            </a:r>
            <a:endParaRPr sz="1200">
              <a:solidFill>
                <a:srgbClr val="373D3F"/>
              </a:solidFill>
              <a:highlight>
                <a:srgbClr val="FFFFFF"/>
              </a:highlight>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gab016df61a_0_132"/>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Record Purchases by Credit Card</a:t>
            </a:r>
            <a:endParaRPr/>
          </a:p>
        </p:txBody>
      </p:sp>
      <p:graphicFrame>
        <p:nvGraphicFramePr>
          <p:cNvPr id="230" name="Google Shape;230;gab016df61a_0_132"/>
          <p:cNvGraphicFramePr/>
          <p:nvPr/>
        </p:nvGraphicFramePr>
        <p:xfrm>
          <a:off x="1276700" y="1480545"/>
          <a:ext cx="3000000" cy="3000000"/>
        </p:xfrm>
        <a:graphic>
          <a:graphicData uri="http://schemas.openxmlformats.org/drawingml/2006/table">
            <a:tbl>
              <a:tblPr firstRow="1">
                <a:noFill/>
                <a:tableStyleId>{AE9F9059-F5F8-4262-A338-E5814DA105C4}</a:tableStyleId>
              </a:tblPr>
              <a:tblGrid>
                <a:gridCol w="1204825"/>
                <a:gridCol w="1204825"/>
                <a:gridCol w="1204825"/>
                <a:gridCol w="1204825"/>
                <a:gridCol w="1204825"/>
                <a:gridCol w="1204825"/>
                <a:gridCol w="1204825"/>
                <a:gridCol w="1204825"/>
              </a:tblGrid>
              <a:tr h="279375">
                <a:tc gridSpan="8">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GENERAL LEDGER</a:t>
                      </a:r>
                      <a:endParaRPr/>
                    </a:p>
                  </a:txBody>
                  <a:tcPr marT="41900" marB="41900" marR="83825" marL="83825" anchor="ctr"/>
                </a:tc>
                <a:tc hMerge="1"/>
                <a:tc hMerge="1"/>
                <a:tc hMerge="1"/>
                <a:tc hMerge="1"/>
                <a:tc hMerge="1"/>
                <a:tc hMerge="1"/>
                <a:tc hMerge="1"/>
              </a:tr>
              <a:tr h="370175">
                <a:tc gridSpan="8">
                  <a:txBody>
                    <a:bodyPr/>
                    <a:lstStyle/>
                    <a:p>
                      <a:pPr indent="0" lvl="0" marL="0" marR="0" rtl="0" algn="ctr">
                        <a:lnSpc>
                          <a:spcPct val="100000"/>
                        </a:lnSpc>
                        <a:spcBef>
                          <a:spcPts val="0"/>
                        </a:spcBef>
                        <a:spcAft>
                          <a:spcPts val="0"/>
                        </a:spcAft>
                        <a:buNone/>
                      </a:pPr>
                      <a:r>
                        <a:rPr b="1" lang="en-US" sz="1600" u="none" cap="none" strike="noStrike">
                          <a:latin typeface="Century Gothic"/>
                          <a:ea typeface="Century Gothic"/>
                          <a:cs typeface="Century Gothic"/>
                          <a:sym typeface="Century Gothic"/>
                        </a:rPr>
                        <a:t>Account: First World Bank VISA Payable                                       Account No. 210</a:t>
                      </a:r>
                      <a:endParaRPr b="1" sz="1600" u="none" cap="none" strike="noStrike">
                        <a:latin typeface="Century Gothic"/>
                        <a:ea typeface="Century Gothic"/>
                        <a:cs typeface="Century Gothic"/>
                        <a:sym typeface="Century Gothic"/>
                      </a:endParaRPr>
                    </a:p>
                  </a:txBody>
                  <a:tcPr marT="87300" marB="87300" marR="69850" marL="69850" anchor="ctr"/>
                </a:tc>
                <a:tc hMerge="1"/>
                <a:tc hMerge="1"/>
                <a:tc hMerge="1"/>
                <a:tc hMerge="1"/>
                <a:tc hMerge="1"/>
                <a:tc hMerge="1"/>
                <a:tc hMerge="1"/>
              </a:tr>
              <a:tr h="370175">
                <a:tc gridSpan="2" rowSpan="2">
                  <a:txBody>
                    <a:bodyPr/>
                    <a:lstStyle/>
                    <a:p>
                      <a:pPr indent="0" lvl="0" marL="0" marR="0" rtl="0" algn="ctr">
                        <a:lnSpc>
                          <a:spcPct val="100000"/>
                        </a:lnSpc>
                        <a:spcBef>
                          <a:spcPts val="0"/>
                        </a:spcBef>
                        <a:spcAft>
                          <a:spcPts val="0"/>
                        </a:spcAft>
                        <a:buNone/>
                      </a:pPr>
                      <a:r>
                        <a:rPr b="1" lang="en-US" sz="1600" u="none" cap="none" strike="noStrike">
                          <a:latin typeface="Century Gothic"/>
                          <a:ea typeface="Century Gothic"/>
                          <a:cs typeface="Century Gothic"/>
                          <a:sym typeface="Century Gothic"/>
                        </a:rPr>
                        <a:t>DATE</a:t>
                      </a:r>
                      <a:endParaRPr/>
                    </a:p>
                  </a:txBody>
                  <a:tcPr marT="87300" marB="87300" marR="69850" marL="69850" anchor="ctr"/>
                </a:tc>
                <a:tc rowSpan="2" hMerge="1"/>
                <a:tc rowSpan="2">
                  <a:txBody>
                    <a:bodyPr/>
                    <a:lstStyle/>
                    <a:p>
                      <a:pPr indent="0" lvl="0" marL="0" marR="0" rtl="0" algn="ctr">
                        <a:lnSpc>
                          <a:spcPct val="100000"/>
                        </a:lnSpc>
                        <a:spcBef>
                          <a:spcPts val="0"/>
                        </a:spcBef>
                        <a:spcAft>
                          <a:spcPts val="0"/>
                        </a:spcAft>
                        <a:buNone/>
                      </a:pPr>
                      <a:r>
                        <a:rPr b="1" lang="en-US" sz="1600" u="none" cap="none" strike="noStrike">
                          <a:latin typeface="Century Gothic"/>
                          <a:ea typeface="Century Gothic"/>
                          <a:cs typeface="Century Gothic"/>
                          <a:sym typeface="Century Gothic"/>
                        </a:rPr>
                        <a:t>ITEM</a:t>
                      </a:r>
                      <a:endParaRPr/>
                    </a:p>
                  </a:txBody>
                  <a:tcPr marT="87300" marB="87300" marR="69850" marL="69850" anchor="ctr"/>
                </a:tc>
                <a:tc rowSpan="2">
                  <a:txBody>
                    <a:bodyPr/>
                    <a:lstStyle/>
                    <a:p>
                      <a:pPr indent="0" lvl="0" marL="0" marR="0" rtl="0" algn="ctr">
                        <a:lnSpc>
                          <a:spcPct val="100000"/>
                        </a:lnSpc>
                        <a:spcBef>
                          <a:spcPts val="0"/>
                        </a:spcBef>
                        <a:spcAft>
                          <a:spcPts val="0"/>
                        </a:spcAft>
                        <a:buNone/>
                      </a:pPr>
                      <a:r>
                        <a:rPr b="1" lang="en-US" sz="1600" u="none" cap="none" strike="noStrike">
                          <a:latin typeface="Century Gothic"/>
                          <a:ea typeface="Century Gothic"/>
                          <a:cs typeface="Century Gothic"/>
                          <a:sym typeface="Century Gothic"/>
                        </a:rPr>
                        <a:t>POST. REF.</a:t>
                      </a:r>
                      <a:endParaRPr/>
                    </a:p>
                  </a:txBody>
                  <a:tcPr marT="87300" marB="87300" marR="69850" marL="69850" anchor="ctr"/>
                </a:tc>
                <a:tc rowSpan="2">
                  <a:txBody>
                    <a:bodyPr/>
                    <a:lstStyle/>
                    <a:p>
                      <a:pPr indent="0" lvl="0" marL="0" marR="0" rtl="0" algn="ctr">
                        <a:lnSpc>
                          <a:spcPct val="100000"/>
                        </a:lnSpc>
                        <a:spcBef>
                          <a:spcPts val="0"/>
                        </a:spcBef>
                        <a:spcAft>
                          <a:spcPts val="0"/>
                        </a:spcAft>
                        <a:buNone/>
                      </a:pPr>
                      <a:r>
                        <a:rPr b="1" lang="en-US" sz="1600" u="none" cap="none" strike="noStrike">
                          <a:latin typeface="Century Gothic"/>
                          <a:ea typeface="Century Gothic"/>
                          <a:cs typeface="Century Gothic"/>
                          <a:sym typeface="Century Gothic"/>
                        </a:rPr>
                        <a:t>DEBIT</a:t>
                      </a:r>
                      <a:endParaRPr/>
                    </a:p>
                  </a:txBody>
                  <a:tcPr marT="87300" marB="87300" marR="69850" marL="69850" anchor="ctr"/>
                </a:tc>
                <a:tc rowSpan="2">
                  <a:txBody>
                    <a:bodyPr/>
                    <a:lstStyle/>
                    <a:p>
                      <a:pPr indent="0" lvl="0" marL="0" marR="0" rtl="0" algn="ctr">
                        <a:lnSpc>
                          <a:spcPct val="100000"/>
                        </a:lnSpc>
                        <a:spcBef>
                          <a:spcPts val="0"/>
                        </a:spcBef>
                        <a:spcAft>
                          <a:spcPts val="0"/>
                        </a:spcAft>
                        <a:buNone/>
                      </a:pPr>
                      <a:r>
                        <a:rPr b="1" lang="en-US" sz="1600" u="none" cap="none" strike="noStrike">
                          <a:latin typeface="Century Gothic"/>
                          <a:ea typeface="Century Gothic"/>
                          <a:cs typeface="Century Gothic"/>
                          <a:sym typeface="Century Gothic"/>
                        </a:rPr>
                        <a:t>CREDIT</a:t>
                      </a:r>
                      <a:endParaRPr/>
                    </a:p>
                  </a:txBody>
                  <a:tcPr marT="87300" marB="87300" marR="69850" marL="69850" anchor="ctr"/>
                </a:tc>
                <a:tc gridSpan="2">
                  <a:txBody>
                    <a:bodyPr/>
                    <a:lstStyle/>
                    <a:p>
                      <a:pPr indent="0" lvl="0" marL="0" marR="0" rtl="0" algn="ctr">
                        <a:lnSpc>
                          <a:spcPct val="100000"/>
                        </a:lnSpc>
                        <a:spcBef>
                          <a:spcPts val="0"/>
                        </a:spcBef>
                        <a:spcAft>
                          <a:spcPts val="0"/>
                        </a:spcAft>
                        <a:buNone/>
                      </a:pPr>
                      <a:r>
                        <a:rPr b="1" lang="en-US" sz="1600" u="none" cap="none" strike="noStrike">
                          <a:latin typeface="Century Gothic"/>
                          <a:ea typeface="Century Gothic"/>
                          <a:cs typeface="Century Gothic"/>
                          <a:sym typeface="Century Gothic"/>
                        </a:rPr>
                        <a:t>BALANCE</a:t>
                      </a:r>
                      <a:endParaRPr/>
                    </a:p>
                  </a:txBody>
                  <a:tcPr marT="87300" marB="87300" marR="69850" marL="69850" anchor="ctr"/>
                </a:tc>
                <a:tc hMerge="1"/>
              </a:tr>
              <a:tr h="370175">
                <a:tc gridSpan="2" vMerge="1"/>
                <a:tc hMerge="1" vMerge="1"/>
                <a:tc vMerge="1"/>
                <a:tc vMerge="1"/>
                <a:tc vMerge="1"/>
                <a:tc vMerge="1"/>
                <a:tc>
                  <a:txBody>
                    <a:bodyPr/>
                    <a:lstStyle/>
                    <a:p>
                      <a:pPr indent="0" lvl="0" marL="0" marR="0" rtl="0" algn="ctr">
                        <a:lnSpc>
                          <a:spcPct val="100000"/>
                        </a:lnSpc>
                        <a:spcBef>
                          <a:spcPts val="0"/>
                        </a:spcBef>
                        <a:spcAft>
                          <a:spcPts val="0"/>
                        </a:spcAft>
                        <a:buNone/>
                      </a:pPr>
                      <a:r>
                        <a:rPr b="1" lang="en-US" sz="1600" u="none" cap="none" strike="noStrike">
                          <a:latin typeface="Century Gothic"/>
                          <a:ea typeface="Century Gothic"/>
                          <a:cs typeface="Century Gothic"/>
                          <a:sym typeface="Century Gothic"/>
                        </a:rPr>
                        <a:t>DEBIT</a:t>
                      </a:r>
                      <a:endParaRPr/>
                    </a:p>
                  </a:txBody>
                  <a:tcPr marT="87300" marB="87300" marR="69850" marL="69850" anchor="ctr"/>
                </a:tc>
                <a:tc>
                  <a:txBody>
                    <a:bodyPr/>
                    <a:lstStyle/>
                    <a:p>
                      <a:pPr indent="0" lvl="0" marL="0" marR="0" rtl="0" algn="ctr">
                        <a:lnSpc>
                          <a:spcPct val="100000"/>
                        </a:lnSpc>
                        <a:spcBef>
                          <a:spcPts val="0"/>
                        </a:spcBef>
                        <a:spcAft>
                          <a:spcPts val="0"/>
                        </a:spcAft>
                        <a:buNone/>
                      </a:pPr>
                      <a:r>
                        <a:rPr b="1" lang="en-US" sz="1600" u="none" cap="none" strike="noStrike">
                          <a:latin typeface="Century Gothic"/>
                          <a:ea typeface="Century Gothic"/>
                          <a:cs typeface="Century Gothic"/>
                          <a:sym typeface="Century Gothic"/>
                        </a:rPr>
                        <a:t>CREDIT</a:t>
                      </a:r>
                      <a:endParaRPr/>
                    </a:p>
                  </a:txBody>
                  <a:tcPr marT="87300" marB="87300" marR="69850" marL="69850" anchor="ctr"/>
                </a:tc>
              </a:tr>
              <a:tr h="370175">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Bal fwd</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427.89</a:t>
                      </a:r>
                      <a:endParaRPr/>
                    </a:p>
                  </a:txBody>
                  <a:tcPr marT="87300" marB="87300" marR="69850" marL="69850" anchor="ctr"/>
                </a:tc>
              </a:tr>
              <a:tr h="370175">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Jan</a:t>
                      </a:r>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20</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GJ101</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18.66</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446.55</a:t>
                      </a:r>
                      <a:endParaRPr/>
                    </a:p>
                  </a:txBody>
                  <a:tcPr marT="87300" marB="87300" marR="69850" marL="69850" anchor="ctr"/>
                </a:tc>
              </a:tr>
              <a:tr h="370175">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Jan</a:t>
                      </a:r>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22</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GJ101</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452.32</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898.87</a:t>
                      </a:r>
                      <a:endParaRPr/>
                    </a:p>
                  </a:txBody>
                  <a:tcPr marT="87300" marB="87300" marR="69850" marL="69850" anchor="ctr"/>
                </a:tc>
              </a:tr>
              <a:tr h="370175">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Jan</a:t>
                      </a:r>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22</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GJ101</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88.99</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987.86</a:t>
                      </a:r>
                      <a:endParaRPr/>
                    </a:p>
                  </a:txBody>
                  <a:tcPr marT="87300" marB="87300" marR="69850" marL="69850" anchor="ctr"/>
                </a:tc>
              </a:tr>
              <a:tr h="370175">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Jan</a:t>
                      </a:r>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26</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GJ101</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54.54</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1,042.40</a:t>
                      </a:r>
                      <a:endParaRPr/>
                    </a:p>
                  </a:txBody>
                  <a:tcPr marT="87300" marB="87300" marR="69850" marL="69850" anchor="ctr"/>
                </a:tc>
              </a:tr>
              <a:tr h="370175">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Jan</a:t>
                      </a:r>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31</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GJ101</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12.49</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1,054.89</a:t>
                      </a:r>
                      <a:endParaRPr/>
                    </a:p>
                  </a:txBody>
                  <a:tcPr marT="87300" marB="87300" marR="69850" marL="69850" anchor="ctr"/>
                </a:tc>
              </a:tr>
              <a:tr h="370175">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Feb</a:t>
                      </a:r>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10</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GJ101</a:t>
                      </a:r>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427.89</a:t>
                      </a:r>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627.00</a:t>
                      </a:r>
                      <a:endParaRPr/>
                    </a:p>
                  </a:txBody>
                  <a:tcPr marT="87300" marB="87300" marR="69850" marL="69850" anchor="ctr"/>
                </a:tc>
              </a:tr>
              <a:tr h="370175">
                <a:tc gridSpan="8">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87300" marB="87300" marR="69850" marL="69850" anchor="ctr"/>
                </a:tc>
                <a:tc hMerge="1"/>
                <a:tc hMerge="1"/>
                <a:tc hMerge="1"/>
                <a:tc hMerge="1"/>
                <a:tc hMerge="1"/>
                <a:tc hMerge="1"/>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3"/>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Establishing Internal Controls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ab016df61a_0_13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Internal Controls for Credit Card Transactions</a:t>
            </a:r>
            <a:endParaRPr/>
          </a:p>
        </p:txBody>
      </p:sp>
      <p:sp>
        <p:nvSpPr>
          <p:cNvPr id="237" name="Google Shape;237;gab016df61a_0_13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50800" rtl="0" algn="l">
              <a:lnSpc>
                <a:spcPct val="90000"/>
              </a:lnSpc>
              <a:spcBef>
                <a:spcPts val="750"/>
              </a:spcBef>
              <a:spcAft>
                <a:spcPts val="0"/>
              </a:spcAft>
              <a:buSzPts val="2800"/>
              <a:buNone/>
            </a:pPr>
            <a:r>
              <a:rPr lang="en-US"/>
              <a:t>Here are three key internal controls for credit card use that you may want to consider putting in place in your business:</a:t>
            </a:r>
            <a:endParaRPr/>
          </a:p>
          <a:p>
            <a:pPr indent="0" lvl="0" marL="50800" rtl="0" algn="l">
              <a:lnSpc>
                <a:spcPct val="90000"/>
              </a:lnSpc>
              <a:spcBef>
                <a:spcPts val="750"/>
              </a:spcBef>
              <a:spcAft>
                <a:spcPts val="0"/>
              </a:spcAft>
              <a:buSzPts val="2800"/>
              <a:buNone/>
            </a:pPr>
            <a:r>
              <a:t/>
            </a:r>
            <a:endParaRPr/>
          </a:p>
          <a:p>
            <a:pPr indent="-457200" lvl="1" marL="965200" rtl="0" algn="l">
              <a:lnSpc>
                <a:spcPct val="90000"/>
              </a:lnSpc>
              <a:spcBef>
                <a:spcPts val="375"/>
              </a:spcBef>
              <a:spcAft>
                <a:spcPts val="0"/>
              </a:spcAft>
              <a:buSzPts val="1800"/>
              <a:buFont typeface="Arial"/>
              <a:buAutoNum type="arabicPeriod"/>
            </a:pPr>
            <a:r>
              <a:rPr b="1" lang="en-US"/>
              <a:t>A formal credit card policy.</a:t>
            </a:r>
            <a:r>
              <a:rPr lang="en-US"/>
              <a:t> A written credit card policy serves as the foundation of a good credit (or debit) card expense control system. </a:t>
            </a:r>
            <a:endParaRPr/>
          </a:p>
          <a:p>
            <a:pPr indent="-457200" lvl="1" marL="965200" rtl="0" algn="l">
              <a:lnSpc>
                <a:spcPct val="90000"/>
              </a:lnSpc>
              <a:spcBef>
                <a:spcPts val="375"/>
              </a:spcBef>
              <a:spcAft>
                <a:spcPts val="0"/>
              </a:spcAft>
              <a:buSzPts val="1800"/>
              <a:buFont typeface="Arial"/>
              <a:buAutoNum type="arabicPeriod"/>
            </a:pPr>
            <a:r>
              <a:rPr b="1" lang="en-US"/>
              <a:t>Substantiation. </a:t>
            </a:r>
            <a:r>
              <a:rPr lang="en-US"/>
              <a:t>Original receipts must be submitted for all credit card charges, as these receipts substantiate the purchases made with the card. The business purpose should be documented on the receipt to ensure the charge was a legitimate business expense.</a:t>
            </a:r>
            <a:endParaRPr/>
          </a:p>
          <a:p>
            <a:pPr indent="-457200" lvl="1" marL="965200" rtl="0" algn="l">
              <a:lnSpc>
                <a:spcPct val="90000"/>
              </a:lnSpc>
              <a:spcBef>
                <a:spcPts val="375"/>
              </a:spcBef>
              <a:spcAft>
                <a:spcPts val="0"/>
              </a:spcAft>
              <a:buSzPts val="1800"/>
              <a:buFont typeface="Arial"/>
              <a:buAutoNum type="arabicPeriod"/>
            </a:pPr>
            <a:r>
              <a:rPr b="1" lang="en-US"/>
              <a:t>Regular statement reviews. </a:t>
            </a:r>
            <a:r>
              <a:rPr lang="en-US"/>
              <a:t>A supervisor who is knowledgeable about the nuances of the business (ideally not a credit card holder) should open and review all credit card statements and supporting receipts to verify the propriety of the charges. </a:t>
            </a:r>
            <a:endParaRPr/>
          </a:p>
          <a:p>
            <a:pPr indent="-228600" lvl="0" marL="457200" rtl="0" algn="l">
              <a:lnSpc>
                <a:spcPct val="90000"/>
              </a:lnSpc>
              <a:spcBef>
                <a:spcPts val="750"/>
              </a:spcBef>
              <a:spcAft>
                <a:spcPts val="0"/>
              </a:spcAft>
              <a:buSzPts val="2800"/>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12"/>
          <p:cNvSpPr txBox="1"/>
          <p:nvPr>
            <p:ph type="title"/>
          </p:nvPr>
        </p:nvSpPr>
        <p:spPr>
          <a:xfrm>
            <a:off x="838200" y="537883"/>
            <a:ext cx="10515600" cy="26895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Financial Statement Presentation</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13"/>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Financial Statement Presentation</a:t>
            </a:r>
            <a:endParaRPr/>
          </a:p>
        </p:txBody>
      </p:sp>
      <p:sp>
        <p:nvSpPr>
          <p:cNvPr id="248" name="Google Shape;248;p13"/>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1100"/>
              <a:buNone/>
            </a:pPr>
            <a:r>
              <a:rPr lang="en-US" sz="2400"/>
              <a:t>5.5: Present cash and cash equivalents on the financial statements	</a:t>
            </a:r>
            <a:endParaRPr sz="2400"/>
          </a:p>
          <a:p>
            <a:pPr indent="0" lvl="0" marL="582930" rtl="0" algn="l">
              <a:lnSpc>
                <a:spcPct val="90000"/>
              </a:lnSpc>
              <a:spcBef>
                <a:spcPts val="375"/>
              </a:spcBef>
              <a:spcAft>
                <a:spcPts val="0"/>
              </a:spcAft>
              <a:buClr>
                <a:schemeClr val="dk1"/>
              </a:buClr>
              <a:buSzPts val="1100"/>
              <a:buFont typeface="Arial"/>
              <a:buNone/>
            </a:pPr>
            <a:r>
              <a:rPr lang="en-US" sz="2000"/>
              <a:t>5.5.1: Identify cash and cash equivalents</a:t>
            </a:r>
            <a:endParaRPr sz="2000"/>
          </a:p>
          <a:p>
            <a:pPr indent="0" lvl="0" marL="582930" rtl="0" algn="l">
              <a:lnSpc>
                <a:spcPct val="90000"/>
              </a:lnSpc>
              <a:spcBef>
                <a:spcPts val="375"/>
              </a:spcBef>
              <a:spcAft>
                <a:spcPts val="0"/>
              </a:spcAft>
              <a:buClr>
                <a:schemeClr val="dk1"/>
              </a:buClr>
              <a:buSzPts val="1100"/>
              <a:buFont typeface="Arial"/>
              <a:buNone/>
            </a:pPr>
            <a:r>
              <a:rPr lang="en-US" sz="2000"/>
              <a:t>5.5.2: Demonstrate proper financial statement presentation of cash and cash equivalents</a:t>
            </a:r>
            <a:endParaRPr sz="2000"/>
          </a:p>
          <a:p>
            <a:pPr indent="0" lvl="0" marL="582930" rtl="0" algn="l">
              <a:lnSpc>
                <a:spcPct val="90000"/>
              </a:lnSpc>
              <a:spcBef>
                <a:spcPts val="375"/>
              </a:spcBef>
              <a:spcAft>
                <a:spcPts val="0"/>
              </a:spcAft>
              <a:buClr>
                <a:schemeClr val="dk1"/>
              </a:buClr>
              <a:buSzPts val="1100"/>
              <a:buFont typeface="Arial"/>
              <a:buNone/>
            </a:pPr>
            <a:r>
              <a:t/>
            </a:r>
            <a:endParaRPr sz="2000"/>
          </a:p>
          <a:p>
            <a:pPr indent="0" lvl="1" marL="582930" rtl="0" algn="l">
              <a:lnSpc>
                <a:spcPct val="90000"/>
              </a:lnSpc>
              <a:spcBef>
                <a:spcPts val="375"/>
              </a:spcBef>
              <a:spcAft>
                <a:spcPts val="0"/>
              </a:spcAft>
              <a:buSzPts val="2400"/>
              <a:buNone/>
            </a:pPr>
            <a:r>
              <a:t/>
            </a:r>
            <a:endParaRPr sz="20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gab016df61a_0_14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Cash and Cash Equivalents</a:t>
            </a:r>
            <a:endParaRPr/>
          </a:p>
        </p:txBody>
      </p:sp>
      <p:sp>
        <p:nvSpPr>
          <p:cNvPr id="255" name="Google Shape;255;gab016df61a_0_14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Cash and cash equivalents consist of cash on deposit with banks and highly liquid investments with maturities of 90 days or less from the date of purchase.</a:t>
            </a:r>
            <a:endParaRPr/>
          </a:p>
          <a:p>
            <a:pPr indent="-381000" lvl="1" marL="914400" rtl="0" algn="l">
              <a:lnSpc>
                <a:spcPct val="90000"/>
              </a:lnSpc>
              <a:spcBef>
                <a:spcPts val="375"/>
              </a:spcBef>
              <a:spcAft>
                <a:spcPts val="0"/>
              </a:spcAft>
              <a:buSzPts val="2400"/>
              <a:buChar char="•"/>
            </a:pPr>
            <a:r>
              <a:rPr lang="en-US"/>
              <a:t>Coins</a:t>
            </a:r>
            <a:endParaRPr/>
          </a:p>
          <a:p>
            <a:pPr indent="-381000" lvl="1" marL="914400" rtl="0" algn="l">
              <a:lnSpc>
                <a:spcPct val="90000"/>
              </a:lnSpc>
              <a:spcBef>
                <a:spcPts val="375"/>
              </a:spcBef>
              <a:spcAft>
                <a:spcPts val="0"/>
              </a:spcAft>
              <a:buSzPts val="2400"/>
              <a:buChar char="•"/>
            </a:pPr>
            <a:r>
              <a:rPr lang="en-US"/>
              <a:t>Currency</a:t>
            </a:r>
            <a:endParaRPr/>
          </a:p>
          <a:p>
            <a:pPr indent="-381000" lvl="1" marL="914400" rtl="0" algn="l">
              <a:lnSpc>
                <a:spcPct val="90000"/>
              </a:lnSpc>
              <a:spcBef>
                <a:spcPts val="375"/>
              </a:spcBef>
              <a:spcAft>
                <a:spcPts val="0"/>
              </a:spcAft>
              <a:buSzPts val="2400"/>
              <a:buChar char="•"/>
            </a:pPr>
            <a:r>
              <a:rPr lang="en-US"/>
              <a:t>Cash in checking accounts</a:t>
            </a:r>
            <a:endParaRPr/>
          </a:p>
          <a:p>
            <a:pPr indent="-381000" lvl="1" marL="914400" rtl="0" algn="l">
              <a:lnSpc>
                <a:spcPct val="90000"/>
              </a:lnSpc>
              <a:spcBef>
                <a:spcPts val="375"/>
              </a:spcBef>
              <a:spcAft>
                <a:spcPts val="0"/>
              </a:spcAft>
              <a:buSzPts val="2400"/>
              <a:buChar char="•"/>
            </a:pPr>
            <a:r>
              <a:rPr lang="en-US"/>
              <a:t>Cash in savings accounts</a:t>
            </a:r>
            <a:endParaRPr/>
          </a:p>
          <a:p>
            <a:pPr indent="-381000" lvl="1" marL="914400" rtl="0" algn="l">
              <a:lnSpc>
                <a:spcPct val="90000"/>
              </a:lnSpc>
              <a:spcBef>
                <a:spcPts val="375"/>
              </a:spcBef>
              <a:spcAft>
                <a:spcPts val="0"/>
              </a:spcAft>
              <a:buSzPts val="2400"/>
              <a:buChar char="•"/>
            </a:pPr>
            <a:r>
              <a:rPr lang="en-US"/>
              <a:t>Bank drafts</a:t>
            </a:r>
            <a:endParaRPr/>
          </a:p>
          <a:p>
            <a:pPr indent="-381000" lvl="1" marL="914400" rtl="0" algn="l">
              <a:lnSpc>
                <a:spcPct val="90000"/>
              </a:lnSpc>
              <a:spcBef>
                <a:spcPts val="375"/>
              </a:spcBef>
              <a:spcAft>
                <a:spcPts val="0"/>
              </a:spcAft>
              <a:buSzPts val="2400"/>
              <a:buChar char="•"/>
            </a:pPr>
            <a:r>
              <a:rPr lang="en-US"/>
              <a:t>Money orders</a:t>
            </a:r>
            <a:endParaRPr/>
          </a:p>
          <a:p>
            <a:pPr indent="-381000" lvl="1" marL="914400" rtl="0" algn="l">
              <a:lnSpc>
                <a:spcPct val="90000"/>
              </a:lnSpc>
              <a:spcBef>
                <a:spcPts val="375"/>
              </a:spcBef>
              <a:spcAft>
                <a:spcPts val="0"/>
              </a:spcAft>
              <a:buSzPts val="2400"/>
              <a:buChar char="•"/>
            </a:pPr>
            <a:r>
              <a:rPr lang="en-US"/>
              <a:t>Petty Cash</a:t>
            </a:r>
            <a:endParaRPr/>
          </a:p>
          <a:p>
            <a:pPr indent="-381000" lvl="1" marL="914400" rtl="0" algn="l">
              <a:lnSpc>
                <a:spcPct val="90000"/>
              </a:lnSpc>
              <a:spcBef>
                <a:spcPts val="375"/>
              </a:spcBef>
              <a:spcAft>
                <a:spcPts val="0"/>
              </a:spcAft>
              <a:buSzPts val="2400"/>
              <a:buChar char="•"/>
            </a:pPr>
            <a:r>
              <a:rPr lang="en-US"/>
              <a:t>Commercial paper</a:t>
            </a:r>
            <a:endParaRPr/>
          </a:p>
          <a:p>
            <a:pPr indent="-381000" lvl="1" marL="914400" rtl="0" algn="l">
              <a:lnSpc>
                <a:spcPct val="90000"/>
              </a:lnSpc>
              <a:spcBef>
                <a:spcPts val="375"/>
              </a:spcBef>
              <a:spcAft>
                <a:spcPts val="0"/>
              </a:spcAft>
              <a:buSzPts val="2400"/>
              <a:buChar char="•"/>
            </a:pPr>
            <a:r>
              <a:rPr lang="en-US"/>
              <a:t>Marketable securities</a:t>
            </a:r>
            <a:endParaRPr/>
          </a:p>
          <a:p>
            <a:pPr indent="-381000" lvl="1" marL="914400" rtl="0" algn="l">
              <a:lnSpc>
                <a:spcPct val="90000"/>
              </a:lnSpc>
              <a:spcBef>
                <a:spcPts val="375"/>
              </a:spcBef>
              <a:spcAft>
                <a:spcPts val="0"/>
              </a:spcAft>
              <a:buSzPts val="2400"/>
              <a:buChar char="•"/>
            </a:pPr>
            <a:r>
              <a:rPr lang="en-US"/>
              <a:t>Money market funds</a:t>
            </a:r>
            <a:endParaRPr/>
          </a:p>
          <a:p>
            <a:pPr indent="-381000" lvl="1" marL="914400" rtl="0" algn="l">
              <a:lnSpc>
                <a:spcPct val="90000"/>
              </a:lnSpc>
              <a:spcBef>
                <a:spcPts val="375"/>
              </a:spcBef>
              <a:spcAft>
                <a:spcPts val="0"/>
              </a:spcAft>
              <a:buSzPts val="2400"/>
              <a:buChar char="•"/>
            </a:pPr>
            <a:r>
              <a:rPr lang="en-US"/>
              <a:t>Short-term government bonds</a:t>
            </a:r>
            <a:endParaRPr/>
          </a:p>
          <a:p>
            <a:pPr indent="-381000" lvl="1" marL="914400" rtl="0" algn="l">
              <a:lnSpc>
                <a:spcPct val="90000"/>
              </a:lnSpc>
              <a:spcBef>
                <a:spcPts val="375"/>
              </a:spcBef>
              <a:spcAft>
                <a:spcPts val="0"/>
              </a:spcAft>
              <a:buSzPts val="2400"/>
              <a:buChar char="•"/>
            </a:pPr>
            <a:r>
              <a:rPr lang="en-US"/>
              <a:t>Treasury bills</a:t>
            </a:r>
            <a:endParaRPr/>
          </a:p>
          <a:p>
            <a:pPr indent="-228600" lvl="0" marL="457200" rtl="0" algn="l">
              <a:lnSpc>
                <a:spcPct val="90000"/>
              </a:lnSpc>
              <a:spcBef>
                <a:spcPts val="750"/>
              </a:spcBef>
              <a:spcAft>
                <a:spcPts val="0"/>
              </a:spcAft>
              <a:buSzPts val="2800"/>
              <a:buNone/>
            </a:pPr>
            <a:r>
              <a:t/>
            </a:r>
            <a:endParaRPr/>
          </a:p>
          <a:p>
            <a:pPr indent="-228600" lvl="0" marL="457200" rtl="0" algn="l">
              <a:lnSpc>
                <a:spcPct val="90000"/>
              </a:lnSpc>
              <a:spcBef>
                <a:spcPts val="750"/>
              </a:spcBef>
              <a:spcAft>
                <a:spcPts val="0"/>
              </a:spcAft>
              <a:buSzPts val="2800"/>
              <a:buNone/>
            </a:pPr>
            <a:r>
              <a:t/>
            </a:r>
            <a:endParaRPr/>
          </a:p>
          <a:p>
            <a:pPr indent="-228600" lvl="0" marL="457200" rtl="0" algn="l">
              <a:lnSpc>
                <a:spcPct val="90000"/>
              </a:lnSpc>
              <a:spcBef>
                <a:spcPts val="750"/>
              </a:spcBef>
              <a:spcAft>
                <a:spcPts val="0"/>
              </a:spcAft>
              <a:buSzPts val="2800"/>
              <a:buNone/>
            </a:pPr>
            <a:r>
              <a:t/>
            </a:r>
            <a:endParaRPr/>
          </a:p>
          <a:p>
            <a:pPr indent="-228600" lvl="0" marL="457200" rtl="0" algn="l">
              <a:lnSpc>
                <a:spcPct val="90000"/>
              </a:lnSpc>
              <a:spcBef>
                <a:spcPts val="750"/>
              </a:spcBef>
              <a:spcAft>
                <a:spcPts val="0"/>
              </a:spcAft>
              <a:buSzPts val="2800"/>
              <a:buNone/>
            </a:pPr>
            <a:r>
              <a:t/>
            </a:r>
            <a:endParaRPr/>
          </a:p>
          <a:p>
            <a:pPr indent="-228600" lvl="0" marL="457200" rtl="0" algn="l">
              <a:lnSpc>
                <a:spcPct val="90000"/>
              </a:lnSpc>
              <a:spcBef>
                <a:spcPts val="750"/>
              </a:spcBef>
              <a:spcAft>
                <a:spcPts val="0"/>
              </a:spcAft>
              <a:buSzPts val="2800"/>
              <a:buNone/>
            </a:pPr>
            <a:r>
              <a:t/>
            </a:r>
            <a:endParaRPr/>
          </a:p>
          <a:p>
            <a:pPr indent="-228600" lvl="0" marL="457200" rtl="0" algn="l">
              <a:lnSpc>
                <a:spcPct val="90000"/>
              </a:lnSpc>
              <a:spcBef>
                <a:spcPts val="750"/>
              </a:spcBef>
              <a:spcAft>
                <a:spcPts val="0"/>
              </a:spcAft>
              <a:buSzPts val="2800"/>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gab016df61a_0_153"/>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Proper Financial Statement Presentation of Cash and Cash Equivalents</a:t>
            </a:r>
            <a:endParaRPr/>
          </a:p>
        </p:txBody>
      </p:sp>
      <p:pic>
        <p:nvPicPr>
          <p:cNvPr id="262" name="Google Shape;262;gab016df61a_0_153"/>
          <p:cNvPicPr preferRelativeResize="0"/>
          <p:nvPr/>
        </p:nvPicPr>
        <p:blipFill rotWithShape="1">
          <a:blip r:embed="rId3">
            <a:alphaModFix/>
          </a:blip>
          <a:srcRect b="0" l="0" r="0" t="0"/>
          <a:stretch/>
        </p:blipFill>
        <p:spPr>
          <a:xfrm>
            <a:off x="1060938" y="1794864"/>
            <a:ext cx="10292862" cy="4594262"/>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gac46cb2af4_0_3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Practice Question 3</a:t>
            </a:r>
            <a:endParaRPr/>
          </a:p>
        </p:txBody>
      </p:sp>
      <p:sp>
        <p:nvSpPr>
          <p:cNvPr id="268" name="Google Shape;268;gac46cb2af4_0_3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50800" rtl="0" algn="l">
              <a:lnSpc>
                <a:spcPct val="90000"/>
              </a:lnSpc>
              <a:spcBef>
                <a:spcPts val="750"/>
              </a:spcBef>
              <a:spcAft>
                <a:spcPts val="0"/>
              </a:spcAft>
              <a:buSzPts val="2800"/>
              <a:buNone/>
            </a:pPr>
            <a:r>
              <a:rPr lang="en-US"/>
              <a:t>All of the following choices are examples of cash equivalents EXCEPT:</a:t>
            </a:r>
            <a:endParaRPr/>
          </a:p>
          <a:p>
            <a:pPr indent="0" lvl="0" marL="50800" rtl="0" algn="l">
              <a:lnSpc>
                <a:spcPct val="90000"/>
              </a:lnSpc>
              <a:spcBef>
                <a:spcPts val="750"/>
              </a:spcBef>
              <a:spcAft>
                <a:spcPts val="0"/>
              </a:spcAft>
              <a:buSzPts val="2800"/>
              <a:buNone/>
            </a:pPr>
            <a:r>
              <a:t/>
            </a:r>
            <a:endParaRPr/>
          </a:p>
          <a:p>
            <a:pPr indent="-457200" lvl="1" marL="965200" rtl="0" algn="l">
              <a:lnSpc>
                <a:spcPct val="90000"/>
              </a:lnSpc>
              <a:spcBef>
                <a:spcPts val="375"/>
              </a:spcBef>
              <a:spcAft>
                <a:spcPts val="0"/>
              </a:spcAft>
              <a:buSzPts val="2000"/>
              <a:buFont typeface="Arial"/>
              <a:buAutoNum type="alphaUcPeriod"/>
            </a:pPr>
            <a:r>
              <a:rPr lang="en-US" sz="2000"/>
              <a:t>Money Orders</a:t>
            </a:r>
            <a:endParaRPr/>
          </a:p>
          <a:p>
            <a:pPr indent="-457200" lvl="1" marL="965200" rtl="0" algn="l">
              <a:lnSpc>
                <a:spcPct val="90000"/>
              </a:lnSpc>
              <a:spcBef>
                <a:spcPts val="375"/>
              </a:spcBef>
              <a:spcAft>
                <a:spcPts val="0"/>
              </a:spcAft>
              <a:buSzPts val="2000"/>
              <a:buFont typeface="Arial"/>
              <a:buAutoNum type="alphaUcPeriod"/>
            </a:pPr>
            <a:r>
              <a:rPr lang="en-US" sz="2000"/>
              <a:t>Inventory </a:t>
            </a:r>
            <a:endParaRPr/>
          </a:p>
          <a:p>
            <a:pPr indent="-457200" lvl="1" marL="965200" rtl="0" algn="l">
              <a:lnSpc>
                <a:spcPct val="90000"/>
              </a:lnSpc>
              <a:spcBef>
                <a:spcPts val="375"/>
              </a:spcBef>
              <a:spcAft>
                <a:spcPts val="0"/>
              </a:spcAft>
              <a:buSzPts val="2000"/>
              <a:buFont typeface="Arial"/>
              <a:buAutoNum type="alphaUcPeriod"/>
            </a:pPr>
            <a:r>
              <a:rPr lang="en-US" sz="2000"/>
              <a:t>Treasury Bills</a:t>
            </a:r>
            <a:endParaRPr/>
          </a:p>
          <a:p>
            <a:pPr indent="-457200" lvl="1" marL="965200" rtl="0" algn="l">
              <a:lnSpc>
                <a:spcPct val="90000"/>
              </a:lnSpc>
              <a:spcBef>
                <a:spcPts val="375"/>
              </a:spcBef>
              <a:spcAft>
                <a:spcPts val="0"/>
              </a:spcAft>
              <a:buSzPts val="2000"/>
              <a:buFont typeface="Arial"/>
              <a:buAutoNum type="alphaUcPeriod"/>
            </a:pPr>
            <a:r>
              <a:rPr lang="en-US" sz="2000"/>
              <a:t>Marketable </a:t>
            </a:r>
            <a:r>
              <a:rPr lang="en-US"/>
              <a:t>Securities</a:t>
            </a:r>
            <a:endParaRPr/>
          </a:p>
          <a:p>
            <a:pPr indent="0" lvl="0" marL="50800" rtl="0" algn="l">
              <a:lnSpc>
                <a:spcPct val="90000"/>
              </a:lnSpc>
              <a:spcBef>
                <a:spcPts val="750"/>
              </a:spcBef>
              <a:spcAft>
                <a:spcPts val="0"/>
              </a:spcAft>
              <a:buSzPts val="2800"/>
              <a:buNone/>
            </a:pPr>
            <a:br>
              <a:rPr lang="en-US"/>
            </a:b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gac766dcf2c_0_0"/>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Quick Review</a:t>
            </a:r>
            <a:endParaRPr/>
          </a:p>
        </p:txBody>
      </p:sp>
      <p:sp>
        <p:nvSpPr>
          <p:cNvPr id="274" name="Google Shape;274;gac766dcf2c_0_0"/>
          <p:cNvSpPr txBox="1"/>
          <p:nvPr>
            <p:ph idx="1" type="body"/>
          </p:nvPr>
        </p:nvSpPr>
        <p:spPr>
          <a:xfrm>
            <a:off x="838200" y="1690700"/>
            <a:ext cx="10515600" cy="4351200"/>
          </a:xfrm>
          <a:prstGeom prst="rect">
            <a:avLst/>
          </a:prstGeom>
          <a:noFill/>
          <a:ln>
            <a:noFill/>
          </a:ln>
        </p:spPr>
        <p:txBody>
          <a:bodyPr anchorCtr="0" anchor="t" bIns="45700" lIns="91425" spcFirstLastPara="1" rIns="91425" wrap="square" tIns="45700">
            <a:noAutofit/>
          </a:bodyPr>
          <a:lstStyle/>
          <a:p>
            <a:pPr indent="-400050" lvl="0" marL="457200" rtl="0" algn="l">
              <a:lnSpc>
                <a:spcPct val="115000"/>
              </a:lnSpc>
              <a:spcBef>
                <a:spcPts val="375"/>
              </a:spcBef>
              <a:spcAft>
                <a:spcPts val="0"/>
              </a:spcAft>
              <a:buSzPts val="2700"/>
              <a:buChar char="•"/>
            </a:pPr>
            <a:r>
              <a:rPr lang="en-US" sz="2300"/>
              <a:t>What are the </a:t>
            </a:r>
            <a:r>
              <a:rPr lang="en-US" sz="2300"/>
              <a:t>principles of internal control?</a:t>
            </a:r>
            <a:endParaRPr sz="2300"/>
          </a:p>
          <a:p>
            <a:pPr indent="-400050" lvl="0" marL="457200" rtl="0" algn="l">
              <a:lnSpc>
                <a:spcPct val="115000"/>
              </a:lnSpc>
              <a:spcBef>
                <a:spcPts val="375"/>
              </a:spcBef>
              <a:spcAft>
                <a:spcPts val="0"/>
              </a:spcAft>
              <a:buSzPts val="2700"/>
              <a:buChar char="•"/>
            </a:pPr>
            <a:r>
              <a:rPr lang="en-US" sz="2300"/>
              <a:t>What are common internal control activities?</a:t>
            </a:r>
            <a:endParaRPr sz="2300"/>
          </a:p>
          <a:p>
            <a:pPr indent="-400050" lvl="0" marL="457200" rtl="0" algn="l">
              <a:lnSpc>
                <a:spcPct val="115000"/>
              </a:lnSpc>
              <a:spcBef>
                <a:spcPts val="375"/>
              </a:spcBef>
              <a:spcAft>
                <a:spcPts val="0"/>
              </a:spcAft>
              <a:buSzPts val="2700"/>
              <a:buChar char="•"/>
            </a:pPr>
            <a:r>
              <a:rPr lang="en-US" sz="2300"/>
              <a:t>How do you apply internal control concepts to receipts?</a:t>
            </a:r>
            <a:endParaRPr sz="2300"/>
          </a:p>
          <a:p>
            <a:pPr indent="-400050" lvl="0" marL="457200" rtl="0" algn="l">
              <a:lnSpc>
                <a:spcPct val="115000"/>
              </a:lnSpc>
              <a:spcBef>
                <a:spcPts val="375"/>
              </a:spcBef>
              <a:spcAft>
                <a:spcPts val="0"/>
              </a:spcAft>
              <a:buSzPts val="2700"/>
              <a:buChar char="•"/>
            </a:pPr>
            <a:r>
              <a:rPr lang="en-US" sz="2300"/>
              <a:t>How do you apply internal control concepts to payments?</a:t>
            </a:r>
            <a:endParaRPr sz="2300"/>
          </a:p>
          <a:p>
            <a:pPr indent="-374650" lvl="0" marL="457200" rtl="0" algn="l">
              <a:lnSpc>
                <a:spcPct val="115000"/>
              </a:lnSpc>
              <a:spcBef>
                <a:spcPts val="375"/>
              </a:spcBef>
              <a:spcAft>
                <a:spcPts val="0"/>
              </a:spcAft>
              <a:buSzPts val="2300"/>
              <a:buChar char="•"/>
            </a:pPr>
            <a:r>
              <a:rPr lang="en-US" sz="2300"/>
              <a:t>What is the voucher system?</a:t>
            </a:r>
            <a:endParaRPr sz="2300"/>
          </a:p>
          <a:p>
            <a:pPr indent="-374650" lvl="0" marL="457200" rtl="0" algn="l">
              <a:lnSpc>
                <a:spcPct val="115000"/>
              </a:lnSpc>
              <a:spcBef>
                <a:spcPts val="375"/>
              </a:spcBef>
              <a:spcAft>
                <a:spcPts val="0"/>
              </a:spcAft>
              <a:buSzPts val="2300"/>
              <a:buChar char="•"/>
            </a:pPr>
            <a:r>
              <a:rPr lang="en-US" sz="2300"/>
              <a:t>How does an accountant perform petty cash journal entries and reconciliation?</a:t>
            </a:r>
            <a:endParaRPr sz="2300"/>
          </a:p>
          <a:p>
            <a:pPr indent="-374650" lvl="0" marL="457200" rtl="0" algn="l">
              <a:lnSpc>
                <a:spcPct val="115000"/>
              </a:lnSpc>
              <a:spcBef>
                <a:spcPts val="375"/>
              </a:spcBef>
              <a:spcAft>
                <a:spcPts val="0"/>
              </a:spcAft>
              <a:buSzPts val="2300"/>
              <a:buChar char="•"/>
            </a:pPr>
            <a:r>
              <a:rPr lang="en-US" sz="2300"/>
              <a:t>What are common reconciling items?</a:t>
            </a:r>
            <a:endParaRPr sz="230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gac766dcf2c_0_34"/>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More </a:t>
            </a:r>
            <a:r>
              <a:rPr lang="en-US"/>
              <a:t>Quick Review</a:t>
            </a:r>
            <a:endParaRPr/>
          </a:p>
        </p:txBody>
      </p:sp>
      <p:sp>
        <p:nvSpPr>
          <p:cNvPr id="280" name="Google Shape;280;gac766dcf2c_0_34"/>
          <p:cNvSpPr txBox="1"/>
          <p:nvPr>
            <p:ph idx="1" type="body"/>
          </p:nvPr>
        </p:nvSpPr>
        <p:spPr>
          <a:xfrm>
            <a:off x="838200" y="1690700"/>
            <a:ext cx="10515600" cy="4351200"/>
          </a:xfrm>
          <a:prstGeom prst="rect">
            <a:avLst/>
          </a:prstGeom>
          <a:noFill/>
          <a:ln>
            <a:noFill/>
          </a:ln>
        </p:spPr>
        <p:txBody>
          <a:bodyPr anchorCtr="0" anchor="t" bIns="45700" lIns="91425" spcFirstLastPara="1" rIns="91425" wrap="square" tIns="45700">
            <a:noAutofit/>
          </a:bodyPr>
          <a:lstStyle/>
          <a:p>
            <a:pPr indent="-374650" lvl="0" marL="457200" rtl="0" algn="l">
              <a:lnSpc>
                <a:spcPct val="115000"/>
              </a:lnSpc>
              <a:spcBef>
                <a:spcPts val="375"/>
              </a:spcBef>
              <a:spcAft>
                <a:spcPts val="0"/>
              </a:spcAft>
              <a:buSzPts val="2300"/>
              <a:buChar char="•"/>
            </a:pPr>
            <a:r>
              <a:rPr lang="en-US" sz="2300"/>
              <a:t>How do you p</a:t>
            </a:r>
            <a:r>
              <a:rPr lang="en-US" sz="2300"/>
              <a:t>repare a bank reconciliation?</a:t>
            </a:r>
            <a:endParaRPr sz="2300"/>
          </a:p>
          <a:p>
            <a:pPr indent="-374650" lvl="0" marL="457200" rtl="0" algn="l">
              <a:lnSpc>
                <a:spcPct val="115000"/>
              </a:lnSpc>
              <a:spcBef>
                <a:spcPts val="375"/>
              </a:spcBef>
              <a:spcAft>
                <a:spcPts val="0"/>
              </a:spcAft>
              <a:buSzPts val="2300"/>
              <a:buChar char="•"/>
            </a:pPr>
            <a:r>
              <a:rPr lang="en-US" sz="2300"/>
              <a:t>How are journal entries related to bank reconciliations?</a:t>
            </a:r>
            <a:endParaRPr sz="2300"/>
          </a:p>
          <a:p>
            <a:pPr indent="-374650" lvl="0" marL="457200" rtl="0" algn="l">
              <a:lnSpc>
                <a:spcPct val="115000"/>
              </a:lnSpc>
              <a:spcBef>
                <a:spcPts val="375"/>
              </a:spcBef>
              <a:spcAft>
                <a:spcPts val="0"/>
              </a:spcAft>
              <a:buSzPts val="2300"/>
              <a:buChar char="•"/>
            </a:pPr>
            <a:r>
              <a:rPr lang="en-US" sz="2300"/>
              <a:t>What is the difference between the three methods of recording sales by credit card?</a:t>
            </a:r>
            <a:endParaRPr sz="2300"/>
          </a:p>
          <a:p>
            <a:pPr indent="-374650" lvl="0" marL="457200" rtl="0" algn="l">
              <a:lnSpc>
                <a:spcPct val="115000"/>
              </a:lnSpc>
              <a:spcBef>
                <a:spcPts val="375"/>
              </a:spcBef>
              <a:spcAft>
                <a:spcPts val="0"/>
              </a:spcAft>
              <a:buSzPts val="2300"/>
              <a:buChar char="•"/>
            </a:pPr>
            <a:r>
              <a:rPr lang="en-US" sz="2300"/>
              <a:t>How are purchases by credit card recorded?</a:t>
            </a:r>
            <a:endParaRPr sz="2300"/>
          </a:p>
          <a:p>
            <a:pPr indent="-374650" lvl="0" marL="457200" rtl="0" algn="l">
              <a:lnSpc>
                <a:spcPct val="115000"/>
              </a:lnSpc>
              <a:spcBef>
                <a:spcPts val="375"/>
              </a:spcBef>
              <a:spcAft>
                <a:spcPts val="0"/>
              </a:spcAft>
              <a:buSzPts val="2300"/>
              <a:buChar char="•"/>
            </a:pPr>
            <a:r>
              <a:rPr lang="en-US" sz="2300"/>
              <a:t>What is the internal control processes as related to credit card purchases and sales?</a:t>
            </a:r>
            <a:endParaRPr sz="2300"/>
          </a:p>
          <a:p>
            <a:pPr indent="-374650" lvl="0" marL="457200" rtl="0" algn="l">
              <a:lnSpc>
                <a:spcPct val="115000"/>
              </a:lnSpc>
              <a:spcBef>
                <a:spcPts val="375"/>
              </a:spcBef>
              <a:spcAft>
                <a:spcPts val="0"/>
              </a:spcAft>
              <a:buSzPts val="2300"/>
              <a:buChar char="•"/>
            </a:pPr>
            <a:r>
              <a:rPr lang="en-US" sz="2300"/>
              <a:t>What are cash and cash equivalents?</a:t>
            </a:r>
            <a:endParaRPr sz="2300"/>
          </a:p>
          <a:p>
            <a:pPr indent="-374650" lvl="0" marL="457200" rtl="0" algn="l">
              <a:lnSpc>
                <a:spcPct val="115000"/>
              </a:lnSpc>
              <a:spcBef>
                <a:spcPts val="375"/>
              </a:spcBef>
              <a:spcAft>
                <a:spcPts val="0"/>
              </a:spcAft>
              <a:buSzPts val="2300"/>
              <a:buChar char="•"/>
            </a:pPr>
            <a:r>
              <a:rPr lang="en-US" sz="2300"/>
              <a:t>How are </a:t>
            </a:r>
            <a:r>
              <a:rPr lang="en-US" sz="2300"/>
              <a:t>cash and cash equivalents presented </a:t>
            </a:r>
            <a:r>
              <a:rPr lang="en-US" sz="2300"/>
              <a:t>properly on financial statements?</a:t>
            </a:r>
            <a:endParaRPr sz="2300"/>
          </a:p>
          <a:p>
            <a:pPr indent="0" lvl="0" marL="0" rtl="0" algn="l">
              <a:spcBef>
                <a:spcPts val="375"/>
              </a:spcBef>
              <a:spcAft>
                <a:spcPts val="0"/>
              </a:spcAft>
              <a:buNone/>
            </a:pPr>
            <a:r>
              <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4"/>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Establishing Internal Controls</a:t>
            </a:r>
            <a:endParaRPr/>
          </a:p>
        </p:txBody>
      </p:sp>
      <p:sp>
        <p:nvSpPr>
          <p:cNvPr id="61" name="Google Shape;61;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5.1: Explain the concept of internal control over cash</a:t>
            </a:r>
            <a:endParaRPr/>
          </a:p>
          <a:p>
            <a:pPr indent="0" lvl="0" marL="582930" rtl="0" algn="l">
              <a:lnSpc>
                <a:spcPct val="90000"/>
              </a:lnSpc>
              <a:spcBef>
                <a:spcPts val="375"/>
              </a:spcBef>
              <a:spcAft>
                <a:spcPts val="0"/>
              </a:spcAft>
              <a:buClr>
                <a:schemeClr val="dk1"/>
              </a:buClr>
              <a:buSzPts val="1100"/>
              <a:buFont typeface="Arial"/>
              <a:buNone/>
            </a:pPr>
            <a:r>
              <a:rPr lang="en-US" sz="2000"/>
              <a:t>5.1.1: Identify principles of internal control</a:t>
            </a:r>
            <a:endParaRPr sz="2000"/>
          </a:p>
          <a:p>
            <a:pPr indent="0" lvl="0" marL="582930" rtl="0" algn="l">
              <a:lnSpc>
                <a:spcPct val="90000"/>
              </a:lnSpc>
              <a:spcBef>
                <a:spcPts val="375"/>
              </a:spcBef>
              <a:spcAft>
                <a:spcPts val="0"/>
              </a:spcAft>
              <a:buClr>
                <a:schemeClr val="dk1"/>
              </a:buClr>
              <a:buSzPts val="1100"/>
              <a:buFont typeface="Arial"/>
              <a:buNone/>
            </a:pPr>
            <a:r>
              <a:rPr lang="en-US" sz="2000"/>
              <a:t>5.1.2: Identify common internal control activities</a:t>
            </a:r>
            <a:endParaRPr sz="2000"/>
          </a:p>
          <a:p>
            <a:pPr indent="0" lvl="0" marL="582930" rtl="0" algn="l">
              <a:lnSpc>
                <a:spcPct val="90000"/>
              </a:lnSpc>
              <a:spcBef>
                <a:spcPts val="375"/>
              </a:spcBef>
              <a:spcAft>
                <a:spcPts val="0"/>
              </a:spcAft>
              <a:buClr>
                <a:schemeClr val="dk1"/>
              </a:buClr>
              <a:buSzPts val="1100"/>
              <a:buFont typeface="Arial"/>
              <a:buNone/>
            </a:pPr>
            <a:r>
              <a:rPr lang="en-US" sz="2000"/>
              <a:t>5.1.3: Apply internal control concepts to receipts</a:t>
            </a:r>
            <a:endParaRPr sz="2000"/>
          </a:p>
          <a:p>
            <a:pPr indent="0" lvl="0" marL="582930" rtl="0" algn="l">
              <a:lnSpc>
                <a:spcPct val="90000"/>
              </a:lnSpc>
              <a:spcBef>
                <a:spcPts val="375"/>
              </a:spcBef>
              <a:spcAft>
                <a:spcPts val="0"/>
              </a:spcAft>
              <a:buClr>
                <a:schemeClr val="dk1"/>
              </a:buClr>
              <a:buSzPts val="1100"/>
              <a:buFont typeface="Arial"/>
              <a:buNone/>
            </a:pPr>
            <a:r>
              <a:rPr lang="en-US" sz="2000"/>
              <a:t>5.1.4: Apply internal control concepts to payments</a:t>
            </a:r>
            <a:endParaRPr sz="2000"/>
          </a:p>
          <a:p>
            <a:pPr indent="0" lvl="0" marL="582930" rtl="0" algn="l">
              <a:lnSpc>
                <a:spcPct val="90000"/>
              </a:lnSpc>
              <a:spcBef>
                <a:spcPts val="375"/>
              </a:spcBef>
              <a:spcAft>
                <a:spcPts val="0"/>
              </a:spcAft>
              <a:buClr>
                <a:schemeClr val="dk1"/>
              </a:buClr>
              <a:buSzPts val="1100"/>
              <a:buFont typeface="Arial"/>
              <a:buNone/>
            </a:pPr>
            <a:r>
              <a:t/>
            </a:r>
            <a:endParaRPr sz="2000"/>
          </a:p>
          <a:p>
            <a:pPr indent="0" lvl="1" marL="582930" rtl="0" algn="l">
              <a:lnSpc>
                <a:spcPct val="90000"/>
              </a:lnSpc>
              <a:spcBef>
                <a:spcPts val="375"/>
              </a:spcBef>
              <a:spcAft>
                <a:spcPts val="0"/>
              </a:spcAft>
              <a:buSzPts val="2400"/>
              <a:buNone/>
            </a:pPr>
            <a:r>
              <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gab016df61a_0_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Identify Principles of Internal Control</a:t>
            </a:r>
            <a:endParaRPr/>
          </a:p>
        </p:txBody>
      </p:sp>
      <p:sp>
        <p:nvSpPr>
          <p:cNvPr id="68" name="Google Shape;68;gab016df61a_0_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According to the Committee of Sponsoring Organizations of the Treadway Commission, there are five components of an internal control structure. When these components are linked to the organization’s operations, they can quickly respond to shifting conditions. </a:t>
            </a:r>
            <a:endParaRPr/>
          </a:p>
          <a:p>
            <a:pPr indent="-406400" lvl="0" marL="457200" rtl="0" algn="l">
              <a:lnSpc>
                <a:spcPct val="90000"/>
              </a:lnSpc>
              <a:spcBef>
                <a:spcPts val="750"/>
              </a:spcBef>
              <a:spcAft>
                <a:spcPts val="0"/>
              </a:spcAft>
              <a:buSzPts val="2800"/>
              <a:buChar char="•"/>
            </a:pPr>
            <a:r>
              <a:rPr lang="en-US"/>
              <a:t>The components are:</a:t>
            </a:r>
            <a:endParaRPr/>
          </a:p>
          <a:p>
            <a:pPr indent="-381000" lvl="1" marL="914400" rtl="0" algn="l">
              <a:lnSpc>
                <a:spcPct val="90000"/>
              </a:lnSpc>
              <a:spcBef>
                <a:spcPts val="375"/>
              </a:spcBef>
              <a:spcAft>
                <a:spcPts val="0"/>
              </a:spcAft>
              <a:buSzPts val="2400"/>
              <a:buChar char="•"/>
            </a:pPr>
            <a:r>
              <a:rPr lang="en-US"/>
              <a:t>Control environment</a:t>
            </a:r>
            <a:endParaRPr/>
          </a:p>
          <a:p>
            <a:pPr indent="-381000" lvl="1" marL="914400" rtl="0" algn="l">
              <a:lnSpc>
                <a:spcPct val="90000"/>
              </a:lnSpc>
              <a:spcBef>
                <a:spcPts val="375"/>
              </a:spcBef>
              <a:spcAft>
                <a:spcPts val="0"/>
              </a:spcAft>
              <a:buSzPts val="2400"/>
              <a:buChar char="•"/>
            </a:pPr>
            <a:r>
              <a:rPr lang="en-US"/>
              <a:t>Risk assessment</a:t>
            </a:r>
            <a:endParaRPr/>
          </a:p>
          <a:p>
            <a:pPr indent="-381000" lvl="1" marL="914400" rtl="0" algn="l">
              <a:lnSpc>
                <a:spcPct val="90000"/>
              </a:lnSpc>
              <a:spcBef>
                <a:spcPts val="375"/>
              </a:spcBef>
              <a:spcAft>
                <a:spcPts val="0"/>
              </a:spcAft>
              <a:buSzPts val="2400"/>
              <a:buChar char="•"/>
            </a:pPr>
            <a:r>
              <a:rPr lang="en-US"/>
              <a:t>Control activities</a:t>
            </a:r>
            <a:endParaRPr/>
          </a:p>
          <a:p>
            <a:pPr indent="-381000" lvl="1" marL="914400" rtl="0" algn="l">
              <a:lnSpc>
                <a:spcPct val="90000"/>
              </a:lnSpc>
              <a:spcBef>
                <a:spcPts val="375"/>
              </a:spcBef>
              <a:spcAft>
                <a:spcPts val="0"/>
              </a:spcAft>
              <a:buSzPts val="2400"/>
              <a:buChar char="•"/>
            </a:pPr>
            <a:r>
              <a:rPr lang="en-US"/>
              <a:t>Information and communication</a:t>
            </a:r>
            <a:endParaRPr/>
          </a:p>
          <a:p>
            <a:pPr indent="-381000" lvl="1" marL="914400" rtl="0" algn="l">
              <a:lnSpc>
                <a:spcPct val="90000"/>
              </a:lnSpc>
              <a:spcBef>
                <a:spcPts val="375"/>
              </a:spcBef>
              <a:spcAft>
                <a:spcPts val="0"/>
              </a:spcAft>
              <a:buSzPts val="2400"/>
              <a:buChar char="•"/>
            </a:pPr>
            <a:r>
              <a:rPr lang="en-US"/>
              <a:t>Monitoring</a:t>
            </a:r>
            <a:endParaRPr/>
          </a:p>
          <a:p>
            <a:pPr indent="-228600" lvl="0" marL="457200" rtl="0" algn="l">
              <a:lnSpc>
                <a:spcPct val="90000"/>
              </a:lnSpc>
              <a:spcBef>
                <a:spcPts val="750"/>
              </a:spcBef>
              <a:spcAft>
                <a:spcPts val="0"/>
              </a:spcAft>
              <a:buSzPts val="28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gab016df61a_0_6"/>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Identify Common Internal Control Activities</a:t>
            </a:r>
            <a:endParaRPr/>
          </a:p>
        </p:txBody>
      </p:sp>
      <p:sp>
        <p:nvSpPr>
          <p:cNvPr id="75" name="Google Shape;75;gab016df61a_0_6"/>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750"/>
              </a:spcBef>
              <a:spcAft>
                <a:spcPts val="0"/>
              </a:spcAft>
              <a:buSzPts val="2800"/>
              <a:buNone/>
            </a:pPr>
            <a:r>
              <a:t/>
            </a:r>
            <a:endParaRPr/>
          </a:p>
          <a:p>
            <a:pPr indent="0" lvl="0" marL="0" rtl="0" algn="l">
              <a:lnSpc>
                <a:spcPct val="160000"/>
              </a:lnSpc>
              <a:spcBef>
                <a:spcPts val="0"/>
              </a:spcBef>
              <a:spcAft>
                <a:spcPts val="0"/>
              </a:spcAft>
              <a:buClr>
                <a:schemeClr val="dk1"/>
              </a:buClr>
              <a:buSzPts val="1100"/>
              <a:buFont typeface="Arial"/>
              <a:buNone/>
            </a:pPr>
            <a:r>
              <a:rPr lang="en-US" sz="2800">
                <a:solidFill>
                  <a:srgbClr val="373D3F"/>
                </a:solidFill>
              </a:rPr>
              <a:t>Companies protect their assets by:</a:t>
            </a:r>
            <a:endParaRPr sz="2800">
              <a:solidFill>
                <a:srgbClr val="373D3F"/>
              </a:solidFill>
            </a:endParaRPr>
          </a:p>
          <a:p>
            <a:pPr indent="-406400" lvl="0" marL="812800" rtl="0" algn="l">
              <a:lnSpc>
                <a:spcPct val="115000"/>
              </a:lnSpc>
              <a:spcBef>
                <a:spcPts val="2400"/>
              </a:spcBef>
              <a:spcAft>
                <a:spcPts val="0"/>
              </a:spcAft>
              <a:buClr>
                <a:srgbClr val="373D3F"/>
              </a:buClr>
              <a:buSzPts val="2800"/>
              <a:buFont typeface="Century Gothic"/>
              <a:buAutoNum type="arabicPeriod"/>
            </a:pPr>
            <a:r>
              <a:rPr lang="en-US" sz="2800">
                <a:solidFill>
                  <a:srgbClr val="373D3F"/>
                </a:solidFill>
              </a:rPr>
              <a:t>Segregating employee duties.</a:t>
            </a:r>
            <a:endParaRPr sz="2800">
              <a:solidFill>
                <a:srgbClr val="373D3F"/>
              </a:solidFill>
            </a:endParaRPr>
          </a:p>
          <a:p>
            <a:pPr indent="-406400" lvl="0" marL="812800" rtl="0" algn="l">
              <a:lnSpc>
                <a:spcPct val="115000"/>
              </a:lnSpc>
              <a:spcBef>
                <a:spcPts val="0"/>
              </a:spcBef>
              <a:spcAft>
                <a:spcPts val="0"/>
              </a:spcAft>
              <a:buClr>
                <a:srgbClr val="373D3F"/>
              </a:buClr>
              <a:buSzPts val="2800"/>
              <a:buFont typeface="Century Gothic"/>
              <a:buAutoNum type="arabicPeriod"/>
            </a:pPr>
            <a:r>
              <a:rPr lang="en-US" sz="2800">
                <a:solidFill>
                  <a:srgbClr val="373D3F"/>
                </a:solidFill>
              </a:rPr>
              <a:t>Assigning specific duties to each employee.</a:t>
            </a:r>
            <a:endParaRPr sz="2800">
              <a:solidFill>
                <a:srgbClr val="373D3F"/>
              </a:solidFill>
            </a:endParaRPr>
          </a:p>
          <a:p>
            <a:pPr indent="-406400" lvl="0" marL="812800" rtl="0" algn="l">
              <a:lnSpc>
                <a:spcPct val="115000"/>
              </a:lnSpc>
              <a:spcBef>
                <a:spcPts val="0"/>
              </a:spcBef>
              <a:spcAft>
                <a:spcPts val="0"/>
              </a:spcAft>
              <a:buClr>
                <a:srgbClr val="373D3F"/>
              </a:buClr>
              <a:buSzPts val="2800"/>
              <a:buFont typeface="Century Gothic"/>
              <a:buAutoNum type="arabicPeriod"/>
            </a:pPr>
            <a:r>
              <a:rPr lang="en-US" sz="2800">
                <a:solidFill>
                  <a:srgbClr val="373D3F"/>
                </a:solidFill>
              </a:rPr>
              <a:t>Rotating employee job assignments.</a:t>
            </a:r>
            <a:endParaRPr sz="2800">
              <a:solidFill>
                <a:srgbClr val="373D3F"/>
              </a:solidFill>
            </a:endParaRPr>
          </a:p>
          <a:p>
            <a:pPr indent="-406400" lvl="0" marL="812800" rtl="0" algn="l">
              <a:lnSpc>
                <a:spcPct val="115000"/>
              </a:lnSpc>
              <a:spcBef>
                <a:spcPts val="0"/>
              </a:spcBef>
              <a:spcAft>
                <a:spcPts val="0"/>
              </a:spcAft>
              <a:buClr>
                <a:srgbClr val="373D3F"/>
              </a:buClr>
              <a:buSzPts val="2800"/>
              <a:buFont typeface="Century Gothic"/>
              <a:buAutoNum type="arabicPeriod"/>
            </a:pPr>
            <a:r>
              <a:rPr lang="en-US" sz="2800">
                <a:solidFill>
                  <a:srgbClr val="373D3F"/>
                </a:solidFill>
              </a:rPr>
              <a:t>Using mechanical devices.</a:t>
            </a:r>
            <a:endParaRPr sz="2800">
              <a:solidFill>
                <a:srgbClr val="373D3F"/>
              </a:solidFill>
            </a:endParaRPr>
          </a:p>
          <a:p>
            <a:pPr indent="0" lvl="0" marL="0" rtl="0" algn="l">
              <a:lnSpc>
                <a:spcPct val="90000"/>
              </a:lnSpc>
              <a:spcBef>
                <a:spcPts val="2900"/>
              </a:spcBef>
              <a:spcAft>
                <a:spcPts val="0"/>
              </a:spcAft>
              <a:buSzPts val="2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ab016df61a_0_1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Identify Common Internal Control Activities</a:t>
            </a:r>
            <a:endParaRPr/>
          </a:p>
        </p:txBody>
      </p:sp>
      <p:sp>
        <p:nvSpPr>
          <p:cNvPr id="82" name="Google Shape;82;gab016df61a_0_12"/>
          <p:cNvSpPr txBox="1"/>
          <p:nvPr>
            <p:ph idx="1" type="body"/>
          </p:nvPr>
        </p:nvSpPr>
        <p:spPr>
          <a:xfrm>
            <a:off x="838200" y="1825625"/>
            <a:ext cx="6927166"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In 2002, Congress passed the Sarbanes-Oxley Act (SOX), which established rules to protect the public from fraudulent or erroneous practices by corporations and other business entities.</a:t>
            </a:r>
            <a:endParaRPr/>
          </a:p>
          <a:p>
            <a:pPr indent="-381000" lvl="1" marL="914400" rtl="0" algn="l">
              <a:lnSpc>
                <a:spcPct val="90000"/>
              </a:lnSpc>
              <a:spcBef>
                <a:spcPts val="375"/>
              </a:spcBef>
              <a:spcAft>
                <a:spcPts val="0"/>
              </a:spcAft>
              <a:buSzPts val="2400"/>
              <a:buChar char="•"/>
            </a:pPr>
            <a:r>
              <a:rPr lang="en-US"/>
              <a:t>SOX applies to all publicly traded companies in the United States as well as wholly owned subsidiaries and foreign companies that are publicly traded and do business in the United State.</a:t>
            </a:r>
            <a:endParaRPr/>
          </a:p>
          <a:p>
            <a:pPr indent="-381000" lvl="1" marL="914400" rtl="0" algn="l">
              <a:lnSpc>
                <a:spcPct val="90000"/>
              </a:lnSpc>
              <a:spcBef>
                <a:spcPts val="375"/>
              </a:spcBef>
              <a:spcAft>
                <a:spcPts val="0"/>
              </a:spcAft>
              <a:buSzPts val="2400"/>
              <a:buChar char="•"/>
            </a:pPr>
            <a:r>
              <a:rPr lang="en-US"/>
              <a:t>SOX also regulates accounting firms that audit companies which must comply with SOX.</a:t>
            </a:r>
            <a:endParaRPr/>
          </a:p>
          <a:p>
            <a:pPr indent="-381000" lvl="1" marL="914400" rtl="0" algn="l">
              <a:lnSpc>
                <a:spcPct val="90000"/>
              </a:lnSpc>
              <a:spcBef>
                <a:spcPts val="375"/>
              </a:spcBef>
              <a:spcAft>
                <a:spcPts val="0"/>
              </a:spcAft>
              <a:buSzPts val="2400"/>
              <a:buChar char="•"/>
            </a:pPr>
            <a:r>
              <a:rPr lang="en-US"/>
              <a:t>Even though private companies, charities, and non-profits are generally not required to comply with every provision of SOX, there are penalties for those organizations that knowingly destroy or falsify financial data.</a:t>
            </a:r>
            <a:endParaRPr/>
          </a:p>
          <a:p>
            <a:pPr indent="-228600" lvl="0" marL="457200" rtl="0" algn="l">
              <a:lnSpc>
                <a:spcPct val="90000"/>
              </a:lnSpc>
              <a:spcBef>
                <a:spcPts val="750"/>
              </a:spcBef>
              <a:spcAft>
                <a:spcPts val="0"/>
              </a:spcAft>
              <a:buSzPts val="2800"/>
              <a:buNone/>
            </a:pPr>
            <a:r>
              <a:t/>
            </a:r>
            <a:endParaRPr/>
          </a:p>
          <a:p>
            <a:pPr indent="-228600" lvl="0" marL="457200" marR="0" rtl="0" algn="l">
              <a:lnSpc>
                <a:spcPct val="90000"/>
              </a:lnSpc>
              <a:spcBef>
                <a:spcPts val="750"/>
              </a:spcBef>
              <a:spcAft>
                <a:spcPts val="0"/>
              </a:spcAft>
              <a:buClr>
                <a:schemeClr val="dk1"/>
              </a:buClr>
              <a:buSzPts val="2800"/>
              <a:buFont typeface="Arial"/>
              <a:buNone/>
            </a:pPr>
            <a:r>
              <a:t/>
            </a:r>
            <a:endParaRPr/>
          </a:p>
        </p:txBody>
      </p:sp>
      <p:pic>
        <p:nvPicPr>
          <p:cNvPr descr="A brass statue of Lady Justice." id="83" name="Google Shape;83;gab016df61a_0_12"/>
          <p:cNvPicPr preferRelativeResize="0"/>
          <p:nvPr/>
        </p:nvPicPr>
        <p:blipFill rotWithShape="1">
          <a:blip r:embed="rId3">
            <a:alphaModFix/>
          </a:blip>
          <a:srcRect b="0" l="0" r="0" t="0"/>
          <a:stretch/>
        </p:blipFill>
        <p:spPr>
          <a:xfrm>
            <a:off x="7876735" y="1825625"/>
            <a:ext cx="3810000" cy="2222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gab016df61a_0_1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Identify Common Internal Control Activities</a:t>
            </a:r>
            <a:endParaRPr/>
          </a:p>
        </p:txBody>
      </p:sp>
      <p:sp>
        <p:nvSpPr>
          <p:cNvPr id="90" name="Google Shape;90;gab016df61a_0_1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Here are the most important SOX requirements:</a:t>
            </a:r>
            <a:endParaRPr/>
          </a:p>
          <a:p>
            <a:pPr indent="-381000" lvl="1" marL="914400" rtl="0" algn="l">
              <a:lnSpc>
                <a:spcPct val="90000"/>
              </a:lnSpc>
              <a:spcBef>
                <a:spcPts val="375"/>
              </a:spcBef>
              <a:spcAft>
                <a:spcPts val="0"/>
              </a:spcAft>
              <a:buSzPts val="2400"/>
              <a:buChar char="•"/>
            </a:pPr>
            <a:r>
              <a:rPr lang="en-US"/>
              <a:t>CEOs and CFOs are directly responsible for the accuracy, documentation, and submission of all financial reports as well as the internal control structure to the Securities and Exchange Commission (SEC). Officers risk jail time and monetary penalties for compliance failures—intentional or not.</a:t>
            </a:r>
            <a:endParaRPr/>
          </a:p>
          <a:p>
            <a:pPr indent="-381000" lvl="1" marL="914400" rtl="0" algn="l">
              <a:lnSpc>
                <a:spcPct val="90000"/>
              </a:lnSpc>
              <a:spcBef>
                <a:spcPts val="375"/>
              </a:spcBef>
              <a:spcAft>
                <a:spcPts val="0"/>
              </a:spcAft>
              <a:buSzPts val="2400"/>
              <a:buChar char="•"/>
            </a:pPr>
            <a:r>
              <a:rPr lang="en-US"/>
              <a:t>An Internal Control Report that states management is responsible for an adequate internal control structure for their financial records. Any shortcomings must be reported up the chain as quickly as possible.</a:t>
            </a:r>
            <a:endParaRPr/>
          </a:p>
          <a:p>
            <a:pPr indent="-381000" lvl="1" marL="914400" rtl="0" algn="l">
              <a:lnSpc>
                <a:spcPct val="90000"/>
              </a:lnSpc>
              <a:spcBef>
                <a:spcPts val="375"/>
              </a:spcBef>
              <a:spcAft>
                <a:spcPts val="0"/>
              </a:spcAft>
              <a:buSzPts val="2400"/>
              <a:buChar char="•"/>
            </a:pPr>
            <a:r>
              <a:rPr lang="en-US"/>
              <a:t>Companies must have formal data security policies, communication of data security policies, and consistent enforcement of data security policies.</a:t>
            </a:r>
            <a:endParaRPr/>
          </a:p>
          <a:p>
            <a:pPr indent="-381000" lvl="1" marL="914400" rtl="0" algn="l">
              <a:lnSpc>
                <a:spcPct val="90000"/>
              </a:lnSpc>
              <a:spcBef>
                <a:spcPts val="375"/>
              </a:spcBef>
              <a:spcAft>
                <a:spcPts val="0"/>
              </a:spcAft>
              <a:buSzPts val="2400"/>
              <a:buChar char="•"/>
            </a:pPr>
            <a:r>
              <a:rPr lang="en-US"/>
              <a:t>Companies maintain and provide documentation proving they are continuously in compliance.</a:t>
            </a:r>
            <a:endParaRPr/>
          </a:p>
          <a:p>
            <a:pPr indent="-228600" lvl="0" marL="457200" rtl="0" algn="l">
              <a:lnSpc>
                <a:spcPct val="90000"/>
              </a:lnSpc>
              <a:spcBef>
                <a:spcPts val="750"/>
              </a:spcBef>
              <a:spcAft>
                <a:spcPts val="0"/>
              </a:spcAft>
              <a:buSzPts val="2800"/>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gab016df61a_0_3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SzPts val="4400"/>
              <a:buNone/>
            </a:pPr>
            <a:r>
              <a:rPr lang="en-US"/>
              <a:t>Apply Internal Control Concepts To Receipts </a:t>
            </a:r>
            <a:endParaRPr/>
          </a:p>
        </p:txBody>
      </p:sp>
      <p:sp>
        <p:nvSpPr>
          <p:cNvPr id="97" name="Google Shape;97;gab016df61a_0_3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406400" lvl="0" marL="457200" rtl="0" algn="l">
              <a:lnSpc>
                <a:spcPct val="90000"/>
              </a:lnSpc>
              <a:spcBef>
                <a:spcPts val="750"/>
              </a:spcBef>
              <a:spcAft>
                <a:spcPts val="0"/>
              </a:spcAft>
              <a:buSzPts val="2800"/>
              <a:buChar char="•"/>
            </a:pPr>
            <a:r>
              <a:rPr lang="en-US"/>
              <a:t>Companies vary in how they implement internal controls, but they usually observe the following principles:</a:t>
            </a:r>
            <a:endParaRPr/>
          </a:p>
          <a:p>
            <a:pPr indent="-381000" lvl="1" marL="914400" rtl="0" algn="l">
              <a:lnSpc>
                <a:spcPct val="90000"/>
              </a:lnSpc>
              <a:spcBef>
                <a:spcPts val="375"/>
              </a:spcBef>
              <a:spcAft>
                <a:spcPts val="0"/>
              </a:spcAft>
              <a:buSzPts val="2400"/>
              <a:buChar char="•"/>
            </a:pPr>
            <a:r>
              <a:rPr lang="en-US"/>
              <a:t>Prepare a record of all cash receipts as soon as cash is received. Most thefts of cash occur before a record is made of the receipt. Once a record is made, it is easier to trace a theft.</a:t>
            </a:r>
            <a:endParaRPr/>
          </a:p>
          <a:p>
            <a:pPr indent="-381000" lvl="1" marL="914400" rtl="0" algn="l">
              <a:lnSpc>
                <a:spcPct val="90000"/>
              </a:lnSpc>
              <a:spcBef>
                <a:spcPts val="375"/>
              </a:spcBef>
              <a:spcAft>
                <a:spcPts val="0"/>
              </a:spcAft>
              <a:buSzPts val="2400"/>
              <a:buChar char="•"/>
            </a:pPr>
            <a:r>
              <a:rPr lang="en-US"/>
              <a:t>Deposit all cash receipts intact as soon as feasible, preferably on the day they are received or on the next business day. Undeposited cash is more susceptible to misappropriation.</a:t>
            </a:r>
            <a:endParaRPr/>
          </a:p>
          <a:p>
            <a:pPr indent="-381000" lvl="1" marL="914400" rtl="0" algn="l">
              <a:lnSpc>
                <a:spcPct val="90000"/>
              </a:lnSpc>
              <a:spcBef>
                <a:spcPts val="375"/>
              </a:spcBef>
              <a:spcAft>
                <a:spcPts val="0"/>
              </a:spcAft>
              <a:buSzPts val="2400"/>
              <a:buChar char="•"/>
            </a:pPr>
            <a:r>
              <a:rPr lang="en-US"/>
              <a:t>Arrange duties to ensure that the employee who handles cash receipts does not record the receipts in the accounting records. This control feature follows the general principle of segregation of duties given earlier in the chapter, as does the next principle.</a:t>
            </a:r>
            <a:endParaRPr/>
          </a:p>
          <a:p>
            <a:pPr indent="-381000" lvl="1" marL="914400" rtl="0" algn="l">
              <a:lnSpc>
                <a:spcPct val="90000"/>
              </a:lnSpc>
              <a:spcBef>
                <a:spcPts val="375"/>
              </a:spcBef>
              <a:spcAft>
                <a:spcPts val="0"/>
              </a:spcAft>
              <a:buSzPts val="2400"/>
              <a:buChar char="•"/>
            </a:pPr>
            <a:r>
              <a:rPr lang="en-US"/>
              <a:t>Arrange duties to make sure the employee who receives the cash does not disburse the cash. This control measure is possible in all but the smallest companies.</a:t>
            </a:r>
            <a:endParaRPr/>
          </a:p>
          <a:p>
            <a:pPr indent="-228600" lvl="0" marL="457200" rtl="0" algn="l">
              <a:lnSpc>
                <a:spcPct val="90000"/>
              </a:lnSpc>
              <a:spcBef>
                <a:spcPts val="750"/>
              </a:spcBef>
              <a:spcAft>
                <a:spcPts val="0"/>
              </a:spcAft>
              <a:buSzPts val="28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