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Lst>
  <p:sldSz cx="12192000" cy="6858000"/>
  <p:notesSz cx="6858000" cy="9144000"/>
  <p:embeddedFontLst>
    <p:embeddedFont>
      <p:font typeface="Calibri" panose="020F0502020204030204" pitchFamily="34" charset="0"/>
      <p:regular r:id="rId32"/>
      <p:bold r:id="rId33"/>
      <p:italic r:id="rId34"/>
      <p:boldItalic r:id="rId35"/>
    </p:embeddedFont>
    <p:embeddedFont>
      <p:font typeface="Century Gothic" panose="020B0502020202020204" pitchFamily="34" charset="0"/>
      <p:regular r:id="rId36"/>
      <p:bold r:id="rId37"/>
      <p:italic r:id="rId38"/>
      <p:boldItalic r:id="rId39"/>
    </p:embeddedFont>
    <p:embeddedFont>
      <p:font typeface="Roboto" panose="02000000000000000000" pitchFamily="2"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zDq0kZLYfZty9o0H9ZJIzZwkwa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480C6CC-4DFF-4ECD-8DB7-A86FEF9F3E69}">
  <a:tblStyle styleId="{4480C6CC-4DFF-4ECD-8DB7-A86FEF9F3E6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75"/>
    <p:restoredTop sz="94663"/>
  </p:normalViewPr>
  <p:slideViewPr>
    <p:cSldViewPr snapToGrid="0" snapToObjects="1">
      <p:cViewPr varScale="1">
        <p:scale>
          <a:sx n="86" d="100"/>
          <a:sy n="86" d="100"/>
        </p:scale>
        <p:origin x="232" y="8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aicpa.org/InterestAreas/FRC/AccountingFinancialReporting/PCFR/DownloadableDocuments/FRF-SME/FRFforSMEs_Presentation_Disclosure_Checklist.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7" name="Google Shape;9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541c2a3108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541c2a3108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g541c2a3108_0_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541c2a3108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541c2a3108_0_2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g541c2a3108_0_2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541c2a3108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541c2a3108_0_2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g541c2a3108_0_2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0" name="Google Shape;13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41c2a3108_0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41c2a3108_0_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g541c2a3108_0_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41c2a3108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41c2a3108_0_5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 name="Google Shape;144;g541c2a3108_0_5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41c2a3108_0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41c2a3108_0_4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g541c2a3108_0_4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3" name="Google Shape;16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541c2a3108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541c2a3108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 name="Google Shape;175;g541c2a3108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541c2a3108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541c2a3108_0_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g541c2a3108_0_7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541c2a3108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541c2a3108_0_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g541c2a3108_0_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7" name="Google Shape;19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2" name="Google Shape;20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41c2a3108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41c2a3108_0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g541c2a3108_0_9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541c2a3108_0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541c2a3108_0_9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90000"/>
              </a:lnSpc>
              <a:spcBef>
                <a:spcPts val="750"/>
              </a:spcBef>
              <a:spcAft>
                <a:spcPts val="0"/>
              </a:spcAft>
              <a:buClr>
                <a:schemeClr val="dk1"/>
              </a:buClr>
              <a:buSzPts val="1100"/>
              <a:buFont typeface="Arial"/>
              <a:buNone/>
            </a:pPr>
            <a:r>
              <a:rPr lang="en-US" sz="1300">
                <a:solidFill>
                  <a:srgbClr val="373D3F"/>
                </a:solidFill>
                <a:latin typeface="Century Gothic"/>
                <a:ea typeface="Century Gothic"/>
                <a:cs typeface="Century Gothic"/>
                <a:sym typeface="Century Gothic"/>
              </a:rPr>
              <a:t>You can refer to the AICPA November 2017 Financial Reporting Framework for Small- and Medium-Sized Entities Presentation and Disclosure Checklist </a:t>
            </a:r>
            <a:r>
              <a:rPr lang="en-US" sz="1300" u="sng">
                <a:solidFill>
                  <a:srgbClr val="6053C6"/>
                </a:solidFill>
                <a:latin typeface="Century Gothic"/>
                <a:ea typeface="Century Gothic"/>
                <a:cs typeface="Century Gothic"/>
                <a:sym typeface="Century Gothic"/>
                <a:hlinkClick r:id="rId3">
                  <a:extLst>
                    <a:ext uri="{A12FA001-AC4F-418D-AE19-62706E023703}">
                      <ahyp:hlinkClr xmlns:ahyp="http://schemas.microsoft.com/office/drawing/2018/hyperlinkcolor" val="tx"/>
                    </a:ext>
                  </a:extLst>
                </a:hlinkClick>
              </a:rPr>
              <a:t>https://www.aicpa.org/InterestAreas/FRC/AccountingFinancialReporting/PCFR/DownloadableDocuments/FRF-SME/FRFforSMEs_Presentation_Disclosure_Checklist.pd</a:t>
            </a:r>
            <a:endParaRPr/>
          </a:p>
        </p:txBody>
      </p:sp>
      <p:sp>
        <p:nvSpPr>
          <p:cNvPr id="216" name="Google Shape;216;g541c2a3108_0_9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ac71f91e98_0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For many companies the shortest short-term debt they have is the accounts payable liability. This is because usually accounts payable are often net 30 and will be paid in a month.</a:t>
            </a:r>
            <a:endParaRPr/>
          </a:p>
        </p:txBody>
      </p:sp>
      <p:sp>
        <p:nvSpPr>
          <p:cNvPr id="222" name="Google Shape;222;gac71f91e98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 name="Google Shape;22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541c2a3108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541c2a3108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541c2a3108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541c2a310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541c2a310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541c2a3108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541c2a3108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541c2a3108_0_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541c2a3108_0_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c71f91e98_0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B — Accounts payable is usual due in a short period of time like 30, 60 or 90 days and </a:t>
            </a:r>
            <a:r>
              <a:rPr lang="en-US" sz="1000">
                <a:highlight>
                  <a:srgbClr val="FFFFFF"/>
                </a:highlight>
                <a:latin typeface="Roboto"/>
                <a:ea typeface="Roboto"/>
                <a:cs typeface="Roboto"/>
                <a:sym typeface="Roboto"/>
              </a:rPr>
              <a:t>would be classified as current debt.</a:t>
            </a:r>
            <a:endParaRPr/>
          </a:p>
        </p:txBody>
      </p:sp>
      <p:sp>
        <p:nvSpPr>
          <p:cNvPr id="86" name="Google Shape;86;gac71f91e98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2" name="Google Shape;9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7"/>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7"/>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7"/>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8"/>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8"/>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9"/>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9"/>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20"/>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2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21"/>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21"/>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2"/>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2"/>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2"/>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2"/>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Q0o_M5BcQKw"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2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4.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aicpa.org/InterestAreas/FRC/AccountingFinancialReporting/PCFR/DownloadableDocuments/FRF-SME/FRFforSMEs_Presentation_Disclosure_Checklist.pdf"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11: Current Liabilities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Accounts Payable</a:t>
            </a:r>
            <a:endParaRPr/>
          </a:p>
        </p:txBody>
      </p:sp>
      <p:sp>
        <p:nvSpPr>
          <p:cNvPr id="100" name="Google Shape;100;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11.2: Accounting for trade accounts payable	</a:t>
            </a:r>
            <a:endParaRPr sz="2400"/>
          </a:p>
          <a:p>
            <a:pPr marL="582930" lvl="0" indent="0" algn="l" rtl="0">
              <a:lnSpc>
                <a:spcPct val="90000"/>
              </a:lnSpc>
              <a:spcBef>
                <a:spcPts val="375"/>
              </a:spcBef>
              <a:spcAft>
                <a:spcPts val="0"/>
              </a:spcAft>
              <a:buClr>
                <a:schemeClr val="dk1"/>
              </a:buClr>
              <a:buSzPts val="1100"/>
              <a:buFont typeface="Arial"/>
              <a:buNone/>
            </a:pPr>
            <a:r>
              <a:rPr lang="en-US" sz="2000"/>
              <a:t>11.2.1: Define accounts payable and differentiate from other payables</a:t>
            </a:r>
            <a:endParaRPr sz="2000"/>
          </a:p>
          <a:p>
            <a:pPr marL="582930" lvl="0" indent="0" algn="l" rtl="0">
              <a:lnSpc>
                <a:spcPct val="90000"/>
              </a:lnSpc>
              <a:spcBef>
                <a:spcPts val="375"/>
              </a:spcBef>
              <a:spcAft>
                <a:spcPts val="0"/>
              </a:spcAft>
              <a:buClr>
                <a:schemeClr val="dk1"/>
              </a:buClr>
              <a:buSzPts val="1100"/>
              <a:buFont typeface="Arial"/>
              <a:buNone/>
            </a:pPr>
            <a:r>
              <a:rPr lang="en-US" sz="2000"/>
              <a:t>11.2.2: Describe the subsidiary ledger for Accounts Payable and its relationship to the General Ledger</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541c2a3108_0_3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Define Accounts Payable and Differentiate From Other Payables</a:t>
            </a:r>
            <a:endParaRPr/>
          </a:p>
        </p:txBody>
      </p:sp>
      <p:sp>
        <p:nvSpPr>
          <p:cNvPr id="107" name="Google Shape;107;g541c2a3108_0_34"/>
          <p:cNvSpPr txBox="1">
            <a:spLocks noGrp="1"/>
          </p:cNvSpPr>
          <p:nvPr>
            <p:ph type="body" idx="1"/>
          </p:nvPr>
        </p:nvSpPr>
        <p:spPr>
          <a:xfrm>
            <a:off x="838200" y="1825625"/>
            <a:ext cx="10873500" cy="46611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000" b="1">
                <a:solidFill>
                  <a:srgbClr val="000000"/>
                </a:solidFill>
                <a:highlight>
                  <a:srgbClr val="F1F7FB"/>
                </a:highlight>
              </a:rPr>
              <a:t>Accounts Payable. </a:t>
            </a:r>
            <a:r>
              <a:rPr lang="en-US" sz="2000">
                <a:solidFill>
                  <a:srgbClr val="000000"/>
                </a:solidFill>
                <a:highlight>
                  <a:srgbClr val="F1F7FB"/>
                </a:highlight>
              </a:rPr>
              <a:t>When a company orders and receives goods (or services) in advance of paying for them, the company is purchasing the goods </a:t>
            </a:r>
            <a:r>
              <a:rPr lang="en-US" sz="2000" i="1">
                <a:solidFill>
                  <a:srgbClr val="000000"/>
                </a:solidFill>
                <a:highlight>
                  <a:srgbClr val="F1F7FB"/>
                </a:highlight>
              </a:rPr>
              <a:t>on account or on credit.</a:t>
            </a:r>
            <a:r>
              <a:rPr lang="en-US" sz="2000">
                <a:solidFill>
                  <a:srgbClr val="000000"/>
                </a:solidFill>
                <a:highlight>
                  <a:srgbClr val="F1F7FB"/>
                </a:highlight>
              </a:rPr>
              <a:t> </a:t>
            </a:r>
            <a:endParaRPr sz="2000">
              <a:solidFill>
                <a:srgbClr val="000000"/>
              </a:solidFill>
              <a:highlight>
                <a:srgbClr val="F1F7FB"/>
              </a:highlight>
            </a:endParaRPr>
          </a:p>
          <a:p>
            <a:pPr marL="457200" lvl="0" indent="-349250" algn="l" rtl="0">
              <a:spcBef>
                <a:spcPts val="750"/>
              </a:spcBef>
              <a:spcAft>
                <a:spcPts val="0"/>
              </a:spcAft>
              <a:buClr>
                <a:srgbClr val="000000"/>
              </a:buClr>
              <a:buSzPts val="1900"/>
              <a:buChar char="•"/>
            </a:pPr>
            <a:r>
              <a:rPr lang="en-US" sz="1900">
                <a:solidFill>
                  <a:srgbClr val="000000"/>
                </a:solidFill>
                <a:highlight>
                  <a:srgbClr val="F1F7FB"/>
                </a:highlight>
              </a:rPr>
              <a:t>The supplier (or vendor) of the goods on credit is referred to as a creditor. </a:t>
            </a:r>
            <a:endParaRPr sz="1900">
              <a:solidFill>
                <a:srgbClr val="000000"/>
              </a:solidFill>
              <a:highlight>
                <a:srgbClr val="F1F7FB"/>
              </a:highlight>
            </a:endParaRPr>
          </a:p>
          <a:p>
            <a:pPr marL="457200" lvl="0" indent="-349250" algn="l" rtl="0">
              <a:spcBef>
                <a:spcPts val="0"/>
              </a:spcBef>
              <a:spcAft>
                <a:spcPts val="0"/>
              </a:spcAft>
              <a:buClr>
                <a:srgbClr val="000000"/>
              </a:buClr>
              <a:buSzPts val="1900"/>
              <a:buChar char="•"/>
            </a:pPr>
            <a:r>
              <a:rPr lang="en-US" sz="1900">
                <a:solidFill>
                  <a:srgbClr val="000000"/>
                </a:solidFill>
                <a:highlight>
                  <a:srgbClr val="F1F7FB"/>
                </a:highlight>
              </a:rPr>
              <a:t>If the company receiving the goods does not sign a promissory note, the vendor’s bill or invoice will be recorded by the company in its liability account </a:t>
            </a:r>
            <a:r>
              <a:rPr lang="en-US" sz="1900" i="1">
                <a:solidFill>
                  <a:srgbClr val="000000"/>
                </a:solidFill>
                <a:highlight>
                  <a:srgbClr val="F1F7FB"/>
                </a:highlight>
              </a:rPr>
              <a:t>Accounts Payable (or Trade Payables)</a:t>
            </a:r>
            <a:r>
              <a:rPr lang="en-US" sz="1900">
                <a:solidFill>
                  <a:srgbClr val="000000"/>
                </a:solidFill>
                <a:highlight>
                  <a:srgbClr val="F1F7FB"/>
                </a:highlight>
              </a:rPr>
              <a:t>.</a:t>
            </a:r>
            <a:endParaRPr sz="1900">
              <a:solidFill>
                <a:srgbClr val="000000"/>
              </a:solidFill>
              <a:highlight>
                <a:srgbClr val="F1F7FB"/>
              </a:highlight>
            </a:endParaRPr>
          </a:p>
          <a:p>
            <a:pPr marL="0" lvl="0" indent="0" algn="l" rtl="0">
              <a:spcBef>
                <a:spcPts val="750"/>
              </a:spcBef>
              <a:spcAft>
                <a:spcPts val="0"/>
              </a:spcAft>
              <a:buNone/>
            </a:pPr>
            <a:endParaRPr sz="1900">
              <a:solidFill>
                <a:srgbClr val="000000"/>
              </a:solidFill>
              <a:highlight>
                <a:srgbClr val="F1F7FB"/>
              </a:highlight>
            </a:endParaRPr>
          </a:p>
          <a:p>
            <a:pPr marL="0" lvl="0" indent="0" algn="l" rtl="0">
              <a:spcBef>
                <a:spcPts val="750"/>
              </a:spcBef>
              <a:spcAft>
                <a:spcPts val="0"/>
              </a:spcAft>
              <a:buNone/>
            </a:pPr>
            <a:r>
              <a:rPr lang="en-US" sz="2000" b="1">
                <a:solidFill>
                  <a:srgbClr val="000000"/>
                </a:solidFill>
                <a:highlight>
                  <a:srgbClr val="F1F7FB"/>
                </a:highlight>
              </a:rPr>
              <a:t>Vendor Invoice</a:t>
            </a:r>
            <a:r>
              <a:rPr lang="en-US" sz="2000">
                <a:solidFill>
                  <a:srgbClr val="000000"/>
                </a:solidFill>
                <a:highlight>
                  <a:srgbClr val="F1F7FB"/>
                </a:highlight>
              </a:rPr>
              <a:t>. A bill or invoice from a supplier of goods or services on credit is often referred to as a vendor invoice. </a:t>
            </a:r>
            <a:endParaRPr sz="2000">
              <a:solidFill>
                <a:srgbClr val="000000"/>
              </a:solidFill>
              <a:highlight>
                <a:srgbClr val="F1F7FB"/>
              </a:highlight>
            </a:endParaRPr>
          </a:p>
          <a:p>
            <a:pPr marL="457200" lvl="0" indent="-349250" algn="l" rtl="0">
              <a:spcBef>
                <a:spcPts val="750"/>
              </a:spcBef>
              <a:spcAft>
                <a:spcPts val="0"/>
              </a:spcAft>
              <a:buClr>
                <a:srgbClr val="000000"/>
              </a:buClr>
              <a:buSzPts val="1900"/>
              <a:buChar char="•"/>
            </a:pPr>
            <a:r>
              <a:rPr lang="en-US" sz="1900">
                <a:solidFill>
                  <a:srgbClr val="000000"/>
                </a:solidFill>
                <a:highlight>
                  <a:srgbClr val="F1F7FB"/>
                </a:highlight>
              </a:rPr>
              <a:t>Vendor invoices are entered as credits in the Accounts Payable account, increasing the credit balance in Accounts Payable. </a:t>
            </a:r>
            <a:endParaRPr sz="1900">
              <a:solidFill>
                <a:srgbClr val="000000"/>
              </a:solidFill>
              <a:highlight>
                <a:srgbClr val="F1F7FB"/>
              </a:highlight>
            </a:endParaRPr>
          </a:p>
          <a:p>
            <a:pPr marL="457200" lvl="0" indent="-349250" algn="l" rtl="0">
              <a:spcBef>
                <a:spcPts val="0"/>
              </a:spcBef>
              <a:spcAft>
                <a:spcPts val="0"/>
              </a:spcAft>
              <a:buClr>
                <a:srgbClr val="000000"/>
              </a:buClr>
              <a:buSzPts val="1900"/>
              <a:buChar char="•"/>
            </a:pPr>
            <a:r>
              <a:rPr lang="en-US" sz="1900">
                <a:solidFill>
                  <a:srgbClr val="000000"/>
                </a:solidFill>
                <a:highlight>
                  <a:srgbClr val="F1F7FB"/>
                </a:highlight>
              </a:rPr>
              <a:t>When a company pays a vendor, it will reduce Accounts Payable with a debit amount. </a:t>
            </a:r>
            <a:endParaRPr sz="1900">
              <a:solidFill>
                <a:srgbClr val="000000"/>
              </a:solidFill>
              <a:highlight>
                <a:srgbClr val="F1F7FB"/>
              </a:highlight>
            </a:endParaRPr>
          </a:p>
          <a:p>
            <a:pPr marL="457200" lvl="0" indent="-349250" algn="l" rtl="0">
              <a:spcBef>
                <a:spcPts val="0"/>
              </a:spcBef>
              <a:spcAft>
                <a:spcPts val="0"/>
              </a:spcAft>
              <a:buClr>
                <a:srgbClr val="000000"/>
              </a:buClr>
              <a:buSzPts val="1900"/>
              <a:buChar char="•"/>
            </a:pPr>
            <a:r>
              <a:rPr lang="en-US" sz="1900">
                <a:solidFill>
                  <a:srgbClr val="000000"/>
                </a:solidFill>
                <a:highlight>
                  <a:srgbClr val="F1F7FB"/>
                </a:highlight>
              </a:rPr>
              <a:t>The normal credit balance in Accounts Payable is the amount of vendor invoices recorded but not yet paid. Unpaid invoices are sometimes referred to as open invoices.</a:t>
            </a:r>
            <a:endParaRPr sz="1900">
              <a:solidFill>
                <a:srgbClr val="000000"/>
              </a:solidFill>
              <a:highlight>
                <a:srgbClr val="F1F7FB"/>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541c2a3108_0_2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a:t>Describe the Subsidiary Ledger for Accounts Payable and Its Relationship to the General Ledger</a:t>
            </a:r>
            <a:endParaRPr sz="3200"/>
          </a:p>
        </p:txBody>
      </p:sp>
      <p:sp>
        <p:nvSpPr>
          <p:cNvPr id="114" name="Google Shape;114;g541c2a3108_0_22"/>
          <p:cNvSpPr txBox="1">
            <a:spLocks noGrp="1"/>
          </p:cNvSpPr>
          <p:nvPr>
            <p:ph type="body" idx="1"/>
          </p:nvPr>
        </p:nvSpPr>
        <p:spPr>
          <a:xfrm>
            <a:off x="838200" y="20690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a:solidFill>
                  <a:srgbClr val="000000"/>
                </a:solidFill>
              </a:rPr>
              <a:t>Accounts payable process is important since it involves nearly all of a company’s payments outside of payroll. The accounts payable process might be carried out by an accounts payable department in a large corporation, by a small staff in a medium-sized company, or by a bookkeeper or perhaps the owner in a small business.</a:t>
            </a:r>
            <a:endParaRPr sz="1800">
              <a:solidFill>
                <a:srgbClr val="000000"/>
              </a:solidFill>
            </a:endParaRPr>
          </a:p>
          <a:p>
            <a:pPr marL="0" lvl="0" indent="0" algn="l" rtl="0">
              <a:lnSpc>
                <a:spcPct val="115000"/>
              </a:lnSpc>
              <a:spcBef>
                <a:spcPts val="2400"/>
              </a:spcBef>
              <a:spcAft>
                <a:spcPts val="0"/>
              </a:spcAft>
              <a:buClr>
                <a:schemeClr val="dk1"/>
              </a:buClr>
              <a:buSzPts val="1100"/>
              <a:buFont typeface="Arial"/>
              <a:buNone/>
            </a:pPr>
            <a:r>
              <a:rPr lang="en-US" sz="1800">
                <a:solidFill>
                  <a:srgbClr val="000000"/>
                </a:solidFill>
              </a:rPr>
              <a:t>Regardless of the company’s size, the mission of accounts payable is to pay only legitimate and accurate company bills and invoices. Before a vendor’s invoice is entered into the accounting records and scheduled for payment, the invoice must reflect:</a:t>
            </a:r>
            <a:endParaRPr sz="1800">
              <a:solidFill>
                <a:srgbClr val="000000"/>
              </a:solidFill>
            </a:endParaRPr>
          </a:p>
          <a:p>
            <a:pPr marL="812800" lvl="0" indent="-342900" algn="l" rtl="0">
              <a:lnSpc>
                <a:spcPct val="115000"/>
              </a:lnSpc>
              <a:spcBef>
                <a:spcPts val="2400"/>
              </a:spcBef>
              <a:spcAft>
                <a:spcPts val="0"/>
              </a:spcAft>
              <a:buClr>
                <a:srgbClr val="000000"/>
              </a:buClr>
              <a:buSzPts val="1800"/>
              <a:buFont typeface="Century Gothic"/>
              <a:buChar char="●"/>
            </a:pPr>
            <a:r>
              <a:rPr lang="en-US" sz="1800">
                <a:solidFill>
                  <a:srgbClr val="000000"/>
                </a:solidFill>
              </a:rPr>
              <a:t>what the company had ordered,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what the company has received,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the proper unit costs, calculations, totals, terms, etc.</a:t>
            </a:r>
            <a:endParaRPr sz="18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541c2a3108_0_2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sz="3200"/>
              <a:t>Describe the Subsidiary Ledger for Accounts Payable and Its Relationship to the General Ledger</a:t>
            </a:r>
            <a:endParaRPr/>
          </a:p>
        </p:txBody>
      </p:sp>
      <p:sp>
        <p:nvSpPr>
          <p:cNvPr id="121" name="Google Shape;121;g541c2a3108_0_28"/>
          <p:cNvSpPr txBox="1">
            <a:spLocks noGrp="1"/>
          </p:cNvSpPr>
          <p:nvPr>
            <p:ph type="body" idx="1"/>
          </p:nvPr>
        </p:nvSpPr>
        <p:spPr>
          <a:xfrm>
            <a:off x="838200" y="1825625"/>
            <a:ext cx="55617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800">
                <a:solidFill>
                  <a:srgbClr val="000000"/>
                </a:solidFill>
              </a:rPr>
              <a:t>The accuracy and completeness of a company’s financial statements are dependent on the accounts payable process. A well-run accounts payable process will include:</a:t>
            </a:r>
            <a:endParaRPr sz="1800">
              <a:solidFill>
                <a:srgbClr val="000000"/>
              </a:solidFill>
            </a:endParaRPr>
          </a:p>
          <a:p>
            <a:pPr marL="812800" lvl="0" indent="-342900" algn="l" rtl="0">
              <a:lnSpc>
                <a:spcPct val="115000"/>
              </a:lnSpc>
              <a:spcBef>
                <a:spcPts val="2400"/>
              </a:spcBef>
              <a:spcAft>
                <a:spcPts val="0"/>
              </a:spcAft>
              <a:buClr>
                <a:srgbClr val="000000"/>
              </a:buClr>
              <a:buSzPts val="1800"/>
              <a:buFont typeface="Century Gothic"/>
              <a:buChar char="●"/>
            </a:pPr>
            <a:r>
              <a:rPr lang="en-US" sz="1800">
                <a:solidFill>
                  <a:srgbClr val="000000"/>
                </a:solidFill>
              </a:rPr>
              <a:t>the timely processing of accurate and legitimate vendor invoices,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accurate recording in the appropriate general ledger accounts,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the accrual of obligations and expenses that have not yet been completely processed,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segregation of duties, and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periodic review by either internal or external auditors.</a:t>
            </a:r>
            <a:endParaRPr sz="1800">
              <a:solidFill>
                <a:srgbClr val="000000"/>
              </a:solidFill>
            </a:endParaRPr>
          </a:p>
          <a:p>
            <a:pPr marL="0" lvl="0" indent="0" algn="l" rtl="0">
              <a:spcBef>
                <a:spcPts val="2900"/>
              </a:spcBef>
              <a:spcAft>
                <a:spcPts val="0"/>
              </a:spcAft>
              <a:buNone/>
            </a:pPr>
            <a:endParaRPr/>
          </a:p>
        </p:txBody>
      </p:sp>
      <p:pic>
        <p:nvPicPr>
          <p:cNvPr id="122" name="Google Shape;122;g541c2a3108_0_28"/>
          <p:cNvPicPr preferRelativeResize="0"/>
          <p:nvPr/>
        </p:nvPicPr>
        <p:blipFill>
          <a:blip r:embed="rId3">
            <a:alphaModFix/>
          </a:blip>
          <a:stretch>
            <a:fillRect/>
          </a:stretch>
        </p:blipFill>
        <p:spPr>
          <a:xfrm>
            <a:off x="6399975" y="2073350"/>
            <a:ext cx="5792025" cy="38557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Payrolls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Payrolls</a:t>
            </a:r>
            <a:endParaRPr/>
          </a:p>
        </p:txBody>
      </p:sp>
      <p:sp>
        <p:nvSpPr>
          <p:cNvPr id="133" name="Google Shape;133;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11.3: Describe payroll accounting	</a:t>
            </a:r>
            <a:endParaRPr sz="2400"/>
          </a:p>
          <a:p>
            <a:pPr marL="582930" lvl="0" indent="0" algn="l" rtl="0">
              <a:lnSpc>
                <a:spcPct val="90000"/>
              </a:lnSpc>
              <a:spcBef>
                <a:spcPts val="375"/>
              </a:spcBef>
              <a:spcAft>
                <a:spcPts val="0"/>
              </a:spcAft>
              <a:buClr>
                <a:schemeClr val="dk1"/>
              </a:buClr>
              <a:buSzPts val="1100"/>
              <a:buFont typeface="Arial"/>
              <a:buNone/>
            </a:pPr>
            <a:r>
              <a:rPr lang="en-US" sz="2000"/>
              <a:t>11.3.1: Account for common payroll transactions</a:t>
            </a:r>
            <a:endParaRPr sz="2000"/>
          </a:p>
          <a:p>
            <a:pPr marL="582930" lvl="0" indent="0" algn="l" rtl="0">
              <a:lnSpc>
                <a:spcPct val="90000"/>
              </a:lnSpc>
              <a:spcBef>
                <a:spcPts val="375"/>
              </a:spcBef>
              <a:spcAft>
                <a:spcPts val="0"/>
              </a:spcAft>
              <a:buClr>
                <a:schemeClr val="dk1"/>
              </a:buClr>
              <a:buSzPts val="1100"/>
              <a:buFont typeface="Arial"/>
              <a:buNone/>
            </a:pPr>
            <a:r>
              <a:rPr lang="en-US" sz="2000"/>
              <a:t>11.3.2: Prepare entries to accrue payroll and payroll-related taxes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541c2a3108_0_5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Account for Common Payroll Transactions</a:t>
            </a:r>
            <a:endParaRPr/>
          </a:p>
        </p:txBody>
      </p:sp>
      <p:sp>
        <p:nvSpPr>
          <p:cNvPr id="140" name="Google Shape;140;g541c2a3108_0_51"/>
          <p:cNvSpPr txBox="1">
            <a:spLocks noGrp="1"/>
          </p:cNvSpPr>
          <p:nvPr>
            <p:ph type="body" idx="1"/>
          </p:nvPr>
        </p:nvSpPr>
        <p:spPr>
          <a:xfrm>
            <a:off x="838200" y="1825625"/>
            <a:ext cx="107733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2000" b="1">
                <a:solidFill>
                  <a:srgbClr val="000000"/>
                </a:solidFill>
              </a:rPr>
              <a:t>Common payroll transactions:</a:t>
            </a:r>
            <a:endParaRPr sz="2000" b="1">
              <a:solidFill>
                <a:srgbClr val="000000"/>
              </a:solidFill>
            </a:endParaRPr>
          </a:p>
          <a:p>
            <a:pPr marL="812800" lvl="0" indent="-342900" algn="l" rtl="0">
              <a:lnSpc>
                <a:spcPct val="115000"/>
              </a:lnSpc>
              <a:spcBef>
                <a:spcPts val="1200"/>
              </a:spcBef>
              <a:spcAft>
                <a:spcPts val="0"/>
              </a:spcAft>
              <a:buClr>
                <a:srgbClr val="000000"/>
              </a:buClr>
              <a:buSzPts val="1800"/>
              <a:buFont typeface="Century Gothic"/>
              <a:buChar char="●"/>
            </a:pPr>
            <a:r>
              <a:rPr lang="en-US" sz="1800" b="1" i="1">
                <a:solidFill>
                  <a:srgbClr val="000000"/>
                </a:solidFill>
              </a:rPr>
              <a:t>Federal Income Tax Withheld (also referred to as FIT)</a:t>
            </a:r>
            <a:r>
              <a:rPr lang="en-US" sz="1800" i="1">
                <a:solidFill>
                  <a:srgbClr val="000000"/>
                </a:solidFill>
              </a:rPr>
              <a:t>:</a:t>
            </a:r>
            <a:r>
              <a:rPr lang="en-US" sz="1800">
                <a:solidFill>
                  <a:srgbClr val="000000"/>
                </a:solidFill>
              </a:rPr>
              <a:t> Employees fill out a document called a W-4 when hired. This document is used to calculate the amount of federal tax withheld.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b="1" i="1">
                <a:solidFill>
                  <a:srgbClr val="000000"/>
                </a:solidFill>
              </a:rPr>
              <a:t>State Income Tax Withheld (also referred to as SIT)</a:t>
            </a:r>
            <a:r>
              <a:rPr lang="en-US" sz="1800">
                <a:solidFill>
                  <a:srgbClr val="000000"/>
                </a:solidFill>
              </a:rPr>
              <a:t>: A different form than the W-4 but the same concept, except it applies to the state. Not all states have a state income tax.</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b="1" i="1">
                <a:solidFill>
                  <a:srgbClr val="000000"/>
                </a:solidFill>
              </a:rPr>
              <a:t>FICA Social Security Tax (also referred to as OASDI)</a:t>
            </a:r>
            <a:r>
              <a:rPr lang="en-US" sz="1800">
                <a:solidFill>
                  <a:srgbClr val="000000"/>
                </a:solidFill>
              </a:rPr>
              <a:t>: This tax helps fund social security and is calculated as gross pay x 6.2% unless employees make OVER $118,500 in 2015 then employees are only responsible to pay 6.2% of $118,500 and nothing more.</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b="1" i="1">
                <a:solidFill>
                  <a:srgbClr val="000000"/>
                </a:solidFill>
              </a:rPr>
              <a:t>FICA Medicare Tax</a:t>
            </a:r>
            <a:r>
              <a:rPr lang="en-US" sz="1800" b="1">
                <a:solidFill>
                  <a:srgbClr val="000000"/>
                </a:solidFill>
              </a:rPr>
              <a:t> </a:t>
            </a:r>
            <a:r>
              <a:rPr lang="en-US" sz="1800" b="1" i="1">
                <a:solidFill>
                  <a:srgbClr val="000000"/>
                </a:solidFill>
              </a:rPr>
              <a:t>(also referred to as HI)</a:t>
            </a:r>
            <a:r>
              <a:rPr lang="en-US" sz="1800">
                <a:solidFill>
                  <a:srgbClr val="000000"/>
                </a:solidFill>
              </a:rPr>
              <a:t>: This tax helps fund medicare and is calculated as gross pay x 1.45%. Everyone must pay 1.45% of gross pay without limit.</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b="1" i="1">
                <a:solidFill>
                  <a:srgbClr val="000000"/>
                </a:solidFill>
              </a:rPr>
              <a:t>Voluntary Deductions and Garnishments</a:t>
            </a:r>
            <a:r>
              <a:rPr lang="en-US" sz="1800">
                <a:solidFill>
                  <a:srgbClr val="000000"/>
                </a:solidFill>
              </a:rPr>
              <a:t>: Any deductions employees authorize will also reduce gross pay. This includes things like medical premiums, 401K and savings accounts, charity donations, etc.</a:t>
            </a:r>
            <a:endParaRPr sz="18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g541c2a3108_0_57"/>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Account for Common Payroll Transactions</a:t>
            </a:r>
            <a:endParaRPr/>
          </a:p>
        </p:txBody>
      </p:sp>
      <p:sp>
        <p:nvSpPr>
          <p:cNvPr id="147" name="Google Shape;147;g541c2a3108_0_57"/>
          <p:cNvSpPr txBox="1">
            <a:spLocks noGrp="1"/>
          </p:cNvSpPr>
          <p:nvPr>
            <p:ph type="body" idx="1"/>
          </p:nvPr>
        </p:nvSpPr>
        <p:spPr>
          <a:xfrm>
            <a:off x="838200" y="1825625"/>
            <a:ext cx="106443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a:solidFill>
                  <a:srgbClr val="000000"/>
                </a:solidFill>
              </a:rPr>
              <a:t>In addition to amounts set aside out of the employee’s earnings, the company has to pay things like:</a:t>
            </a:r>
            <a:endParaRPr sz="1900">
              <a:solidFill>
                <a:srgbClr val="000000"/>
              </a:solidFill>
            </a:endParaRPr>
          </a:p>
          <a:p>
            <a:pPr marL="812800" lvl="0" indent="-330200" algn="l" rtl="0">
              <a:lnSpc>
                <a:spcPct val="115000"/>
              </a:lnSpc>
              <a:spcBef>
                <a:spcPts val="1200"/>
              </a:spcBef>
              <a:spcAft>
                <a:spcPts val="0"/>
              </a:spcAft>
              <a:buClr>
                <a:srgbClr val="000000"/>
              </a:buClr>
              <a:buSzPts val="1600"/>
              <a:buFont typeface="Century Gothic"/>
              <a:buChar char="●"/>
            </a:pPr>
            <a:r>
              <a:rPr lang="en-US" sz="1600" b="1" i="1">
                <a:solidFill>
                  <a:srgbClr val="000000"/>
                </a:solidFill>
              </a:rPr>
              <a:t>FICA Social Security Tax</a:t>
            </a:r>
            <a:r>
              <a:rPr lang="en-US" sz="1600">
                <a:solidFill>
                  <a:srgbClr val="000000"/>
                </a:solidFill>
              </a:rPr>
              <a:t>: This tax helps fund social security and is calculated as gross pay x 6.2% unless an employee makes OVER $118,500 in 2015 then employees are only responsible to pay 6.2% of $118,500 and nothing more for that employee.</a:t>
            </a:r>
            <a:endParaRPr sz="1600">
              <a:solidFill>
                <a:srgbClr val="000000"/>
              </a:solidFill>
            </a:endParaRPr>
          </a:p>
          <a:p>
            <a:pPr marL="812800" lvl="0" indent="-330200" algn="l" rtl="0">
              <a:lnSpc>
                <a:spcPct val="115000"/>
              </a:lnSpc>
              <a:spcBef>
                <a:spcPts val="0"/>
              </a:spcBef>
              <a:spcAft>
                <a:spcPts val="0"/>
              </a:spcAft>
              <a:buClr>
                <a:srgbClr val="000000"/>
              </a:buClr>
              <a:buSzPts val="1600"/>
              <a:buFont typeface="Century Gothic"/>
              <a:buChar char="●"/>
            </a:pPr>
            <a:r>
              <a:rPr lang="en-US" sz="1600" b="1" i="1">
                <a:solidFill>
                  <a:srgbClr val="000000"/>
                </a:solidFill>
              </a:rPr>
              <a:t>FICA Medicare Tax</a:t>
            </a:r>
            <a:r>
              <a:rPr lang="en-US" sz="1600" i="1">
                <a:solidFill>
                  <a:srgbClr val="000000"/>
                </a:solidFill>
              </a:rPr>
              <a:t>:</a:t>
            </a:r>
            <a:r>
              <a:rPr lang="en-US" sz="1600">
                <a:solidFill>
                  <a:srgbClr val="000000"/>
                </a:solidFill>
              </a:rPr>
              <a:t> This tax helps fund medicare and is calculated as gross pay x 1.45%. Everyone must pay 1.45% of gross pay without limit.</a:t>
            </a:r>
            <a:endParaRPr sz="1600">
              <a:solidFill>
                <a:srgbClr val="000000"/>
              </a:solidFill>
            </a:endParaRPr>
          </a:p>
          <a:p>
            <a:pPr marL="812800" lvl="0" indent="-330200" algn="l" rtl="0">
              <a:lnSpc>
                <a:spcPct val="115000"/>
              </a:lnSpc>
              <a:spcBef>
                <a:spcPts val="0"/>
              </a:spcBef>
              <a:spcAft>
                <a:spcPts val="0"/>
              </a:spcAft>
              <a:buClr>
                <a:srgbClr val="000000"/>
              </a:buClr>
              <a:buSzPts val="1600"/>
              <a:buFont typeface="Century Gothic"/>
              <a:buChar char="●"/>
            </a:pPr>
            <a:r>
              <a:rPr lang="en-US" sz="1600" b="1" i="1">
                <a:solidFill>
                  <a:srgbClr val="000000"/>
                </a:solidFill>
              </a:rPr>
              <a:t>Federal Unemployment Tax (FUTA</a:t>
            </a:r>
            <a:r>
              <a:rPr lang="en-US" sz="1600" i="1">
                <a:solidFill>
                  <a:srgbClr val="000000"/>
                </a:solidFill>
              </a:rPr>
              <a:t>):</a:t>
            </a:r>
            <a:r>
              <a:rPr lang="en-US" sz="1600">
                <a:solidFill>
                  <a:srgbClr val="000000"/>
                </a:solidFill>
              </a:rPr>
              <a:t> This tax is for unemployment claims and is typically calculated as 0.8% of the first $7,000 of an employee’s earnings. Once the employee has earned more than $7,000 in gross pay for the year, the company no longer has to pay FUTA tax.</a:t>
            </a:r>
            <a:endParaRPr sz="1600">
              <a:solidFill>
                <a:srgbClr val="000000"/>
              </a:solidFill>
            </a:endParaRPr>
          </a:p>
          <a:p>
            <a:pPr marL="812800" lvl="0" indent="-330200" algn="l" rtl="0">
              <a:lnSpc>
                <a:spcPct val="115000"/>
              </a:lnSpc>
              <a:spcBef>
                <a:spcPts val="0"/>
              </a:spcBef>
              <a:spcAft>
                <a:spcPts val="0"/>
              </a:spcAft>
              <a:buClr>
                <a:srgbClr val="000000"/>
              </a:buClr>
              <a:buSzPts val="1600"/>
              <a:buFont typeface="Century Gothic"/>
              <a:buChar char="●"/>
            </a:pPr>
            <a:r>
              <a:rPr lang="en-US" sz="1600" b="1" i="1">
                <a:solidFill>
                  <a:srgbClr val="000000"/>
                </a:solidFill>
              </a:rPr>
              <a:t>State Unemployment Tax (SUTA)</a:t>
            </a:r>
            <a:r>
              <a:rPr lang="en-US" sz="1600" i="1">
                <a:solidFill>
                  <a:srgbClr val="000000"/>
                </a:solidFill>
              </a:rPr>
              <a:t>:</a:t>
            </a:r>
            <a:r>
              <a:rPr lang="en-US" sz="1600">
                <a:solidFill>
                  <a:srgbClr val="000000"/>
                </a:solidFill>
              </a:rPr>
              <a:t> This tax is for state unemployment and does not have a consistent rate. The rate is provided by the state annually and can change each year by business.</a:t>
            </a:r>
            <a:endParaRPr sz="1600">
              <a:solidFill>
                <a:srgbClr val="000000"/>
              </a:solidFill>
            </a:endParaRPr>
          </a:p>
          <a:p>
            <a:pPr marL="812800" lvl="0" indent="-330200" algn="l" rtl="0">
              <a:lnSpc>
                <a:spcPct val="115000"/>
              </a:lnSpc>
              <a:spcBef>
                <a:spcPts val="0"/>
              </a:spcBef>
              <a:spcAft>
                <a:spcPts val="0"/>
              </a:spcAft>
              <a:buClr>
                <a:srgbClr val="000000"/>
              </a:buClr>
              <a:buSzPts val="1600"/>
              <a:buFont typeface="Century Gothic"/>
              <a:buChar char="●"/>
            </a:pPr>
            <a:r>
              <a:rPr lang="en-US" sz="1600" b="1" i="1">
                <a:solidFill>
                  <a:srgbClr val="000000"/>
                </a:solidFill>
              </a:rPr>
              <a:t>Voluntary Deductions Matching</a:t>
            </a:r>
            <a:r>
              <a:rPr lang="en-US" sz="1600" i="1">
                <a:solidFill>
                  <a:srgbClr val="000000"/>
                </a:solidFill>
              </a:rPr>
              <a:t>:</a:t>
            </a:r>
            <a:r>
              <a:rPr lang="en-US" sz="1600">
                <a:solidFill>
                  <a:srgbClr val="000000"/>
                </a:solidFill>
              </a:rPr>
              <a:t> Any matching funds the company provides for insurance or retirement plans.</a:t>
            </a:r>
            <a:endParaRPr sz="16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541c2a3108_0_4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Prepare Entries to Accrue Payroll and Payroll-Related Taxes</a:t>
            </a:r>
            <a:endParaRPr/>
          </a:p>
        </p:txBody>
      </p:sp>
      <p:pic>
        <p:nvPicPr>
          <p:cNvPr id="154" name="Google Shape;154;g541c2a3108_0_45" descr="Financial Accounting SFCC Spring 2008 Crosson Chapter 8 videos" title="FA 8 5 Payroll and Payday">
            <a:hlinkClick r:id="rId3"/>
          </p:cNvPr>
          <p:cNvPicPr preferRelativeResize="0"/>
          <p:nvPr/>
        </p:nvPicPr>
        <p:blipFill>
          <a:blip r:embed="rId4">
            <a:alphaModFix/>
          </a:blip>
          <a:stretch>
            <a:fillRect/>
          </a:stretch>
        </p:blipFill>
        <p:spPr>
          <a:xfrm>
            <a:off x="3256525" y="1825625"/>
            <a:ext cx="5801610"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animEffect transition="in" filter="fade">
                                      <p:cBhvr>
                                        <p:cTn id="7" dur="10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11"/>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Other Current Liabilities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current liabilities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11.1: </a:t>
            </a:r>
            <a:r>
              <a:rPr lang="en-US" sz="2400" u="sng">
                <a:solidFill>
                  <a:schemeClr val="hlink"/>
                </a:solidFill>
                <a:hlinkClick r:id="rId3" action="ppaction://hlinksldjump"/>
              </a:rPr>
              <a:t>Define current liabilities</a:t>
            </a:r>
            <a:r>
              <a:rPr lang="en-US" sz="2400"/>
              <a:t>	</a:t>
            </a:r>
            <a:endParaRPr sz="2400"/>
          </a:p>
          <a:p>
            <a:pPr marL="932688" lvl="0" indent="-457200" algn="l" rtl="0">
              <a:lnSpc>
                <a:spcPct val="90000"/>
              </a:lnSpc>
              <a:spcBef>
                <a:spcPts val="375"/>
              </a:spcBef>
              <a:spcAft>
                <a:spcPts val="0"/>
              </a:spcAft>
              <a:buSzPts val="1100"/>
              <a:buNone/>
            </a:pPr>
            <a:r>
              <a:rPr lang="en-US" sz="2400"/>
              <a:t>11.2: </a:t>
            </a:r>
            <a:r>
              <a:rPr lang="en-US" sz="2400" u="sng">
                <a:solidFill>
                  <a:schemeClr val="hlink"/>
                </a:solidFill>
                <a:hlinkClick r:id="rId4" action="ppaction://hlinksldjump"/>
              </a:rPr>
              <a:t>Accounting for trade accounts payable</a:t>
            </a:r>
            <a:r>
              <a:rPr lang="en-US" sz="2400"/>
              <a:t>	</a:t>
            </a:r>
            <a:endParaRPr sz="2400"/>
          </a:p>
          <a:p>
            <a:pPr marL="932688" lvl="0" indent="-457200" algn="l" rtl="0">
              <a:lnSpc>
                <a:spcPct val="90000"/>
              </a:lnSpc>
              <a:spcBef>
                <a:spcPts val="375"/>
              </a:spcBef>
              <a:spcAft>
                <a:spcPts val="0"/>
              </a:spcAft>
              <a:buSzPts val="1100"/>
              <a:buNone/>
            </a:pPr>
            <a:r>
              <a:rPr lang="en-US" sz="2400"/>
              <a:t>11.3: </a:t>
            </a:r>
            <a:r>
              <a:rPr lang="en-US" sz="2400" u="sng">
                <a:solidFill>
                  <a:schemeClr val="hlink"/>
                </a:solidFill>
                <a:hlinkClick r:id="rId5" action="ppaction://hlinksldjump"/>
              </a:rPr>
              <a:t>Describe payroll accounting</a:t>
            </a:r>
            <a:r>
              <a:rPr lang="en-US" sz="2400"/>
              <a:t>	</a:t>
            </a:r>
            <a:endParaRPr sz="2400"/>
          </a:p>
          <a:p>
            <a:pPr marL="932688" lvl="0" indent="-457200" algn="l" rtl="0">
              <a:lnSpc>
                <a:spcPct val="90000"/>
              </a:lnSpc>
              <a:spcBef>
                <a:spcPts val="375"/>
              </a:spcBef>
              <a:spcAft>
                <a:spcPts val="0"/>
              </a:spcAft>
              <a:buSzPts val="1100"/>
              <a:buNone/>
            </a:pPr>
            <a:r>
              <a:rPr lang="en-US" sz="2400"/>
              <a:t>11.4: </a:t>
            </a:r>
            <a:r>
              <a:rPr lang="en-US" sz="2400" u="sng">
                <a:solidFill>
                  <a:schemeClr val="hlink"/>
                </a:solidFill>
                <a:hlinkClick r:id="rId6" action="ppaction://hlinksldjump"/>
              </a:rPr>
              <a:t>Identify other current liabilities</a:t>
            </a:r>
            <a:r>
              <a:rPr lang="en-US" sz="2400"/>
              <a:t>	</a:t>
            </a:r>
            <a:endParaRPr sz="2400"/>
          </a:p>
          <a:p>
            <a:pPr marL="932688" lvl="0" indent="-457200" algn="l" rtl="0">
              <a:lnSpc>
                <a:spcPct val="90000"/>
              </a:lnSpc>
              <a:spcBef>
                <a:spcPts val="375"/>
              </a:spcBef>
              <a:spcAft>
                <a:spcPts val="0"/>
              </a:spcAft>
              <a:buSzPts val="1100"/>
              <a:buNone/>
            </a:pPr>
            <a:r>
              <a:rPr lang="en-US" sz="2400"/>
              <a:t>11.5: </a:t>
            </a:r>
            <a:r>
              <a:rPr lang="en-US" sz="2400" u="sng">
                <a:solidFill>
                  <a:schemeClr val="hlink"/>
                </a:solidFill>
                <a:hlinkClick r:id="rId7" action="ppaction://hlinksldjump"/>
              </a:rPr>
              <a:t>Illustrate proper reporting of current liabilities	</a:t>
            </a: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Other Current Liabilities</a:t>
            </a:r>
            <a:endParaRPr/>
          </a:p>
        </p:txBody>
      </p:sp>
      <p:sp>
        <p:nvSpPr>
          <p:cNvPr id="171" name="Google Shape;171;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11.4: Identify other current liabilities	</a:t>
            </a:r>
            <a:endParaRPr sz="2400"/>
          </a:p>
          <a:p>
            <a:pPr marL="582930" lvl="0" indent="0" algn="l" rtl="0">
              <a:lnSpc>
                <a:spcPct val="90000"/>
              </a:lnSpc>
              <a:spcBef>
                <a:spcPts val="375"/>
              </a:spcBef>
              <a:spcAft>
                <a:spcPts val="0"/>
              </a:spcAft>
              <a:buClr>
                <a:schemeClr val="dk1"/>
              </a:buClr>
              <a:buSzPts val="1100"/>
              <a:buFont typeface="Arial"/>
              <a:buNone/>
            </a:pPr>
            <a:r>
              <a:rPr lang="en-US" sz="2000"/>
              <a:t>11.4.1: Record transactions related to product warranties</a:t>
            </a:r>
            <a:endParaRPr sz="2000"/>
          </a:p>
          <a:p>
            <a:pPr marL="582930" lvl="0" indent="0" algn="l" rtl="0">
              <a:lnSpc>
                <a:spcPct val="90000"/>
              </a:lnSpc>
              <a:spcBef>
                <a:spcPts val="375"/>
              </a:spcBef>
              <a:spcAft>
                <a:spcPts val="0"/>
              </a:spcAft>
              <a:buClr>
                <a:schemeClr val="dk1"/>
              </a:buClr>
              <a:buSzPts val="1100"/>
              <a:buFont typeface="Arial"/>
              <a:buNone/>
            </a:pPr>
            <a:r>
              <a:rPr lang="en-US" sz="2000"/>
              <a:t>11.4.2: Apply rules for contingent liabilities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g541c2a3108_0_66"/>
          <p:cNvSpPr txBox="1">
            <a:spLocks noGrp="1"/>
          </p:cNvSpPr>
          <p:nvPr>
            <p:ph type="title"/>
          </p:nvPr>
        </p:nvSpPr>
        <p:spPr/>
        <p:txBody>
          <a:bodyPr/>
          <a:lstStyle/>
          <a:p>
            <a:pPr lvl="0"/>
            <a:r>
              <a:rPr lang="en-US" dirty="0"/>
              <a:t>Record Transactions Related to Product Warranties</a:t>
            </a:r>
          </a:p>
        </p:txBody>
      </p:sp>
      <p:sp>
        <p:nvSpPr>
          <p:cNvPr id="178" name="Google Shape;178;g541c2a3108_0_66"/>
          <p:cNvSpPr txBox="1">
            <a:spLocks noGrp="1"/>
          </p:cNvSpPr>
          <p:nvPr>
            <p:ph type="body" idx="1"/>
          </p:nvPr>
        </p:nvSpPr>
        <p:spPr>
          <a:xfrm>
            <a:off x="838200" y="1825625"/>
            <a:ext cx="4693170" cy="3360972"/>
          </a:xfrm>
        </p:spPr>
        <p:txBody>
          <a:bodyPr/>
          <a:lstStyle/>
          <a:p>
            <a:pPr marL="50800" lvl="0" indent="0">
              <a:buNone/>
            </a:pPr>
            <a:r>
              <a:rPr lang="en-US" sz="1800" dirty="0"/>
              <a:t>Estimated product warranty payable. When companies sell products such as computers, often they must guarantee against defects by placing a warranty on their products. When defects occur, the company is obligated to reimburse the customer or repair the product. For many products, companies can predict the number of defects based on experience. To provide for a </a:t>
            </a:r>
            <a:r>
              <a:rPr lang="en-US" sz="1600" dirty="0"/>
              <a:t>proper</a:t>
            </a:r>
            <a:r>
              <a:rPr lang="en-US" sz="1800" dirty="0"/>
              <a:t> matching of revenues and expenses, the accountant estimates the warranty expense resulting from an accounting period’s sales which will be used as a reserve to pull actual warranty expenses from at a later date. The debit is to  Warranty Expense and the credit to Estimated Warranty Payable (or Liability).</a:t>
            </a:r>
          </a:p>
        </p:txBody>
      </p:sp>
      <p:graphicFrame>
        <p:nvGraphicFramePr>
          <p:cNvPr id="4" name="Table 3">
            <a:extLst>
              <a:ext uri="{FF2B5EF4-FFF2-40B4-BE49-F238E27FC236}">
                <a16:creationId xmlns:a16="http://schemas.microsoft.com/office/drawing/2014/main" id="{012949E7-75B9-554A-ABB0-033EE17D3608}"/>
              </a:ext>
            </a:extLst>
          </p:cNvPr>
          <p:cNvGraphicFramePr>
            <a:graphicFrameLocks noGrp="1"/>
          </p:cNvGraphicFramePr>
          <p:nvPr>
            <p:extLst>
              <p:ext uri="{D42A27DB-BD31-4B8C-83A1-F6EECF244321}">
                <p14:modId xmlns:p14="http://schemas.microsoft.com/office/powerpoint/2010/main" val="652419190"/>
              </p:ext>
            </p:extLst>
          </p:nvPr>
        </p:nvGraphicFramePr>
        <p:xfrm>
          <a:off x="5756223" y="1867420"/>
          <a:ext cx="6220917" cy="3943350"/>
        </p:xfrm>
        <a:graphic>
          <a:graphicData uri="http://schemas.openxmlformats.org/drawingml/2006/table">
            <a:tbl>
              <a:tblPr>
                <a:tableStyleId>{00A15C55-8517-42AA-B614-E9B94910E393}</a:tableStyleId>
              </a:tblPr>
              <a:tblGrid>
                <a:gridCol w="4968278">
                  <a:extLst>
                    <a:ext uri="{9D8B030D-6E8A-4147-A177-3AD203B41FA5}">
                      <a16:colId xmlns:a16="http://schemas.microsoft.com/office/drawing/2014/main" val="241832636"/>
                    </a:ext>
                  </a:extLst>
                </a:gridCol>
                <a:gridCol w="1252639">
                  <a:extLst>
                    <a:ext uri="{9D8B030D-6E8A-4147-A177-3AD203B41FA5}">
                      <a16:colId xmlns:a16="http://schemas.microsoft.com/office/drawing/2014/main" val="3096106792"/>
                    </a:ext>
                  </a:extLst>
                </a:gridCol>
              </a:tblGrid>
              <a:tr h="0">
                <a:tc>
                  <a:txBody>
                    <a:bodyPr/>
                    <a:lstStyle/>
                    <a:p>
                      <a:pPr algn="l" fontAlgn="ctr"/>
                      <a:r>
                        <a:rPr lang="en-US" sz="1800" b="1">
                          <a:effectLst/>
                          <a:latin typeface="Century Gothic" panose="020B0502020202020204" pitchFamily="34" charset="0"/>
                        </a:rPr>
                        <a:t>Number of computers sold</a:t>
                      </a:r>
                    </a:p>
                  </a:txBody>
                  <a:tcPr marL="114300" marR="114300" marT="85725" marB="85725" anchor="ctr"/>
                </a:tc>
                <a:tc>
                  <a:txBody>
                    <a:bodyPr/>
                    <a:lstStyle/>
                    <a:p>
                      <a:pPr algn="l" fontAlgn="ctr"/>
                      <a:r>
                        <a:rPr lang="en-US" sz="1800">
                          <a:effectLst/>
                          <a:latin typeface="Century Gothic" panose="020B0502020202020204" pitchFamily="34" charset="0"/>
                        </a:rPr>
                        <a:t>1,000</a:t>
                      </a:r>
                    </a:p>
                  </a:txBody>
                  <a:tcPr marL="114300" marR="114300" marT="85725" marB="85725" anchor="ctr"/>
                </a:tc>
                <a:extLst>
                  <a:ext uri="{0D108BD9-81ED-4DB2-BD59-A6C34878D82A}">
                    <a16:rowId xmlns:a16="http://schemas.microsoft.com/office/drawing/2014/main" val="2987382569"/>
                  </a:ext>
                </a:extLst>
              </a:tr>
              <a:tr h="0">
                <a:tc>
                  <a:txBody>
                    <a:bodyPr/>
                    <a:lstStyle/>
                    <a:p>
                      <a:pPr algn="l" fontAlgn="ctr"/>
                      <a:r>
                        <a:rPr lang="en-US" sz="1800" b="1">
                          <a:effectLst/>
                          <a:latin typeface="Century Gothic" panose="020B0502020202020204" pitchFamily="34" charset="0"/>
                        </a:rPr>
                        <a:t>Percent estimated to develop defects</a:t>
                      </a:r>
                    </a:p>
                  </a:txBody>
                  <a:tcPr marL="114300" marR="114300" marT="85725" marB="85725" anchor="ctr"/>
                </a:tc>
                <a:tc>
                  <a:txBody>
                    <a:bodyPr/>
                    <a:lstStyle/>
                    <a:p>
                      <a:pPr algn="l" fontAlgn="ctr"/>
                      <a:r>
                        <a:rPr lang="en-US" sz="1800">
                          <a:effectLst/>
                          <a:latin typeface="Century Gothic" panose="020B0502020202020204" pitchFamily="34" charset="0"/>
                        </a:rPr>
                        <a:t>x 10%</a:t>
                      </a:r>
                    </a:p>
                  </a:txBody>
                  <a:tcPr marL="114300" marR="114300" marT="85725" marB="85725" anchor="ctr"/>
                </a:tc>
                <a:extLst>
                  <a:ext uri="{0D108BD9-81ED-4DB2-BD59-A6C34878D82A}">
                    <a16:rowId xmlns:a16="http://schemas.microsoft.com/office/drawing/2014/main" val="1211653105"/>
                  </a:ext>
                </a:extLst>
              </a:tr>
              <a:tr h="0">
                <a:tc>
                  <a:txBody>
                    <a:bodyPr/>
                    <a:lstStyle/>
                    <a:p>
                      <a:pPr algn="l" fontAlgn="ctr"/>
                      <a:r>
                        <a:rPr lang="en-US" sz="1800" b="1" dirty="0">
                          <a:effectLst/>
                          <a:latin typeface="Century Gothic" panose="020B0502020202020204" pitchFamily="34" charset="0"/>
                        </a:rPr>
                        <a:t>Total estimated defective computers</a:t>
                      </a:r>
                    </a:p>
                  </a:txBody>
                  <a:tcPr marL="114300" marR="114300" marT="85725" marB="85725" anchor="ctr"/>
                </a:tc>
                <a:tc>
                  <a:txBody>
                    <a:bodyPr/>
                    <a:lstStyle/>
                    <a:p>
                      <a:pPr algn="l" fontAlgn="ctr"/>
                      <a:r>
                        <a:rPr lang="en-US" sz="1800">
                          <a:effectLst/>
                          <a:latin typeface="Century Gothic" panose="020B0502020202020204" pitchFamily="34" charset="0"/>
                        </a:rPr>
                        <a:t>100</a:t>
                      </a:r>
                    </a:p>
                  </a:txBody>
                  <a:tcPr marL="114300" marR="114300" marT="85725" marB="85725" anchor="ctr"/>
                </a:tc>
                <a:extLst>
                  <a:ext uri="{0D108BD9-81ED-4DB2-BD59-A6C34878D82A}">
                    <a16:rowId xmlns:a16="http://schemas.microsoft.com/office/drawing/2014/main" val="1136949529"/>
                  </a:ext>
                </a:extLst>
              </a:tr>
              <a:tr h="0">
                <a:tc>
                  <a:txBody>
                    <a:bodyPr/>
                    <a:lstStyle/>
                    <a:p>
                      <a:pPr algn="l" fontAlgn="ctr"/>
                      <a:r>
                        <a:rPr lang="en-US" sz="1800" b="1">
                          <a:effectLst/>
                          <a:latin typeface="Century Gothic" panose="020B0502020202020204" pitchFamily="34" charset="0"/>
                        </a:rPr>
                        <a:t>Deduct computers returned as defective to date</a:t>
                      </a:r>
                    </a:p>
                  </a:txBody>
                  <a:tcPr marL="114300" marR="114300" marT="85725" marB="85725" anchor="ctr"/>
                </a:tc>
                <a:tc>
                  <a:txBody>
                    <a:bodyPr/>
                    <a:lstStyle/>
                    <a:p>
                      <a:pPr algn="l" fontAlgn="ctr"/>
                      <a:r>
                        <a:rPr lang="en-US" sz="1800">
                          <a:effectLst/>
                          <a:latin typeface="Century Gothic" panose="020B0502020202020204" pitchFamily="34" charset="0"/>
                        </a:rPr>
                        <a:t>– 40</a:t>
                      </a:r>
                    </a:p>
                  </a:txBody>
                  <a:tcPr marL="114300" marR="114300" marT="85725" marB="85725" anchor="ctr"/>
                </a:tc>
                <a:extLst>
                  <a:ext uri="{0D108BD9-81ED-4DB2-BD59-A6C34878D82A}">
                    <a16:rowId xmlns:a16="http://schemas.microsoft.com/office/drawing/2014/main" val="2566239210"/>
                  </a:ext>
                </a:extLst>
              </a:tr>
              <a:tr h="0">
                <a:tc>
                  <a:txBody>
                    <a:bodyPr/>
                    <a:lstStyle/>
                    <a:p>
                      <a:pPr algn="l" fontAlgn="ctr"/>
                      <a:r>
                        <a:rPr lang="en-US" sz="1800" b="1" dirty="0">
                          <a:effectLst/>
                          <a:latin typeface="Century Gothic" panose="020B0502020202020204" pitchFamily="34" charset="0"/>
                        </a:rPr>
                        <a:t>Estimated additional number to become defective during warranty period</a:t>
                      </a:r>
                    </a:p>
                  </a:txBody>
                  <a:tcPr marL="114300" marR="114300" marT="85725" marB="85725" anchor="ctr"/>
                </a:tc>
                <a:tc>
                  <a:txBody>
                    <a:bodyPr/>
                    <a:lstStyle/>
                    <a:p>
                      <a:pPr algn="l" fontAlgn="ctr"/>
                      <a:r>
                        <a:rPr lang="en-US" sz="1800" dirty="0">
                          <a:effectLst/>
                          <a:latin typeface="Century Gothic" panose="020B0502020202020204" pitchFamily="34" charset="0"/>
                        </a:rPr>
                        <a:t>60</a:t>
                      </a:r>
                    </a:p>
                  </a:txBody>
                  <a:tcPr marL="114300" marR="114300" marT="85725" marB="85725" anchor="ctr"/>
                </a:tc>
                <a:extLst>
                  <a:ext uri="{0D108BD9-81ED-4DB2-BD59-A6C34878D82A}">
                    <a16:rowId xmlns:a16="http://schemas.microsoft.com/office/drawing/2014/main" val="2606461573"/>
                  </a:ext>
                </a:extLst>
              </a:tr>
              <a:tr h="0">
                <a:tc>
                  <a:txBody>
                    <a:bodyPr/>
                    <a:lstStyle/>
                    <a:p>
                      <a:pPr algn="l" fontAlgn="ctr"/>
                      <a:r>
                        <a:rPr lang="en-US" sz="1800" b="1" dirty="0">
                          <a:effectLst/>
                          <a:latin typeface="Century Gothic" panose="020B0502020202020204" pitchFamily="34" charset="0"/>
                        </a:rPr>
                        <a:t>Estimated average warranty repair cost per compute:</a:t>
                      </a:r>
                    </a:p>
                  </a:txBody>
                  <a:tcPr marL="114300" marR="114300" marT="85725" marB="85725" anchor="ctr"/>
                </a:tc>
                <a:tc>
                  <a:txBody>
                    <a:bodyPr/>
                    <a:lstStyle/>
                    <a:p>
                      <a:pPr algn="l" fontAlgn="ctr"/>
                      <a:r>
                        <a:rPr lang="en-US" sz="1800">
                          <a:effectLst/>
                          <a:latin typeface="Century Gothic" panose="020B0502020202020204" pitchFamily="34" charset="0"/>
                        </a:rPr>
                        <a:t>x $ 150</a:t>
                      </a:r>
                    </a:p>
                  </a:txBody>
                  <a:tcPr marL="114300" marR="114300" marT="85725" marB="85725" anchor="ctr"/>
                </a:tc>
                <a:extLst>
                  <a:ext uri="{0D108BD9-81ED-4DB2-BD59-A6C34878D82A}">
                    <a16:rowId xmlns:a16="http://schemas.microsoft.com/office/drawing/2014/main" val="3756678031"/>
                  </a:ext>
                </a:extLst>
              </a:tr>
              <a:tr h="0">
                <a:tc>
                  <a:txBody>
                    <a:bodyPr/>
                    <a:lstStyle/>
                    <a:p>
                      <a:pPr algn="l" fontAlgn="ctr"/>
                      <a:r>
                        <a:rPr lang="en-US" sz="1800" b="1" dirty="0">
                          <a:effectLst/>
                          <a:latin typeface="Century Gothic" panose="020B0502020202020204" pitchFamily="34" charset="0"/>
                        </a:rPr>
                        <a:t>Estimated warranty payable</a:t>
                      </a:r>
                    </a:p>
                  </a:txBody>
                  <a:tcPr marL="114300" marR="114300" marT="85725" marB="85725" anchor="ctr"/>
                </a:tc>
                <a:tc>
                  <a:txBody>
                    <a:bodyPr/>
                    <a:lstStyle/>
                    <a:p>
                      <a:pPr algn="l" fontAlgn="ctr"/>
                      <a:r>
                        <a:rPr lang="en-US" sz="1800" dirty="0">
                          <a:effectLst/>
                          <a:latin typeface="Century Gothic" panose="020B0502020202020204" pitchFamily="34" charset="0"/>
                        </a:rPr>
                        <a:t>$9,000</a:t>
                      </a:r>
                    </a:p>
                  </a:txBody>
                  <a:tcPr marL="114300" marR="114300" marT="85725" marB="85725" anchor="ctr"/>
                </a:tc>
                <a:extLst>
                  <a:ext uri="{0D108BD9-81ED-4DB2-BD59-A6C34878D82A}">
                    <a16:rowId xmlns:a16="http://schemas.microsoft.com/office/drawing/2014/main" val="4198797174"/>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541c2a3108_0_72"/>
          <p:cNvSpPr txBox="1">
            <a:spLocks noGrp="1"/>
          </p:cNvSpPr>
          <p:nvPr>
            <p:ph type="title"/>
          </p:nvPr>
        </p:nvSpPr>
        <p:spPr/>
        <p:txBody>
          <a:bodyPr/>
          <a:lstStyle/>
          <a:p>
            <a:pPr lvl="0"/>
            <a:r>
              <a:rPr lang="en-US"/>
              <a:t>Record Transactions Related to Product Warranties</a:t>
            </a:r>
          </a:p>
        </p:txBody>
      </p:sp>
      <p:sp>
        <p:nvSpPr>
          <p:cNvPr id="3" name="Text Placeholder 2">
            <a:extLst>
              <a:ext uri="{FF2B5EF4-FFF2-40B4-BE49-F238E27FC236}">
                <a16:creationId xmlns:a16="http://schemas.microsoft.com/office/drawing/2014/main" id="{76AEAA0C-24DB-044B-ABB4-09EADC1FF0A9}"/>
              </a:ext>
            </a:extLst>
          </p:cNvPr>
          <p:cNvSpPr>
            <a:spLocks noGrp="1"/>
          </p:cNvSpPr>
          <p:nvPr>
            <p:ph type="body" idx="1"/>
          </p:nvPr>
        </p:nvSpPr>
        <p:spPr>
          <a:xfrm>
            <a:off x="838200" y="1825625"/>
            <a:ext cx="10515600" cy="4351338"/>
          </a:xfrm>
        </p:spPr>
        <p:txBody>
          <a:bodyPr/>
          <a:lstStyle/>
          <a:p>
            <a:pPr marL="50800" indent="0">
              <a:buNone/>
            </a:pPr>
            <a:r>
              <a:rPr lang="en-US" sz="2400" dirty="0">
                <a:solidFill>
                  <a:srgbClr val="373D3F"/>
                </a:solidFill>
              </a:rPr>
              <a:t>When a customer returns one of the computers purchased  for repair work during the warranty period, the company debits the cost of the repairs to Estimated Product Warranty Payable. </a:t>
            </a:r>
          </a:p>
        </p:txBody>
      </p:sp>
      <p:graphicFrame>
        <p:nvGraphicFramePr>
          <p:cNvPr id="186" name="Google Shape;186;g541c2a3108_0_72"/>
          <p:cNvGraphicFramePr/>
          <p:nvPr>
            <p:extLst>
              <p:ext uri="{D42A27DB-BD31-4B8C-83A1-F6EECF244321}">
                <p14:modId xmlns:p14="http://schemas.microsoft.com/office/powerpoint/2010/main" val="3138124775"/>
              </p:ext>
            </p:extLst>
          </p:nvPr>
        </p:nvGraphicFramePr>
        <p:xfrm>
          <a:off x="1139252" y="3281691"/>
          <a:ext cx="10214549" cy="2324100"/>
        </p:xfrm>
        <a:graphic>
          <a:graphicData uri="http://schemas.openxmlformats.org/drawingml/2006/table">
            <a:tbl>
              <a:tblPr>
                <a:solidFill>
                  <a:srgbClr val="FFFFFF"/>
                </a:solidFill>
                <a:tableStyleId>{4480C6CC-4DFF-4ECD-8DB7-A86FEF9F3E69}</a:tableStyleId>
              </a:tblPr>
              <a:tblGrid>
                <a:gridCol w="862267">
                  <a:extLst>
                    <a:ext uri="{9D8B030D-6E8A-4147-A177-3AD203B41FA5}">
                      <a16:colId xmlns:a16="http://schemas.microsoft.com/office/drawing/2014/main" val="20000"/>
                    </a:ext>
                  </a:extLst>
                </a:gridCol>
                <a:gridCol w="5820303">
                  <a:extLst>
                    <a:ext uri="{9D8B030D-6E8A-4147-A177-3AD203B41FA5}">
                      <a16:colId xmlns:a16="http://schemas.microsoft.com/office/drawing/2014/main" val="20001"/>
                    </a:ext>
                  </a:extLst>
                </a:gridCol>
                <a:gridCol w="1508967">
                  <a:extLst>
                    <a:ext uri="{9D8B030D-6E8A-4147-A177-3AD203B41FA5}">
                      <a16:colId xmlns:a16="http://schemas.microsoft.com/office/drawing/2014/main" val="20002"/>
                    </a:ext>
                  </a:extLst>
                </a:gridCol>
                <a:gridCol w="961760">
                  <a:extLst>
                    <a:ext uri="{9D8B030D-6E8A-4147-A177-3AD203B41FA5}">
                      <a16:colId xmlns:a16="http://schemas.microsoft.com/office/drawing/2014/main" val="20003"/>
                    </a:ext>
                  </a:extLst>
                </a:gridCol>
                <a:gridCol w="1061252">
                  <a:extLst>
                    <a:ext uri="{9D8B030D-6E8A-4147-A177-3AD203B41FA5}">
                      <a16:colId xmlns:a16="http://schemas.microsoft.com/office/drawing/2014/main" val="20004"/>
                    </a:ext>
                  </a:extLst>
                </a:gridCol>
              </a:tblGrid>
              <a:tr h="352425">
                <a:tc gridSpan="5">
                  <a:txBody>
                    <a:bodyPr/>
                    <a:lstStyle/>
                    <a:p>
                      <a:pPr marL="0" lvl="0" indent="0" algn="ctr" rtl="0">
                        <a:spcBef>
                          <a:spcPts val="0"/>
                        </a:spcBef>
                        <a:spcAft>
                          <a:spcPts val="0"/>
                        </a:spcAft>
                        <a:buNone/>
                      </a:pPr>
                      <a:r>
                        <a:rPr lang="en-US" sz="1800" b="1">
                          <a:latin typeface="Century Gothic" panose="020B0502020202020204" pitchFamily="34" charset="0"/>
                        </a:rPr>
                        <a:t>Journal</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9525" cap="flat" cmpd="sng">
                      <a:solidFill>
                        <a:srgbClr val="C5CFD6"/>
                      </a:solidFill>
                      <a:prstDash val="solid"/>
                      <a:round/>
                      <a:headEnd type="none" w="sm" len="sm"/>
                      <a:tailEnd type="none" w="sm" len="sm"/>
                    </a:lnB>
                    <a:solidFill>
                      <a:srgbClr val="DDE3E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1950">
                <a:tc>
                  <a:txBody>
                    <a:bodyPr/>
                    <a:lstStyle/>
                    <a:p>
                      <a:pPr marL="0" lvl="0" indent="0" algn="ctr" rtl="0">
                        <a:spcBef>
                          <a:spcPts val="0"/>
                        </a:spcBef>
                        <a:spcAft>
                          <a:spcPts val="0"/>
                        </a:spcAft>
                        <a:buNone/>
                      </a:pPr>
                      <a:r>
                        <a:rPr lang="en-US" sz="1800" b="1">
                          <a:latin typeface="Century Gothic" panose="020B0502020202020204" pitchFamily="34" charset="0"/>
                        </a:rPr>
                        <a:t>Date</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800" b="1">
                          <a:latin typeface="Century Gothic" panose="020B0502020202020204" pitchFamily="34" charset="0"/>
                        </a:rPr>
                        <a:t>Description</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800" b="1">
                          <a:latin typeface="Century Gothic" panose="020B0502020202020204" pitchFamily="34" charset="0"/>
                        </a:rPr>
                        <a:t>Post. Ref.</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800" b="1">
                          <a:latin typeface="Century Gothic" panose="020B0502020202020204" pitchFamily="34" charset="0"/>
                        </a:rPr>
                        <a:t>Debit</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800" b="1">
                          <a:latin typeface="Century Gothic" panose="020B0502020202020204" pitchFamily="34" charset="0"/>
                        </a:rPr>
                        <a:t>Credit</a:t>
                      </a:r>
                      <a:endParaRPr sz="1800" b="1">
                        <a:latin typeface="Century Gothic" panose="020B0502020202020204" pitchFamily="34" charset="0"/>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extLst>
                  <a:ext uri="{0D108BD9-81ED-4DB2-BD59-A6C34878D82A}">
                    <a16:rowId xmlns:a16="http://schemas.microsoft.com/office/drawing/2014/main" val="10001"/>
                  </a:ext>
                </a:extLst>
              </a:tr>
              <a:tr h="352425">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800" dirty="0">
                          <a:latin typeface="Century Gothic" panose="020B0502020202020204" pitchFamily="34" charset="0"/>
                        </a:rPr>
                        <a:t>Product Warranty Expense</a:t>
                      </a:r>
                      <a:endParaRPr sz="1800" dirty="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800">
                          <a:latin typeface="Century Gothic" panose="020B0502020202020204" pitchFamily="34" charset="0"/>
                        </a:rPr>
                        <a:t>9,000</a:t>
                      </a: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2"/>
                  </a:ext>
                </a:extLst>
              </a:tr>
              <a:tr h="352425">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800" dirty="0">
                          <a:latin typeface="Century Gothic" panose="020B0502020202020204" pitchFamily="34" charset="0"/>
                        </a:rPr>
                        <a:t>Estimated Warranty Payable</a:t>
                      </a:r>
                      <a:endParaRPr sz="1800" dirty="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800">
                          <a:latin typeface="Century Gothic" panose="020B0502020202020204" pitchFamily="34" charset="0"/>
                        </a:rPr>
                        <a:t>9,000</a:t>
                      </a: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3"/>
                  </a:ext>
                </a:extLst>
              </a:tr>
              <a:tr h="352425">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r>
                        <a:rPr lang="en-US" sz="1800">
                          <a:latin typeface="Century Gothic" panose="020B0502020202020204" pitchFamily="34" charset="0"/>
                        </a:rPr>
                        <a:t>To record estimated product warranty expense.</a:t>
                      </a: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sz="180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sz="1800" dirty="0">
                        <a:latin typeface="Century Gothic" panose="020B0502020202020204" pitchFamily="34" charset="0"/>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extLst>
                  <a:ext uri="{0D108BD9-81ED-4DB2-BD59-A6C34878D82A}">
                    <a16:rowId xmlns:a16="http://schemas.microsoft.com/office/drawing/2014/main" val="10004"/>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541c2a3108_0_7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Apply Rules for Contingent Liabilities</a:t>
            </a:r>
            <a:endParaRPr/>
          </a:p>
        </p:txBody>
      </p:sp>
      <p:sp>
        <p:nvSpPr>
          <p:cNvPr id="194" name="Google Shape;194;g541c2a3108_0_78"/>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US" sz="1800">
                <a:solidFill>
                  <a:srgbClr val="000000"/>
                </a:solidFill>
              </a:rPr>
              <a:t>There are three GAAP-specific categories of contingent liabilities:</a:t>
            </a:r>
            <a:endParaRPr sz="1800">
              <a:solidFill>
                <a:srgbClr val="000000"/>
              </a:solidFill>
            </a:endParaRPr>
          </a:p>
          <a:p>
            <a:pPr marL="812800" lvl="0" indent="-342900" algn="l" rtl="0">
              <a:lnSpc>
                <a:spcPct val="115000"/>
              </a:lnSpc>
              <a:spcBef>
                <a:spcPts val="1200"/>
              </a:spcBef>
              <a:spcAft>
                <a:spcPts val="0"/>
              </a:spcAft>
              <a:buClr>
                <a:srgbClr val="000000"/>
              </a:buClr>
              <a:buSzPts val="1800"/>
              <a:buFont typeface="Century Gothic"/>
              <a:buChar char="●"/>
            </a:pPr>
            <a:r>
              <a:rPr lang="en-US" sz="1800">
                <a:solidFill>
                  <a:srgbClr val="000000"/>
                </a:solidFill>
              </a:rPr>
              <a:t>Probable contingencies are likely to occur and can be reasonably estimated.</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Possible contingencies do not have a more-likely-than-not chance of being realized but are not necessarily considered unlikely either.</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Remote contingencies aren’t likely to occur and aren’t reasonably possible.</a:t>
            </a:r>
            <a:endParaRPr sz="1800">
              <a:solidFill>
                <a:srgbClr val="000000"/>
              </a:solidFill>
            </a:endParaRPr>
          </a:p>
          <a:p>
            <a:pPr marL="0" lvl="0" indent="0" algn="l" rtl="0">
              <a:lnSpc>
                <a:spcPct val="160000"/>
              </a:lnSpc>
              <a:spcBef>
                <a:spcPts val="2900"/>
              </a:spcBef>
              <a:spcAft>
                <a:spcPts val="0"/>
              </a:spcAft>
              <a:buClr>
                <a:schemeClr val="dk1"/>
              </a:buClr>
              <a:buSzPts val="1100"/>
              <a:buFont typeface="Arial"/>
              <a:buNone/>
            </a:pPr>
            <a:r>
              <a:rPr lang="en-US" sz="1800">
                <a:solidFill>
                  <a:srgbClr val="000000"/>
                </a:solidFill>
              </a:rPr>
              <a:t>Any probable contingency needs to be reflected in the financial statements—no exceptions.</a:t>
            </a:r>
            <a:endParaRPr sz="1800">
              <a:solidFill>
                <a:srgbClr val="000000"/>
              </a:solidFill>
            </a:endParaRPr>
          </a:p>
          <a:p>
            <a:pPr marL="812800" lvl="0" indent="-342900" algn="l" rtl="0">
              <a:lnSpc>
                <a:spcPct val="115000"/>
              </a:lnSpc>
              <a:spcBef>
                <a:spcPts val="1200"/>
              </a:spcBef>
              <a:spcAft>
                <a:spcPts val="0"/>
              </a:spcAft>
              <a:buClr>
                <a:srgbClr val="000000"/>
              </a:buClr>
              <a:buSzPts val="1800"/>
              <a:buFont typeface="Century Gothic"/>
              <a:buChar char="●"/>
            </a:pPr>
            <a:r>
              <a:rPr lang="en-US" sz="1800">
                <a:solidFill>
                  <a:srgbClr val="000000"/>
                </a:solidFill>
              </a:rPr>
              <a:t>f the liability is probable and the amount can be reasonably estimated, companies should record contingent liabilities in the accounts.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If the liability is probable or possible but the amount can’t be determined or estimated, it has to be disclosed in the footnotes to the financial statements.</a:t>
            </a:r>
            <a:endParaRPr sz="1800">
              <a:solidFill>
                <a:srgbClr val="000000"/>
              </a:solidFill>
            </a:endParaRPr>
          </a:p>
          <a:p>
            <a:pPr marL="812800" lvl="0" indent="-342900" algn="l" rtl="0">
              <a:lnSpc>
                <a:spcPct val="115000"/>
              </a:lnSpc>
              <a:spcBef>
                <a:spcPts val="0"/>
              </a:spcBef>
              <a:spcAft>
                <a:spcPts val="0"/>
              </a:spcAft>
              <a:buClr>
                <a:srgbClr val="000000"/>
              </a:buClr>
              <a:buSzPts val="1800"/>
              <a:buFont typeface="Century Gothic"/>
              <a:buChar char="●"/>
            </a:pPr>
            <a:r>
              <a:rPr lang="en-US" sz="1800">
                <a:solidFill>
                  <a:srgbClr val="000000"/>
                </a:solidFill>
              </a:rPr>
              <a:t>If the liability is remote, it should not be disclosed.</a:t>
            </a:r>
            <a:endParaRPr sz="18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4"/>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Reporting Current Liabilities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5"/>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Reporting Current Liabilities</a:t>
            </a:r>
            <a:endParaRPr/>
          </a:p>
        </p:txBody>
      </p:sp>
      <p:sp>
        <p:nvSpPr>
          <p:cNvPr id="205" name="Google Shape;205;p1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11.5: Illustrate proper reporting of current liabilities	</a:t>
            </a:r>
            <a:endParaRPr sz="2400"/>
          </a:p>
          <a:p>
            <a:pPr marL="582930" lvl="0" indent="0" algn="l" rtl="0">
              <a:lnSpc>
                <a:spcPct val="90000"/>
              </a:lnSpc>
              <a:spcBef>
                <a:spcPts val="375"/>
              </a:spcBef>
              <a:spcAft>
                <a:spcPts val="0"/>
              </a:spcAft>
              <a:buClr>
                <a:schemeClr val="dk1"/>
              </a:buClr>
              <a:buSzPts val="1100"/>
              <a:buFont typeface="Arial"/>
              <a:buNone/>
            </a:pPr>
            <a:r>
              <a:rPr lang="en-US" sz="2000"/>
              <a:t>11.5.1: Reporting current liabilities on the financial statements</a:t>
            </a:r>
            <a:endParaRPr sz="2000"/>
          </a:p>
          <a:p>
            <a:pPr marL="582930" lvl="0" indent="0" algn="l" rtl="0">
              <a:lnSpc>
                <a:spcPct val="90000"/>
              </a:lnSpc>
              <a:spcBef>
                <a:spcPts val="375"/>
              </a:spcBef>
              <a:spcAft>
                <a:spcPts val="0"/>
              </a:spcAft>
              <a:buClr>
                <a:schemeClr val="dk1"/>
              </a:buClr>
              <a:buSzPts val="1100"/>
              <a:buFont typeface="Arial"/>
              <a:buNone/>
            </a:pPr>
            <a:r>
              <a:rPr lang="en-US" sz="2000"/>
              <a:t>11.5.2: Identify common disclosures related to current liabilities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g541c2a3108_0_9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Reporting Current Liabilities on the Financial Statements</a:t>
            </a:r>
            <a:endParaRPr/>
          </a:p>
        </p:txBody>
      </p:sp>
      <p:pic>
        <p:nvPicPr>
          <p:cNvPr id="212" name="Google Shape;212;g541c2a3108_0_92"/>
          <p:cNvPicPr preferRelativeResize="0"/>
          <p:nvPr/>
        </p:nvPicPr>
        <p:blipFill>
          <a:blip r:embed="rId3">
            <a:alphaModFix/>
          </a:blip>
          <a:stretch>
            <a:fillRect/>
          </a:stretch>
        </p:blipFill>
        <p:spPr>
          <a:xfrm>
            <a:off x="2793675" y="1690825"/>
            <a:ext cx="7362675" cy="5033576"/>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541c2a3108_0_9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Common Disclosures Related to Current Liabilities</a:t>
            </a:r>
            <a:endParaRPr/>
          </a:p>
        </p:txBody>
      </p:sp>
      <p:sp>
        <p:nvSpPr>
          <p:cNvPr id="219" name="Google Shape;219;g541c2a3108_0_98"/>
          <p:cNvSpPr txBox="1">
            <a:spLocks noGrp="1"/>
          </p:cNvSpPr>
          <p:nvPr>
            <p:ph type="body" idx="1"/>
          </p:nvPr>
        </p:nvSpPr>
        <p:spPr>
          <a:xfrm>
            <a:off x="1159825" y="1825625"/>
            <a:ext cx="10194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400"/>
              <a:t>Common disclosures:</a:t>
            </a:r>
            <a:endParaRPr sz="2400"/>
          </a:p>
          <a:p>
            <a:pPr marL="457200" lvl="0" indent="-425450" algn="l" rtl="0">
              <a:spcBef>
                <a:spcPts val="750"/>
              </a:spcBef>
              <a:spcAft>
                <a:spcPts val="0"/>
              </a:spcAft>
              <a:buSzPts val="3100"/>
              <a:buChar char="•"/>
            </a:pPr>
            <a:r>
              <a:rPr lang="en-US" sz="2400"/>
              <a:t>Use of estimates</a:t>
            </a:r>
            <a:endParaRPr sz="2400"/>
          </a:p>
          <a:p>
            <a:pPr marL="457200" lvl="0" indent="-425450" algn="l" rtl="0">
              <a:spcBef>
                <a:spcPts val="0"/>
              </a:spcBef>
              <a:spcAft>
                <a:spcPts val="0"/>
              </a:spcAft>
              <a:buSzPts val="3100"/>
              <a:buChar char="•"/>
            </a:pPr>
            <a:r>
              <a:rPr lang="en-US" sz="2400"/>
              <a:t>Leases</a:t>
            </a:r>
            <a:endParaRPr sz="2400"/>
          </a:p>
          <a:p>
            <a:pPr marL="457200" lvl="0" indent="-425450" algn="l" rtl="0">
              <a:spcBef>
                <a:spcPts val="0"/>
              </a:spcBef>
              <a:spcAft>
                <a:spcPts val="0"/>
              </a:spcAft>
              <a:buSzPts val="3100"/>
              <a:buChar char="•"/>
            </a:pPr>
            <a:r>
              <a:rPr lang="en-US" sz="2400"/>
              <a:t>Insurance</a:t>
            </a:r>
            <a:endParaRPr sz="2400"/>
          </a:p>
          <a:p>
            <a:pPr marL="0" lvl="0" indent="0" algn="l" rtl="0">
              <a:spcBef>
                <a:spcPts val="750"/>
              </a:spcBef>
              <a:spcAft>
                <a:spcPts val="0"/>
              </a:spcAft>
              <a:buNone/>
            </a:pPr>
            <a:endParaRPr/>
          </a:p>
          <a:p>
            <a:pPr marL="0" lvl="0" indent="0" algn="l" rtl="0">
              <a:spcBef>
                <a:spcPts val="750"/>
              </a:spcBef>
              <a:spcAft>
                <a:spcPts val="0"/>
              </a:spcAft>
              <a:buNone/>
            </a:pPr>
            <a:endParaRPr/>
          </a:p>
          <a:p>
            <a:pPr marL="0" lvl="0" indent="0" algn="l" rtl="0">
              <a:spcBef>
                <a:spcPts val="750"/>
              </a:spcBef>
              <a:spcAft>
                <a:spcPts val="0"/>
              </a:spcAft>
              <a:buNone/>
            </a:pPr>
            <a:endParaRPr/>
          </a:p>
          <a:p>
            <a:pPr marL="0" lvl="0" indent="0" algn="l" rtl="0">
              <a:spcBef>
                <a:spcPts val="750"/>
              </a:spcBef>
              <a:spcAft>
                <a:spcPts val="0"/>
              </a:spcAft>
              <a:buNone/>
            </a:pPr>
            <a:endParaRPr/>
          </a:p>
          <a:p>
            <a:pPr marL="0" lvl="0" indent="0" algn="l" rtl="0">
              <a:spcBef>
                <a:spcPts val="750"/>
              </a:spcBef>
              <a:spcAft>
                <a:spcPts val="0"/>
              </a:spcAft>
              <a:buNone/>
            </a:pPr>
            <a:endParaRPr/>
          </a:p>
          <a:p>
            <a:pPr marL="0" lvl="0" indent="0" algn="l" rtl="0">
              <a:spcBef>
                <a:spcPts val="750"/>
              </a:spcBef>
              <a:spcAft>
                <a:spcPts val="0"/>
              </a:spcAft>
              <a:buNone/>
            </a:pPr>
            <a:r>
              <a:rPr lang="en-US" sz="1300">
                <a:solidFill>
                  <a:srgbClr val="373D3F"/>
                </a:solidFill>
                <a:highlight>
                  <a:srgbClr val="F1F7FB"/>
                </a:highlight>
              </a:rPr>
              <a:t>You can refer to the AICPA November 2017 Financial Reporting Framework for Small- and Medium-Sized Entities Presentation and Disclosure Checklist </a:t>
            </a:r>
            <a:r>
              <a:rPr lang="en-US" sz="1300" u="sng">
                <a:solidFill>
                  <a:srgbClr val="6053C6"/>
                </a:solidFill>
                <a:hlinkClick r:id="rId3">
                  <a:extLst>
                    <a:ext uri="{A12FA001-AC4F-418D-AE19-62706E023703}">
                      <ahyp:hlinkClr xmlns:ahyp="http://schemas.microsoft.com/office/drawing/2018/hyperlinkcolor" val="tx"/>
                    </a:ext>
                  </a:extLst>
                </a:hlinkClick>
              </a:rPr>
              <a:t>https://www.aicpa.org/InterestAreas/FRC/AccountingFinancialReporting/PCFR/DownloadableDocuments/FRF-SME/FRFforSMEs_Presentation_Disclosure_Checklist.pd</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ac71f91e98_0_3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When creating a Balance Sheet, which of the following will usually be the first listed under the current liability section?</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Wages payable</a:t>
            </a:r>
            <a:endParaRPr/>
          </a:p>
          <a:p>
            <a:pPr marL="914400" lvl="0" indent="-457200" algn="l" rtl="0">
              <a:lnSpc>
                <a:spcPct val="90000"/>
              </a:lnSpc>
              <a:spcBef>
                <a:spcPts val="750"/>
              </a:spcBef>
              <a:spcAft>
                <a:spcPts val="0"/>
              </a:spcAft>
              <a:buSzPts val="2100"/>
              <a:buFont typeface="Arial"/>
              <a:buAutoNum type="alphaUcPeriod"/>
            </a:pPr>
            <a:r>
              <a:rPr lang="en-US"/>
              <a:t>Interest payable</a:t>
            </a:r>
            <a:endParaRPr/>
          </a:p>
          <a:p>
            <a:pPr marL="914400" lvl="0" indent="-457200" algn="l" rtl="0">
              <a:lnSpc>
                <a:spcPct val="90000"/>
              </a:lnSpc>
              <a:spcBef>
                <a:spcPts val="750"/>
              </a:spcBef>
              <a:spcAft>
                <a:spcPts val="0"/>
              </a:spcAft>
              <a:buSzPts val="2100"/>
              <a:buFont typeface="Arial"/>
              <a:buAutoNum type="alphaUcPeriod"/>
            </a:pPr>
            <a:r>
              <a:rPr lang="en-US"/>
              <a:t>Accrued expenses</a:t>
            </a:r>
            <a:endParaRPr/>
          </a:p>
          <a:p>
            <a:pPr marL="914400" lvl="0" indent="-457200" algn="l" rtl="0">
              <a:lnSpc>
                <a:spcPct val="90000"/>
              </a:lnSpc>
              <a:spcBef>
                <a:spcPts val="750"/>
              </a:spcBef>
              <a:spcAft>
                <a:spcPts val="0"/>
              </a:spcAft>
              <a:buSzPts val="2100"/>
              <a:buFont typeface="Arial"/>
              <a:buAutoNum type="alphaUcPeriod"/>
            </a:pPr>
            <a:r>
              <a:rPr lang="en-US"/>
              <a:t>Accounts payable</a:t>
            </a:r>
            <a:endParaRPr/>
          </a:p>
          <a:p>
            <a:pPr marL="38100" lvl="0" indent="0" algn="l" rtl="0">
              <a:lnSpc>
                <a:spcPct val="90000"/>
              </a:lnSpc>
              <a:spcBef>
                <a:spcPts val="750"/>
              </a:spcBef>
              <a:spcAft>
                <a:spcPts val="0"/>
              </a:spcAft>
              <a:buSzPts val="2800"/>
              <a:buNone/>
            </a:pPr>
            <a:endParaRPr/>
          </a:p>
        </p:txBody>
      </p:sp>
      <p:sp>
        <p:nvSpPr>
          <p:cNvPr id="225" name="Google Shape;225;gac71f91e98_0_38"/>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31" name="Google Shape;23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355600" algn="l" rtl="0">
              <a:lnSpc>
                <a:spcPct val="135000"/>
              </a:lnSpc>
              <a:spcBef>
                <a:spcPts val="375"/>
              </a:spcBef>
              <a:spcAft>
                <a:spcPts val="0"/>
              </a:spcAft>
              <a:buSzPts val="2000"/>
              <a:buChar char="•"/>
            </a:pPr>
            <a:r>
              <a:rPr lang="en-US" sz="2000"/>
              <a:t>What are toe common types and categories of current liabilities?</a:t>
            </a:r>
            <a:endParaRPr sz="2000"/>
          </a:p>
          <a:p>
            <a:pPr marL="457200" lvl="0" indent="-355600" algn="l" rtl="0">
              <a:lnSpc>
                <a:spcPct val="135000"/>
              </a:lnSpc>
              <a:spcBef>
                <a:spcPts val="0"/>
              </a:spcBef>
              <a:spcAft>
                <a:spcPts val="0"/>
              </a:spcAft>
              <a:buSzPts val="2000"/>
              <a:buChar char="•"/>
            </a:pPr>
            <a:r>
              <a:rPr lang="en-US" sz="2000"/>
              <a:t>How are deferred and accrued current liabilities accounted for?</a:t>
            </a:r>
            <a:endParaRPr sz="2000"/>
          </a:p>
          <a:p>
            <a:pPr marL="457200" lvl="0" indent="-355600" algn="l" rtl="0">
              <a:lnSpc>
                <a:spcPct val="135000"/>
              </a:lnSpc>
              <a:spcBef>
                <a:spcPts val="0"/>
              </a:spcBef>
              <a:spcAft>
                <a:spcPts val="0"/>
              </a:spcAft>
              <a:buSzPts val="2000"/>
              <a:buChar char="•"/>
            </a:pPr>
            <a:r>
              <a:rPr lang="en-US" sz="2000"/>
              <a:t>What is accounts payable and how is it different from other payables?</a:t>
            </a:r>
            <a:endParaRPr sz="2000"/>
          </a:p>
          <a:p>
            <a:pPr marL="457200" lvl="0" indent="-355600" algn="l" rtl="0">
              <a:lnSpc>
                <a:spcPct val="135000"/>
              </a:lnSpc>
              <a:spcBef>
                <a:spcPts val="0"/>
              </a:spcBef>
              <a:spcAft>
                <a:spcPts val="0"/>
              </a:spcAft>
              <a:buSzPts val="2000"/>
              <a:buChar char="•"/>
            </a:pPr>
            <a:r>
              <a:rPr lang="en-US" sz="2000"/>
              <a:t>What is the subsidiary ledger for accounts payable and how is it related to the General Ledger?</a:t>
            </a:r>
            <a:endParaRPr sz="2000"/>
          </a:p>
          <a:p>
            <a:pPr marL="457200" lvl="0" indent="-355600" algn="l" rtl="0">
              <a:lnSpc>
                <a:spcPct val="135000"/>
              </a:lnSpc>
              <a:spcBef>
                <a:spcPts val="0"/>
              </a:spcBef>
              <a:spcAft>
                <a:spcPts val="0"/>
              </a:spcAft>
              <a:buSzPts val="2000"/>
              <a:buChar char="•"/>
            </a:pPr>
            <a:r>
              <a:rPr lang="en-US" sz="2000"/>
              <a:t>How are common payroll transactions accounted?</a:t>
            </a:r>
            <a:endParaRPr sz="2000"/>
          </a:p>
          <a:p>
            <a:pPr marL="457200" lvl="0" indent="-355600" algn="l" rtl="0">
              <a:lnSpc>
                <a:spcPct val="135000"/>
              </a:lnSpc>
              <a:spcBef>
                <a:spcPts val="0"/>
              </a:spcBef>
              <a:spcAft>
                <a:spcPts val="0"/>
              </a:spcAft>
              <a:buSzPts val="2000"/>
              <a:buChar char="•"/>
            </a:pPr>
            <a:r>
              <a:rPr lang="en-US" sz="2000"/>
              <a:t>How are entries to accrue payroll and payroll-related taxes prepared?</a:t>
            </a:r>
            <a:endParaRPr sz="2000"/>
          </a:p>
          <a:p>
            <a:pPr marL="457200" lvl="0" indent="-355600" algn="l" rtl="0">
              <a:lnSpc>
                <a:spcPct val="135000"/>
              </a:lnSpc>
              <a:spcBef>
                <a:spcPts val="0"/>
              </a:spcBef>
              <a:spcAft>
                <a:spcPts val="0"/>
              </a:spcAft>
              <a:buSzPts val="2000"/>
              <a:buChar char="•"/>
            </a:pPr>
            <a:r>
              <a:rPr lang="en-US" sz="2000"/>
              <a:t>How are transactions related to product warranties recorded?</a:t>
            </a:r>
            <a:endParaRPr sz="2000"/>
          </a:p>
          <a:p>
            <a:pPr marL="457200" lvl="0" indent="-355600" algn="l" rtl="0">
              <a:lnSpc>
                <a:spcPct val="135000"/>
              </a:lnSpc>
              <a:spcBef>
                <a:spcPts val="0"/>
              </a:spcBef>
              <a:spcAft>
                <a:spcPts val="0"/>
              </a:spcAft>
              <a:buSzPts val="2000"/>
              <a:buChar char="•"/>
            </a:pPr>
            <a:r>
              <a:rPr lang="en-US" sz="2000"/>
              <a:t>What are the rules for contingent liabilities and how are they applied?</a:t>
            </a:r>
            <a:endParaRPr sz="2000"/>
          </a:p>
          <a:p>
            <a:pPr marL="457200" lvl="0" indent="-355600" algn="l" rtl="0">
              <a:lnSpc>
                <a:spcPct val="135000"/>
              </a:lnSpc>
              <a:spcBef>
                <a:spcPts val="0"/>
              </a:spcBef>
              <a:spcAft>
                <a:spcPts val="0"/>
              </a:spcAft>
              <a:buSzPts val="2000"/>
              <a:buChar char="•"/>
            </a:pPr>
            <a:r>
              <a:rPr lang="en-US" sz="2000"/>
              <a:t>How are current liabilities reported on financial statements?</a:t>
            </a:r>
            <a:endParaRPr sz="2000"/>
          </a:p>
          <a:p>
            <a:pPr marL="457200" lvl="0" indent="-355600" algn="l" rtl="0">
              <a:lnSpc>
                <a:spcPct val="135000"/>
              </a:lnSpc>
              <a:spcBef>
                <a:spcPts val="0"/>
              </a:spcBef>
              <a:spcAft>
                <a:spcPts val="0"/>
              </a:spcAft>
              <a:buSzPts val="2000"/>
              <a:buChar char="•"/>
            </a:pPr>
            <a:r>
              <a:rPr lang="en-US" sz="2000"/>
              <a:t>What are the common disclosures related to current liabilities?</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Current Liabilities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Current Liabilities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11.1: Define current liabilities	</a:t>
            </a:r>
            <a:endParaRPr sz="2400"/>
          </a:p>
          <a:p>
            <a:pPr marL="582930" lvl="0" indent="0" algn="l" rtl="0">
              <a:lnSpc>
                <a:spcPct val="90000"/>
              </a:lnSpc>
              <a:spcBef>
                <a:spcPts val="375"/>
              </a:spcBef>
              <a:spcAft>
                <a:spcPts val="0"/>
              </a:spcAft>
              <a:buClr>
                <a:schemeClr val="dk1"/>
              </a:buClr>
              <a:buSzPts val="1100"/>
              <a:buFont typeface="Arial"/>
              <a:buNone/>
            </a:pPr>
            <a:r>
              <a:rPr lang="en-US" sz="2000"/>
              <a:t>11.1.1: Identify common types and categories of current liabilities</a:t>
            </a:r>
            <a:endParaRPr sz="2000"/>
          </a:p>
          <a:p>
            <a:pPr marL="582930" lvl="0" indent="0" algn="l" rtl="0">
              <a:lnSpc>
                <a:spcPct val="90000"/>
              </a:lnSpc>
              <a:spcBef>
                <a:spcPts val="375"/>
              </a:spcBef>
              <a:spcAft>
                <a:spcPts val="0"/>
              </a:spcAft>
              <a:buClr>
                <a:schemeClr val="dk1"/>
              </a:buClr>
              <a:buSzPts val="1100"/>
              <a:buFont typeface="Arial"/>
              <a:buNone/>
            </a:pPr>
            <a:r>
              <a:rPr lang="en-US" sz="2000"/>
              <a:t>11.1.2: Account for deferred and accrued current liabilities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541c2a3108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Common Types and Categories of Current Liabilities</a:t>
            </a:r>
            <a:endParaRPr/>
          </a:p>
        </p:txBody>
      </p:sp>
      <p:sp>
        <p:nvSpPr>
          <p:cNvPr id="68" name="Google Shape;68;g541c2a3108_0_6"/>
          <p:cNvSpPr txBox="1">
            <a:spLocks noGrp="1"/>
          </p:cNvSpPr>
          <p:nvPr>
            <p:ph type="body" idx="1"/>
          </p:nvPr>
        </p:nvSpPr>
        <p:spPr>
          <a:xfrm>
            <a:off x="838200" y="1825625"/>
            <a:ext cx="109164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b="1">
                <a:solidFill>
                  <a:srgbClr val="000000"/>
                </a:solidFill>
                <a:highlight>
                  <a:srgbClr val="F1F7FB"/>
                </a:highlight>
              </a:rPr>
              <a:t>Key metrics</a:t>
            </a:r>
            <a:r>
              <a:rPr lang="en-US" sz="1900">
                <a:solidFill>
                  <a:srgbClr val="000000"/>
                </a:solidFill>
                <a:highlight>
                  <a:srgbClr val="F1F7FB"/>
                </a:highlight>
              </a:rPr>
              <a:t> that analysts, investors, and management watch is working capital, which is the difference between current assets and current liabilities.</a:t>
            </a:r>
            <a:endParaRPr sz="1900">
              <a:solidFill>
                <a:srgbClr val="000000"/>
              </a:solidFill>
              <a:highlight>
                <a:srgbClr val="F1F7FB"/>
              </a:highlight>
            </a:endParaRPr>
          </a:p>
          <a:p>
            <a:pPr marL="0" lvl="0" indent="0" algn="l" rtl="0">
              <a:spcBef>
                <a:spcPts val="750"/>
              </a:spcBef>
              <a:spcAft>
                <a:spcPts val="0"/>
              </a:spcAft>
              <a:buNone/>
            </a:pPr>
            <a:endParaRPr sz="1900">
              <a:solidFill>
                <a:srgbClr val="000000"/>
              </a:solidFill>
              <a:highlight>
                <a:srgbClr val="FFFFFF"/>
              </a:highlight>
            </a:endParaRPr>
          </a:p>
          <a:p>
            <a:pPr marL="0" lvl="0" indent="0" algn="l" rtl="0">
              <a:lnSpc>
                <a:spcPct val="160000"/>
              </a:lnSpc>
              <a:spcBef>
                <a:spcPts val="0"/>
              </a:spcBef>
              <a:spcAft>
                <a:spcPts val="0"/>
              </a:spcAft>
              <a:buClr>
                <a:schemeClr val="dk1"/>
              </a:buClr>
              <a:buSzPts val="1100"/>
              <a:buFont typeface="Arial"/>
              <a:buNone/>
            </a:pPr>
            <a:r>
              <a:rPr lang="en-US" sz="1900" b="1">
                <a:solidFill>
                  <a:srgbClr val="000000"/>
                </a:solidFill>
              </a:rPr>
              <a:t>Liabilities</a:t>
            </a:r>
            <a:r>
              <a:rPr lang="en-US" sz="1900">
                <a:solidFill>
                  <a:srgbClr val="000000"/>
                </a:solidFill>
              </a:rPr>
              <a:t> are obligations to pay cash, provide services, or deliver goods at a future time.</a:t>
            </a:r>
            <a:endParaRPr sz="1900">
              <a:solidFill>
                <a:srgbClr val="000000"/>
              </a:solidFill>
            </a:endParaRPr>
          </a:p>
          <a:p>
            <a:pPr marL="457200" lvl="0" indent="0" algn="l" rtl="0">
              <a:lnSpc>
                <a:spcPct val="115000"/>
              </a:lnSpc>
              <a:spcBef>
                <a:spcPts val="0"/>
              </a:spcBef>
              <a:spcAft>
                <a:spcPts val="0"/>
              </a:spcAft>
              <a:buClr>
                <a:schemeClr val="dk1"/>
              </a:buClr>
              <a:buSzPts val="1100"/>
              <a:buFont typeface="Arial"/>
              <a:buNone/>
            </a:pPr>
            <a:r>
              <a:rPr lang="en-US" sz="1900">
                <a:solidFill>
                  <a:srgbClr val="000000"/>
                </a:solidFill>
              </a:rPr>
              <a:t>FASB’s Concept Statement No. 6, in place for more than 20 years, defines liabilities as “probable future sacrifices of economic benefits arising from present obligations of a particular entity to transfer assets or provide services to other entities in the future as a result of past transactions or events.”</a:t>
            </a:r>
            <a:endParaRPr sz="1900">
              <a:solidFill>
                <a:srgbClr val="000000"/>
              </a:solidFill>
            </a:endParaRPr>
          </a:p>
          <a:p>
            <a:pPr marL="457200" lvl="0" indent="0" algn="l" rtl="0">
              <a:lnSpc>
                <a:spcPct val="115000"/>
              </a:lnSpc>
              <a:spcBef>
                <a:spcPts val="0"/>
              </a:spcBef>
              <a:spcAft>
                <a:spcPts val="0"/>
              </a:spcAft>
              <a:buClr>
                <a:schemeClr val="dk1"/>
              </a:buClr>
              <a:buSzPts val="1100"/>
              <a:buFont typeface="Arial"/>
              <a:buNone/>
            </a:pPr>
            <a:endParaRPr sz="1900">
              <a:solidFill>
                <a:srgbClr val="000000"/>
              </a:solidFill>
            </a:endParaRPr>
          </a:p>
          <a:p>
            <a:pPr marL="0" lvl="0" indent="0" algn="l" rtl="0">
              <a:lnSpc>
                <a:spcPct val="160000"/>
              </a:lnSpc>
              <a:spcBef>
                <a:spcPts val="0"/>
              </a:spcBef>
              <a:spcAft>
                <a:spcPts val="0"/>
              </a:spcAft>
              <a:buClr>
                <a:schemeClr val="dk1"/>
              </a:buClr>
              <a:buSzPts val="1100"/>
              <a:buFont typeface="Arial"/>
              <a:buNone/>
            </a:pPr>
            <a:r>
              <a:rPr lang="en-US" sz="1900" b="1">
                <a:solidFill>
                  <a:srgbClr val="000000"/>
                </a:solidFill>
              </a:rPr>
              <a:t>Balance sheets</a:t>
            </a:r>
            <a:r>
              <a:rPr lang="en-US" sz="1900">
                <a:solidFill>
                  <a:srgbClr val="000000"/>
                </a:solidFill>
              </a:rPr>
              <a:t> divide liabilities into </a:t>
            </a:r>
            <a:r>
              <a:rPr lang="en-US" sz="1900" i="1">
                <a:solidFill>
                  <a:srgbClr val="000000"/>
                </a:solidFill>
              </a:rPr>
              <a:t>current liabilities</a:t>
            </a:r>
            <a:r>
              <a:rPr lang="en-US" sz="1900">
                <a:solidFill>
                  <a:srgbClr val="000000"/>
                </a:solidFill>
              </a:rPr>
              <a:t> and</a:t>
            </a:r>
            <a:r>
              <a:rPr lang="en-US" sz="1900" i="1">
                <a:solidFill>
                  <a:srgbClr val="000000"/>
                </a:solidFill>
              </a:rPr>
              <a:t> long-term liabilities</a:t>
            </a:r>
            <a:r>
              <a:rPr lang="en-US" sz="1900">
                <a:solidFill>
                  <a:srgbClr val="000000"/>
                </a:solidFill>
              </a:rPr>
              <a:t>.</a:t>
            </a:r>
            <a:endParaRPr sz="1900">
              <a:solidFill>
                <a:srgbClr val="000000"/>
              </a:solidFill>
            </a:endParaRPr>
          </a:p>
          <a:p>
            <a:pPr marL="0" lvl="0" indent="0" algn="l" rtl="0">
              <a:spcBef>
                <a:spcPts val="240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541c2a3108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Identify Common Types and Categories of Current Liabilities</a:t>
            </a:r>
            <a:endParaRPr/>
          </a:p>
        </p:txBody>
      </p:sp>
      <p:sp>
        <p:nvSpPr>
          <p:cNvPr id="75" name="Google Shape;75;g541c2a3108_0_0"/>
          <p:cNvSpPr txBox="1">
            <a:spLocks noGrp="1"/>
          </p:cNvSpPr>
          <p:nvPr>
            <p:ph type="body" idx="1"/>
          </p:nvPr>
        </p:nvSpPr>
        <p:spPr>
          <a:xfrm>
            <a:off x="838200" y="1825625"/>
            <a:ext cx="3988800" cy="4351200"/>
          </a:xfrm>
          <a:prstGeom prst="rect">
            <a:avLst/>
          </a:prstGeom>
        </p:spPr>
        <p:txBody>
          <a:bodyPr spcFirstLastPara="1" wrap="square" lIns="91425" tIns="45700" rIns="91425" bIns="45700" anchor="t" anchorCtr="0">
            <a:noAutofit/>
          </a:bodyPr>
          <a:lstStyle/>
          <a:p>
            <a:pPr marL="457200" lvl="0" indent="-406400" algn="l" rtl="0">
              <a:spcBef>
                <a:spcPts val="750"/>
              </a:spcBef>
              <a:spcAft>
                <a:spcPts val="0"/>
              </a:spcAft>
              <a:buSzPts val="2800"/>
              <a:buChar char="•"/>
            </a:pPr>
            <a:r>
              <a:rPr lang="en-US"/>
              <a:t>Short-term debt</a:t>
            </a:r>
            <a:endParaRPr/>
          </a:p>
          <a:p>
            <a:pPr marL="457200" lvl="0" indent="-406400" algn="l" rtl="0">
              <a:spcBef>
                <a:spcPts val="0"/>
              </a:spcBef>
              <a:spcAft>
                <a:spcPts val="0"/>
              </a:spcAft>
              <a:buSzPts val="2800"/>
              <a:buChar char="•"/>
            </a:pPr>
            <a:r>
              <a:rPr lang="en-US"/>
              <a:t>Accounts payable</a:t>
            </a:r>
            <a:endParaRPr/>
          </a:p>
          <a:p>
            <a:pPr marL="457200" lvl="0" indent="-406400" algn="l" rtl="0">
              <a:spcBef>
                <a:spcPts val="0"/>
              </a:spcBef>
              <a:spcAft>
                <a:spcPts val="0"/>
              </a:spcAft>
              <a:buSzPts val="2800"/>
              <a:buChar char="•"/>
            </a:pPr>
            <a:r>
              <a:rPr lang="en-US"/>
              <a:t>Sales tax payable</a:t>
            </a:r>
            <a:endParaRPr/>
          </a:p>
          <a:p>
            <a:pPr marL="457200" lvl="0" indent="-406400" algn="l" rtl="0">
              <a:spcBef>
                <a:spcPts val="0"/>
              </a:spcBef>
              <a:spcAft>
                <a:spcPts val="0"/>
              </a:spcAft>
              <a:buSzPts val="2800"/>
              <a:buChar char="•"/>
            </a:pPr>
            <a:r>
              <a:rPr lang="en-US"/>
              <a:t>Deferred revenue</a:t>
            </a:r>
            <a:endParaRPr/>
          </a:p>
          <a:p>
            <a:pPr marL="457200" lvl="0" indent="-406400" algn="l" rtl="0">
              <a:spcBef>
                <a:spcPts val="0"/>
              </a:spcBef>
              <a:spcAft>
                <a:spcPts val="0"/>
              </a:spcAft>
              <a:buSzPts val="2800"/>
              <a:buChar char="•"/>
            </a:pPr>
            <a:r>
              <a:rPr lang="en-US"/>
              <a:t>Income taxes payable</a:t>
            </a:r>
            <a:endParaRPr/>
          </a:p>
          <a:p>
            <a:pPr marL="457200" lvl="0" indent="-406400" algn="l" rtl="0">
              <a:spcBef>
                <a:spcPts val="0"/>
              </a:spcBef>
              <a:spcAft>
                <a:spcPts val="0"/>
              </a:spcAft>
              <a:buSzPts val="2800"/>
              <a:buChar char="•"/>
            </a:pPr>
            <a:r>
              <a:rPr lang="en-US"/>
              <a:t>Current portions of long-term debt</a:t>
            </a:r>
            <a:endParaRPr/>
          </a:p>
          <a:p>
            <a:pPr marL="457200" lvl="0" indent="-406400" algn="l" rtl="0">
              <a:spcBef>
                <a:spcPts val="0"/>
              </a:spcBef>
              <a:spcAft>
                <a:spcPts val="0"/>
              </a:spcAft>
              <a:buSzPts val="2800"/>
              <a:buChar char="•"/>
            </a:pPr>
            <a:r>
              <a:rPr lang="en-US"/>
              <a:t>Leases</a:t>
            </a:r>
            <a:endParaRPr/>
          </a:p>
          <a:p>
            <a:pPr marL="457200" lvl="0" indent="-406400" algn="l" rtl="0">
              <a:spcBef>
                <a:spcPts val="0"/>
              </a:spcBef>
              <a:spcAft>
                <a:spcPts val="0"/>
              </a:spcAft>
              <a:buSzPts val="2800"/>
              <a:buChar char="•"/>
            </a:pPr>
            <a:r>
              <a:rPr lang="en-US"/>
              <a:t>Other accrued expenses</a:t>
            </a:r>
            <a:endParaRPr/>
          </a:p>
        </p:txBody>
      </p:sp>
      <p:pic>
        <p:nvPicPr>
          <p:cNvPr id="76" name="Google Shape;76;g541c2a3108_0_0"/>
          <p:cNvPicPr preferRelativeResize="0"/>
          <p:nvPr/>
        </p:nvPicPr>
        <p:blipFill>
          <a:blip r:embed="rId3">
            <a:alphaModFix/>
          </a:blip>
          <a:stretch>
            <a:fillRect/>
          </a:stretch>
        </p:blipFill>
        <p:spPr>
          <a:xfrm>
            <a:off x="4827016" y="1825625"/>
            <a:ext cx="6526784" cy="4351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541c2a3108_0_1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dirty="0"/>
              <a:t>Account for Deferred and Accrued Current Liabilities</a:t>
            </a:r>
            <a:endParaRPr dirty="0"/>
          </a:p>
        </p:txBody>
      </p:sp>
      <p:sp>
        <p:nvSpPr>
          <p:cNvPr id="83" name="Google Shape;83;g541c2a3108_0_1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406400" algn="l" rtl="0">
              <a:spcBef>
                <a:spcPts val="750"/>
              </a:spcBef>
              <a:spcAft>
                <a:spcPts val="0"/>
              </a:spcAft>
              <a:buSzPts val="2800"/>
              <a:buChar char="•"/>
            </a:pPr>
            <a:r>
              <a:rPr lang="en-US" dirty="0"/>
              <a:t>Accrue sales tax</a:t>
            </a:r>
            <a:endParaRPr dirty="0"/>
          </a:p>
          <a:p>
            <a:pPr marL="457200" lvl="0" indent="-406400" algn="l" rtl="0">
              <a:spcBef>
                <a:spcPts val="0"/>
              </a:spcBef>
              <a:spcAft>
                <a:spcPts val="0"/>
              </a:spcAft>
              <a:buSzPts val="2800"/>
              <a:buChar char="•"/>
            </a:pPr>
            <a:r>
              <a:rPr lang="en-US" dirty="0"/>
              <a:t>Record deferred revenues</a:t>
            </a:r>
            <a:endParaRPr dirty="0"/>
          </a:p>
          <a:p>
            <a:pPr marL="457200" lvl="0" indent="-406400" algn="l" rtl="0">
              <a:spcBef>
                <a:spcPts val="0"/>
              </a:spcBef>
              <a:spcAft>
                <a:spcPts val="0"/>
              </a:spcAft>
              <a:buSzPts val="2800"/>
              <a:buChar char="•"/>
            </a:pPr>
            <a:r>
              <a:rPr lang="en-US" dirty="0"/>
              <a:t>Accrue income tax expense</a:t>
            </a:r>
            <a:endParaRPr dirty="0"/>
          </a:p>
        </p:txBody>
      </p:sp>
      <p:graphicFrame>
        <p:nvGraphicFramePr>
          <p:cNvPr id="2" name="Table 1">
            <a:extLst>
              <a:ext uri="{FF2B5EF4-FFF2-40B4-BE49-F238E27FC236}">
                <a16:creationId xmlns:a16="http://schemas.microsoft.com/office/drawing/2014/main" id="{161E141A-D1E2-634A-A835-BDE6CE79FFC6}"/>
              </a:ext>
            </a:extLst>
          </p:cNvPr>
          <p:cNvGraphicFramePr>
            <a:graphicFrameLocks noGrp="1"/>
          </p:cNvGraphicFramePr>
          <p:nvPr>
            <p:extLst>
              <p:ext uri="{D42A27DB-BD31-4B8C-83A1-F6EECF244321}">
                <p14:modId xmlns:p14="http://schemas.microsoft.com/office/powerpoint/2010/main" val="1007267173"/>
              </p:ext>
            </p:extLst>
          </p:nvPr>
        </p:nvGraphicFramePr>
        <p:xfrm>
          <a:off x="838200" y="3018533"/>
          <a:ext cx="10515601" cy="3238500"/>
        </p:xfrm>
        <a:graphic>
          <a:graphicData uri="http://schemas.openxmlformats.org/drawingml/2006/table">
            <a:tbl>
              <a:tblPr firstRow="1">
                <a:tableStyleId>{00A15C55-8517-42AA-B614-E9B94910E393}</a:tableStyleId>
              </a:tblPr>
              <a:tblGrid>
                <a:gridCol w="1155492">
                  <a:extLst>
                    <a:ext uri="{9D8B030D-6E8A-4147-A177-3AD203B41FA5}">
                      <a16:colId xmlns:a16="http://schemas.microsoft.com/office/drawing/2014/main" val="1409621126"/>
                    </a:ext>
                  </a:extLst>
                </a:gridCol>
                <a:gridCol w="5411449">
                  <a:extLst>
                    <a:ext uri="{9D8B030D-6E8A-4147-A177-3AD203B41FA5}">
                      <a16:colId xmlns:a16="http://schemas.microsoft.com/office/drawing/2014/main" val="1774751587"/>
                    </a:ext>
                  </a:extLst>
                </a:gridCol>
                <a:gridCol w="1409075">
                  <a:extLst>
                    <a:ext uri="{9D8B030D-6E8A-4147-A177-3AD203B41FA5}">
                      <a16:colId xmlns:a16="http://schemas.microsoft.com/office/drawing/2014/main" val="3434067532"/>
                    </a:ext>
                  </a:extLst>
                </a:gridCol>
                <a:gridCol w="1304145">
                  <a:extLst>
                    <a:ext uri="{9D8B030D-6E8A-4147-A177-3AD203B41FA5}">
                      <a16:colId xmlns:a16="http://schemas.microsoft.com/office/drawing/2014/main" val="1248355981"/>
                    </a:ext>
                  </a:extLst>
                </a:gridCol>
                <a:gridCol w="1235440">
                  <a:extLst>
                    <a:ext uri="{9D8B030D-6E8A-4147-A177-3AD203B41FA5}">
                      <a16:colId xmlns:a16="http://schemas.microsoft.com/office/drawing/2014/main" val="1175529703"/>
                    </a:ext>
                  </a:extLst>
                </a:gridCol>
              </a:tblGrid>
              <a:tr h="304800">
                <a:tc gridSpan="5">
                  <a:txBody>
                    <a:bodyPr/>
                    <a:lstStyle/>
                    <a:p>
                      <a:r>
                        <a:rPr lang="en-US" sz="2000"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3537372"/>
                  </a:ext>
                </a:extLst>
              </a:tr>
              <a:tr h="403860">
                <a:tc>
                  <a:txBody>
                    <a:bodyPr/>
                    <a:lstStyle/>
                    <a:p>
                      <a:pPr algn="ctr" fontAlgn="ctr"/>
                      <a:r>
                        <a:rPr lang="en-US" sz="2000" b="1">
                          <a:effectLst/>
                          <a:latin typeface="Century Gothic" panose="020B0502020202020204" pitchFamily="34" charset="0"/>
                        </a:rPr>
                        <a:t>Date</a:t>
                      </a:r>
                    </a:p>
                  </a:txBody>
                  <a:tcPr marL="76200" marR="76200" marT="95250" marB="95250" anchor="ctr"/>
                </a:tc>
                <a:tc>
                  <a:txBody>
                    <a:bodyPr/>
                    <a:lstStyle/>
                    <a:p>
                      <a:pPr algn="ctr" fontAlgn="ctr"/>
                      <a:r>
                        <a:rPr lang="en-US" sz="2000" b="1">
                          <a:effectLst/>
                          <a:latin typeface="Century Gothic" panose="020B0502020202020204" pitchFamily="34" charset="0"/>
                        </a:rPr>
                        <a:t>Description</a:t>
                      </a:r>
                    </a:p>
                  </a:txBody>
                  <a:tcPr marL="76200" marR="76200" marT="95250" marB="95250" anchor="ctr"/>
                </a:tc>
                <a:tc>
                  <a:txBody>
                    <a:bodyPr/>
                    <a:lstStyle/>
                    <a:p>
                      <a:pPr algn="ctr" fontAlgn="ctr"/>
                      <a:r>
                        <a:rPr lang="en-US" sz="2000" b="1">
                          <a:effectLst/>
                          <a:latin typeface="Century Gothic" panose="020B0502020202020204" pitchFamily="34" charset="0"/>
                        </a:rPr>
                        <a:t>Post. Ref.</a:t>
                      </a:r>
                    </a:p>
                  </a:txBody>
                  <a:tcPr marL="76200" marR="76200" marT="95250" marB="95250" anchor="ctr"/>
                </a:tc>
                <a:tc>
                  <a:txBody>
                    <a:bodyPr/>
                    <a:lstStyle/>
                    <a:p>
                      <a:pPr algn="ctr" fontAlgn="ctr"/>
                      <a:r>
                        <a:rPr lang="en-US" sz="2000" b="1">
                          <a:effectLst/>
                          <a:latin typeface="Century Gothic" panose="020B0502020202020204" pitchFamily="34" charset="0"/>
                        </a:rPr>
                        <a:t>Debit</a:t>
                      </a:r>
                    </a:p>
                  </a:txBody>
                  <a:tcPr marL="76200" marR="76200" marT="95250" marB="95250" anchor="ctr"/>
                </a:tc>
                <a:tc>
                  <a:txBody>
                    <a:bodyPr/>
                    <a:lstStyle/>
                    <a:p>
                      <a:pPr algn="ctr" fontAlgn="ctr"/>
                      <a:r>
                        <a:rPr lang="en-US" sz="20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750737998"/>
                  </a:ext>
                </a:extLst>
              </a:tr>
              <a:tr h="617220">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l" fontAlgn="ctr"/>
                      <a:r>
                        <a:rPr lang="en-US" sz="2000">
                          <a:effectLst/>
                          <a:latin typeface="Century Gothic" panose="020B0502020202020204" pitchFamily="34" charset="0"/>
                        </a:rPr>
                        <a:t>Accounts Receivable  (1,000 + 60)</a:t>
                      </a:r>
                    </a:p>
                  </a:txBody>
                  <a:tcPr marL="76200" marR="76200" marT="95250" marB="95250" anchor="ctr"/>
                </a:tc>
                <a:tc>
                  <a:txBody>
                    <a:bodyPr/>
                    <a:lstStyle/>
                    <a:p>
                      <a:pPr algn="r" fontAlgn="ctr"/>
                      <a:endParaRPr lang="en-US" sz="2000">
                        <a:effectLst/>
                        <a:latin typeface="Century Gothic" panose="020B0502020202020204" pitchFamily="34" charset="0"/>
                      </a:endParaRPr>
                    </a:p>
                  </a:txBody>
                  <a:tcPr marL="76200" marR="76200" marT="95250" marB="95250" anchor="ctr"/>
                </a:tc>
                <a:tc>
                  <a:txBody>
                    <a:bodyPr/>
                    <a:lstStyle/>
                    <a:p>
                      <a:pPr algn="r" fontAlgn="ctr"/>
                      <a:r>
                        <a:rPr lang="en-US" sz="2000">
                          <a:effectLst/>
                          <a:latin typeface="Century Gothic" panose="020B0502020202020204" pitchFamily="34" charset="0"/>
                        </a:rPr>
                        <a:t>1,060</a:t>
                      </a:r>
                    </a:p>
                  </a:txBody>
                  <a:tcPr marL="76200" marR="76200" marT="95250" marB="95250" anchor="ctr"/>
                </a:tc>
                <a:tc>
                  <a:txBody>
                    <a:bodyPr/>
                    <a:lstStyle/>
                    <a:p>
                      <a:pPr algn="l" fontAlgn="ctr"/>
                      <a:endParaRPr lang="en-US" sz="20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4065336277"/>
                  </a:ext>
                </a:extLst>
              </a:tr>
              <a:tr h="403860">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l" fontAlgn="ctr"/>
                      <a:r>
                        <a:rPr lang="en-US" sz="2000">
                          <a:effectLst/>
                          <a:latin typeface="Century Gothic" panose="020B0502020202020204" pitchFamily="34" charset="0"/>
                        </a:rPr>
                        <a:t>      Sales</a:t>
                      </a:r>
                    </a:p>
                  </a:txBody>
                  <a:tcPr marL="76200" marR="76200" marT="95250" marB="95250" anchor="ctr"/>
                </a:tc>
                <a:tc>
                  <a:txBody>
                    <a:bodyPr/>
                    <a:lstStyle/>
                    <a:p>
                      <a:pPr algn="l" fontAlgn="ctr"/>
                      <a:endParaRPr lang="en-US" sz="2000" dirty="0">
                        <a:effectLst/>
                        <a:latin typeface="Century Gothic" panose="020B0502020202020204" pitchFamily="34" charset="0"/>
                      </a:endParaRPr>
                    </a:p>
                  </a:txBody>
                  <a:tcPr marL="76200" marR="76200" marT="95250" marB="95250" anchor="ctr"/>
                </a:tc>
                <a:tc>
                  <a:txBody>
                    <a:bodyPr/>
                    <a:lstStyle/>
                    <a:p>
                      <a:pPr algn="r" fontAlgn="ctr"/>
                      <a:endParaRPr lang="en-US" sz="2000">
                        <a:effectLst/>
                        <a:latin typeface="Century Gothic" panose="020B0502020202020204" pitchFamily="34" charset="0"/>
                      </a:endParaRPr>
                    </a:p>
                  </a:txBody>
                  <a:tcPr marL="76200" marR="76200" marT="95250" marB="95250" anchor="ctr"/>
                </a:tc>
                <a:tc>
                  <a:txBody>
                    <a:bodyPr/>
                    <a:lstStyle/>
                    <a:p>
                      <a:pPr algn="r" fontAlgn="ctr"/>
                      <a:r>
                        <a:rPr lang="en-US" sz="2000">
                          <a:effectLst/>
                          <a:latin typeface="Century Gothic" panose="020B0502020202020204" pitchFamily="34" charset="0"/>
                        </a:rPr>
                        <a:t>1,000</a:t>
                      </a:r>
                    </a:p>
                  </a:txBody>
                  <a:tcPr marL="76200" marR="76200" marT="95250" marB="95250" anchor="ctr"/>
                </a:tc>
                <a:extLst>
                  <a:ext uri="{0D108BD9-81ED-4DB2-BD59-A6C34878D82A}">
                    <a16:rowId xmlns:a16="http://schemas.microsoft.com/office/drawing/2014/main" val="2444448911"/>
                  </a:ext>
                </a:extLst>
              </a:tr>
              <a:tr h="617220">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l" fontAlgn="ctr"/>
                      <a:r>
                        <a:rPr lang="en-US" sz="2000" dirty="0">
                          <a:effectLst/>
                          <a:latin typeface="Century Gothic" panose="020B0502020202020204" pitchFamily="34" charset="0"/>
                        </a:rPr>
                        <a:t>      Sales Tax Payable (1,000 x 6%)</a:t>
                      </a:r>
                    </a:p>
                  </a:txBody>
                  <a:tcPr marL="76200" marR="76200" marT="95250" marB="95250" anchor="ctr"/>
                </a:tc>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r" fontAlgn="ctr"/>
                      <a:endParaRPr lang="en-US" sz="2000">
                        <a:effectLst/>
                        <a:latin typeface="Century Gothic" panose="020B0502020202020204" pitchFamily="34" charset="0"/>
                      </a:endParaRPr>
                    </a:p>
                  </a:txBody>
                  <a:tcPr marL="76200" marR="76200" marT="95250" marB="95250" anchor="ctr"/>
                </a:tc>
                <a:tc>
                  <a:txBody>
                    <a:bodyPr/>
                    <a:lstStyle/>
                    <a:p>
                      <a:pPr algn="r" fontAlgn="ctr"/>
                      <a:r>
                        <a:rPr lang="en-US" sz="2000">
                          <a:effectLst/>
                          <a:latin typeface="Century Gothic" panose="020B0502020202020204" pitchFamily="34" charset="0"/>
                        </a:rPr>
                        <a:t>60</a:t>
                      </a:r>
                    </a:p>
                  </a:txBody>
                  <a:tcPr marL="76200" marR="76200" marT="95250" marB="95250" anchor="ctr"/>
                </a:tc>
                <a:extLst>
                  <a:ext uri="{0D108BD9-81ED-4DB2-BD59-A6C34878D82A}">
                    <a16:rowId xmlns:a16="http://schemas.microsoft.com/office/drawing/2014/main" val="1067868829"/>
                  </a:ext>
                </a:extLst>
              </a:tr>
              <a:tr h="617220">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pPr algn="l" fontAlgn="ctr"/>
                      <a:r>
                        <a:rPr lang="en-US" sz="2000">
                          <a:effectLst/>
                          <a:latin typeface="Century Gothic" panose="020B0502020202020204" pitchFamily="34" charset="0"/>
                        </a:rPr>
                        <a:t>To record sales and sales tax payable.</a:t>
                      </a:r>
                    </a:p>
                  </a:txBody>
                  <a:tcPr marL="76200" marR="76200" marT="95250" marB="95250" anchor="ctr"/>
                </a:tc>
                <a:tc>
                  <a:txBody>
                    <a:bodyPr/>
                    <a:lstStyle/>
                    <a:p>
                      <a:pPr algn="l" fontAlgn="ctr"/>
                      <a:endParaRPr lang="en-US" sz="2000">
                        <a:effectLst/>
                        <a:latin typeface="Century Gothic" panose="020B0502020202020204" pitchFamily="34" charset="0"/>
                      </a:endParaRPr>
                    </a:p>
                  </a:txBody>
                  <a:tcPr marL="76200" marR="76200" marT="95250" marB="95250" anchor="ctr"/>
                </a:tc>
                <a:tc>
                  <a:txBody>
                    <a:bodyPr/>
                    <a:lstStyle/>
                    <a:p>
                      <a:endParaRPr lang="en-US" sz="2000">
                        <a:latin typeface="Century Gothic" panose="020B0502020202020204" pitchFamily="34" charset="0"/>
                      </a:endParaRPr>
                    </a:p>
                  </a:txBody>
                  <a:tcPr/>
                </a:tc>
                <a:tc>
                  <a:txBody>
                    <a:bodyPr/>
                    <a:lstStyle/>
                    <a:p>
                      <a:endParaRPr lang="en-US" sz="2000" dirty="0">
                        <a:latin typeface="Century Gothic" panose="020B0502020202020204" pitchFamily="34" charset="0"/>
                      </a:endParaRPr>
                    </a:p>
                  </a:txBody>
                  <a:tcPr/>
                </a:tc>
                <a:extLst>
                  <a:ext uri="{0D108BD9-81ED-4DB2-BD59-A6C34878D82A}">
                    <a16:rowId xmlns:a16="http://schemas.microsoft.com/office/drawing/2014/main" val="59967741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gac71f91e98_0_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Which of the following would be categorized as a current liability on a company’s Balance sheet?</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Deferred Tax Liability</a:t>
            </a:r>
            <a:endParaRPr/>
          </a:p>
          <a:p>
            <a:pPr marL="914400" lvl="0" indent="-457200" algn="l" rtl="0">
              <a:lnSpc>
                <a:spcPct val="90000"/>
              </a:lnSpc>
              <a:spcBef>
                <a:spcPts val="750"/>
              </a:spcBef>
              <a:spcAft>
                <a:spcPts val="0"/>
              </a:spcAft>
              <a:buSzPts val="2100"/>
              <a:buFont typeface="Arial"/>
              <a:buAutoNum type="alphaUcPeriod"/>
            </a:pPr>
            <a:r>
              <a:rPr lang="en-US"/>
              <a:t>Accounts Payable</a:t>
            </a:r>
            <a:endParaRPr/>
          </a:p>
          <a:p>
            <a:pPr marL="914400" lvl="0" indent="-457200" algn="l" rtl="0">
              <a:lnSpc>
                <a:spcPct val="90000"/>
              </a:lnSpc>
              <a:spcBef>
                <a:spcPts val="750"/>
              </a:spcBef>
              <a:spcAft>
                <a:spcPts val="0"/>
              </a:spcAft>
              <a:buSzPts val="2100"/>
              <a:buFont typeface="Arial"/>
              <a:buAutoNum type="alphaUcPeriod"/>
            </a:pPr>
            <a:r>
              <a:rPr lang="en-US"/>
              <a:t>Mortgage Payable</a:t>
            </a:r>
            <a:endParaRPr/>
          </a:p>
          <a:p>
            <a:pPr marL="914400" lvl="0" indent="-457200" algn="l" rtl="0">
              <a:lnSpc>
                <a:spcPct val="90000"/>
              </a:lnSpc>
              <a:spcBef>
                <a:spcPts val="750"/>
              </a:spcBef>
              <a:spcAft>
                <a:spcPts val="0"/>
              </a:spcAft>
              <a:buSzPts val="2100"/>
              <a:buFont typeface="Arial"/>
              <a:buAutoNum type="alphaUcPeriod"/>
            </a:pPr>
            <a:r>
              <a:rPr lang="en-US"/>
              <a:t>Accounts Receivable</a:t>
            </a:r>
            <a:endParaRPr/>
          </a:p>
          <a:p>
            <a:pPr marL="38100" lvl="0" indent="0" algn="l" rtl="0">
              <a:lnSpc>
                <a:spcPct val="90000"/>
              </a:lnSpc>
              <a:spcBef>
                <a:spcPts val="750"/>
              </a:spcBef>
              <a:spcAft>
                <a:spcPts val="0"/>
              </a:spcAft>
              <a:buSzPts val="2800"/>
              <a:buNone/>
            </a:pPr>
            <a:endParaRPr/>
          </a:p>
        </p:txBody>
      </p:sp>
      <p:sp>
        <p:nvSpPr>
          <p:cNvPr id="89" name="Google Shape;89;gac71f91e98_0_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Accounts Payable</a:t>
            </a: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2117</Words>
  <Application>Microsoft Macintosh PowerPoint</Application>
  <PresentationFormat>Widescreen</PresentationFormat>
  <Paragraphs>213</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Century Gothic</vt:lpstr>
      <vt:lpstr>Roboto</vt:lpstr>
      <vt:lpstr>Calibri</vt:lpstr>
      <vt:lpstr>Arial</vt:lpstr>
      <vt:lpstr>BusinessTheme</vt:lpstr>
      <vt:lpstr>Financial Accounting</vt:lpstr>
      <vt:lpstr>Module Learning Outcomes</vt:lpstr>
      <vt:lpstr>Current Liabilities</vt:lpstr>
      <vt:lpstr>Learning Outcomes: Current Liabilities</vt:lpstr>
      <vt:lpstr>Identify Common Types and Categories of Current Liabilities</vt:lpstr>
      <vt:lpstr>Identify Common Types and Categories of Current Liabilities</vt:lpstr>
      <vt:lpstr>Account for Deferred and Accrued Current Liabilities</vt:lpstr>
      <vt:lpstr>Practice Question 1</vt:lpstr>
      <vt:lpstr>Accounts Payable</vt:lpstr>
      <vt:lpstr>Learning Outcomes: Accounts Payable</vt:lpstr>
      <vt:lpstr>Define Accounts Payable and Differentiate From Other Payables</vt:lpstr>
      <vt:lpstr>Describe the Subsidiary Ledger for Accounts Payable and Its Relationship to the General Ledger</vt:lpstr>
      <vt:lpstr>Describe the Subsidiary Ledger for Accounts Payable and Its Relationship to the General Ledger</vt:lpstr>
      <vt:lpstr>Payrolls</vt:lpstr>
      <vt:lpstr>Learning Outcomes: Payrolls</vt:lpstr>
      <vt:lpstr>Account for Common Payroll Transactions</vt:lpstr>
      <vt:lpstr>Account for Common Payroll Transactions</vt:lpstr>
      <vt:lpstr>Prepare Entries to Accrue Payroll and Payroll-Related Taxes</vt:lpstr>
      <vt:lpstr>Other Current Liabilities</vt:lpstr>
      <vt:lpstr>Learning Outcomes: Other Current Liabilities</vt:lpstr>
      <vt:lpstr>Record Transactions Related to Product Warranties</vt:lpstr>
      <vt:lpstr>Record Transactions Related to Product Warranties</vt:lpstr>
      <vt:lpstr>Apply Rules for Contingent Liabilities</vt:lpstr>
      <vt:lpstr>Reporting Current Liabilities</vt:lpstr>
      <vt:lpstr>Learning Outcomes: Reporting Current Liabilities</vt:lpstr>
      <vt:lpstr>Reporting Current Liabilities on the Financial Statements</vt:lpstr>
      <vt:lpstr>Identify Common Disclosures Related to Current Liabilities</vt:lpstr>
      <vt:lpstr>Practice Question 2</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2020-11-19T19:25:02Z</dcterms:modified>
</cp:coreProperties>
</file>