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90"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2" r:id="rId27"/>
    <p:sldId id="283" r:id="rId28"/>
    <p:sldId id="284" r:id="rId29"/>
    <p:sldId id="285" r:id="rId30"/>
    <p:sldId id="286" r:id="rId31"/>
    <p:sldId id="287" r:id="rId32"/>
    <p:sldId id="288" r:id="rId33"/>
    <p:sldId id="289" r:id="rId34"/>
  </p:sldIdLst>
  <p:sldSz cx="12192000" cy="6858000"/>
  <p:notesSz cx="6858000" cy="9144000"/>
  <p:embeddedFontLst>
    <p:embeddedFont>
      <p:font typeface="Calibri" panose="020F0502020204030204" pitchFamily="34" charset="0"/>
      <p:regular r:id="rId36"/>
      <p:bold r:id="rId37"/>
      <p:italic r:id="rId38"/>
      <p:boldItalic r:id="rId39"/>
    </p:embeddedFont>
    <p:embeddedFont>
      <p:font typeface="Century Gothic" panose="020B0502020202020204" pitchFamily="34" charset="0"/>
      <p:regular r:id="rId40"/>
      <p:bold r:id="rId41"/>
      <p:italic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4" roundtripDataSignature="AMtx7mgv3xnj5lVRIKqFa1badqye6Z3Pl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57"/>
    <p:restoredTop sz="94663"/>
  </p:normalViewPr>
  <p:slideViewPr>
    <p:cSldViewPr snapToGrid="0" snapToObjects="1">
      <p:cViewPr varScale="1">
        <p:scale>
          <a:sx n="84" d="100"/>
          <a:sy n="84" d="100"/>
        </p:scale>
        <p:origin x="200" y="8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7.fntdata"/><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font" Target="fonts/font8.fntdata"/><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a:t>
            </a:fld>
            <a:endParaRPr sz="12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unsplash.com/photos/djb1whucfBY"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courses.lumenlearning.com/wm-financialaccounting/" TargetMode="External"/><Relationship Id="rId4" Type="http://schemas.openxmlformats.org/officeDocument/2006/relationships/hyperlink" Target="https://creativecommons.org/about/cc0"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 name="Google Shape;4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a:solidFill>
                  <a:schemeClr val="dk1"/>
                </a:solidFill>
                <a:latin typeface="Calibri"/>
                <a:ea typeface="Calibri"/>
                <a:cs typeface="Calibri"/>
                <a:sym typeface="Calibri"/>
              </a:rPr>
              <a:t>Cover Image: "White Canon Cash Register." Authored by: StellrWeb. Provided by: Unsplash. Located at: </a:t>
            </a:r>
            <a:r>
              <a:rPr lang="en-US" sz="1200" b="0" i="0" u="sng">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https://unsplash.com/photos/djb1whucfBY</a:t>
            </a:r>
            <a:r>
              <a:rPr lang="en-US" sz="1200" b="0" i="0">
                <a:solidFill>
                  <a:schemeClr val="dk1"/>
                </a:solidFill>
                <a:latin typeface="Calibri"/>
                <a:ea typeface="Calibri"/>
                <a:cs typeface="Calibri"/>
                <a:sym typeface="Calibri"/>
              </a:rPr>
              <a:t>. Content Type: CC Licensed Content, Shared Previously. License: </a:t>
            </a:r>
            <a:r>
              <a:rPr lang="en-US" sz="1200" b="0" i="0" u="sng">
                <a:solidFill>
                  <a:schemeClr val="dk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CC0: No Rights Reserved</a:t>
            </a:r>
            <a:r>
              <a:rPr lang="en-US" sz="1200" b="0" i="0">
                <a:solidFill>
                  <a:schemeClr val="dk1"/>
                </a:solidFill>
                <a:latin typeface="Calibri"/>
                <a:ea typeface="Calibri"/>
                <a:cs typeface="Calibri"/>
                <a:sym typeface="Calibri"/>
              </a:rPr>
              <a:t>. License Terms: Unsplash License.</a:t>
            </a:r>
            <a:endParaRPr/>
          </a:p>
          <a:p>
            <a:pPr marL="0" lvl="0" indent="0" algn="l" rtl="0">
              <a:lnSpc>
                <a:spcPct val="100000"/>
              </a:lnSpc>
              <a:spcBef>
                <a:spcPts val="0"/>
              </a:spcBef>
              <a:spcAft>
                <a:spcPts val="0"/>
              </a:spcAft>
              <a:buSzPts val="1400"/>
              <a:buNone/>
            </a:pPr>
            <a:endParaRPr sz="1200" b="0" i="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text in these slides is taken from </a:t>
            </a:r>
            <a:r>
              <a:rPr lang="en-US" u="sng">
                <a:solidFill>
                  <a:schemeClr val="hlink"/>
                </a:solidFill>
                <a:hlinkClick r:id="rId5"/>
              </a:rPr>
              <a:t>https://courses.lumenlearning.com/wm-financialaccounting/</a:t>
            </a:r>
            <a:r>
              <a:rPr lang="en-US"/>
              <a:t> </a:t>
            </a:r>
            <a:r>
              <a:rPr lang="en-US" sz="1200" b="0" i="0" u="none" strike="noStrike" cap="none">
                <a:solidFill>
                  <a:schemeClr val="dk1"/>
                </a:solidFill>
                <a:latin typeface="Calibri"/>
                <a:ea typeface="Calibri"/>
                <a:cs typeface="Calibri"/>
                <a:sym typeface="Calibri"/>
              </a:rPr>
              <a:t>where it is published under one or more open licenses.</a:t>
            </a:r>
            <a:endParaRPr b="0"/>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images in these slides are attributed in the notes of the slide on which they appear and licensed as indicated.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41" name="Google Shape;4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ab49493a01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ab49493a01_0_3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gab49493a01_0_3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4" name="Google Shape;114;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9" name="Google Shape;11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ab49493a01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ab49493a01_0_4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 name="Google Shape;126;gab49493a01_0_4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ab49493a01_0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ab49493a01_0_5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3" name="Google Shape;133;gab49493a01_0_5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ab49493a01_0_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ab49493a01_0_6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gab49493a01_0_6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16</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ac727620d9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C — Preferred stock would be the best to own in this scenario because preferred stockholders are paid before common stockholders when a company’s assets are liquidated. </a:t>
            </a:r>
            <a:endParaRPr/>
          </a:p>
        </p:txBody>
      </p:sp>
      <p:sp>
        <p:nvSpPr>
          <p:cNvPr id="146" name="Google Shape;146;gac727620d9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2" name="Google Shape;15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7" name="Google Shape;15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ab49493a01_0_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ab49493a01_0_7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 name="Google Shape;164;gab49493a01_0_7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20</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 name="Google Shape;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ab49493a01_0_8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ab49493a01_0_8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1" name="Google Shape;171;gab49493a01_0_8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21</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ab49493a01_0_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ab49493a01_0_9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8" name="Google Shape;178;gab49493a01_0_9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22</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ab49493a01_0_9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5" name="Google Shape;185;gab49493a01_0_9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6" name="Google Shape;186;gab49493a01_0_9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23</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ab49493a01_0_1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ab49493a01_0_10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3" name="Google Shape;193;gab49493a01_0_10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24</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ab49493a01_0_1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ab49493a01_0_11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0" name="Google Shape;200;gab49493a01_0_11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25</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3" name="Google Shape;213;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8" name="Google Shape;218;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ab49493a01_0_1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ab49493a01_0_12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5" name="Google Shape;225;gab49493a01_0_12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28</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1" name="Google Shape;231;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ab49493a01_0_1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ab49493a01_0_13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8" name="Google Shape;238;gab49493a01_0_13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30</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 name="Google Shape;5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ac727620d9_0_3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D — Retained earnings is an equity account representing the earnings to date for a company minus the dividends the company has already paid.</a:t>
            </a:r>
            <a:endParaRPr/>
          </a:p>
        </p:txBody>
      </p:sp>
      <p:sp>
        <p:nvSpPr>
          <p:cNvPr id="244" name="Google Shape;244;gac727620d9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ac35b33e10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ac35b33e10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1" name="Google Shape;251;gac35b33e10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32</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a24cf7fa4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7" name="Google Shape;257;ga24cf7fa45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8" name="Google Shape;258;ga24cf7fa45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33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 name="Google Shape;5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ab49493a01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ab49493a01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 name="Google Shape;65;gab49493a01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ac35b33e10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ac35b33e10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1800"/>
              </a:spcBef>
              <a:spcAft>
                <a:spcPts val="2900"/>
              </a:spcAft>
              <a:buNone/>
            </a:pPr>
            <a:endParaRPr/>
          </a:p>
        </p:txBody>
      </p:sp>
      <p:sp>
        <p:nvSpPr>
          <p:cNvPr id="72" name="Google Shape;72;gac35b33e10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ab49493a01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ab49493a01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9" name="Google Shape;79;gab49493a01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ab49493a01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ab49493a01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gab49493a01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ab49493a01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ab49493a01_0_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 name="Google Shape;94;gab49493a01_0_1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mt="50000"/>
          </a:blip>
          <a:stretch>
            <a:fillRect/>
          </a:stretch>
        </a:blipFill>
        <a:effectLst/>
      </p:bgPr>
    </p:bg>
    <p:spTree>
      <p:nvGrpSpPr>
        <p:cNvPr id="1" name="Shape 13"/>
        <p:cNvGrpSpPr/>
        <p:nvPr/>
      </p:nvGrpSpPr>
      <p:grpSpPr>
        <a:xfrm>
          <a:off x="0" y="0"/>
          <a:ext cx="0" cy="0"/>
          <a:chOff x="0" y="0"/>
          <a:chExt cx="0" cy="0"/>
        </a:xfrm>
      </p:grpSpPr>
      <p:sp>
        <p:nvSpPr>
          <p:cNvPr id="14" name="Google Shape;14;p15"/>
          <p:cNvSpPr/>
          <p:nvPr/>
        </p:nvSpPr>
        <p:spPr>
          <a:xfrm>
            <a:off x="0" y="552196"/>
            <a:ext cx="12207240" cy="268833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15" name="Google Shape;15;p15"/>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lvl1pPr marR="0" lvl="0" algn="ctr">
              <a:lnSpc>
                <a:spcPct val="90000"/>
              </a:lnSpc>
              <a:spcBef>
                <a:spcPts val="0"/>
              </a:spcBef>
              <a:spcAft>
                <a:spcPts val="0"/>
              </a:spcAft>
              <a:buClr>
                <a:srgbClr val="F1F7FB"/>
              </a:buClr>
              <a:buSzPts val="5500"/>
              <a:buFont typeface="Century Gothic"/>
              <a:buNone/>
              <a:defRPr sz="4125" b="0" i="0" u="none" strike="noStrike" cap="none">
                <a:solidFill>
                  <a:srgbClr val="F1F7FB"/>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6" name="Google Shape;16;p15"/>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lvl1pPr marR="0" lvl="0" algn="ctr">
              <a:lnSpc>
                <a:spcPct val="90000"/>
              </a:lnSpc>
              <a:spcBef>
                <a:spcPts val="750"/>
              </a:spcBef>
              <a:spcAft>
                <a:spcPts val="0"/>
              </a:spcAft>
              <a:buClr>
                <a:srgbClr val="F1F7FB"/>
              </a:buClr>
              <a:buSzPts val="2400"/>
              <a:buFont typeface="Arial"/>
              <a:buNone/>
              <a:defRPr sz="1800" b="0" i="0" u="none" strike="noStrike" cap="none">
                <a:solidFill>
                  <a:srgbClr val="F1F7FB"/>
                </a:solidFill>
                <a:latin typeface="Century Gothic"/>
                <a:ea typeface="Century Gothic"/>
                <a:cs typeface="Century Gothic"/>
                <a:sym typeface="Century Gothic"/>
              </a:defRPr>
            </a:lvl1pPr>
            <a:lvl2pPr marR="0" lvl="1" algn="ctr">
              <a:lnSpc>
                <a:spcPct val="90000"/>
              </a:lnSpc>
              <a:spcBef>
                <a:spcPts val="375"/>
              </a:spcBef>
              <a:spcAft>
                <a:spcPts val="0"/>
              </a:spcAft>
              <a:buClr>
                <a:schemeClr val="dk1"/>
              </a:buClr>
              <a:buSzPts val="2000"/>
              <a:buFont typeface="Arial"/>
              <a:buNone/>
              <a:defRPr sz="1500" b="0" i="0" u="none" strike="noStrike" cap="none">
                <a:solidFill>
                  <a:schemeClr val="dk1"/>
                </a:solidFill>
                <a:latin typeface="Century Gothic"/>
                <a:ea typeface="Century Gothic"/>
                <a:cs typeface="Century Gothic"/>
                <a:sym typeface="Century Gothic"/>
              </a:defRPr>
            </a:lvl2pPr>
            <a:lvl3pPr marR="0" lvl="2" algn="ctr">
              <a:lnSpc>
                <a:spcPct val="90000"/>
              </a:lnSpc>
              <a:spcBef>
                <a:spcPts val="375"/>
              </a:spcBef>
              <a:spcAft>
                <a:spcPts val="0"/>
              </a:spcAft>
              <a:buClr>
                <a:schemeClr val="dk1"/>
              </a:buClr>
              <a:buSzPts val="1800"/>
              <a:buFont typeface="Arial"/>
              <a:buNone/>
              <a:defRPr sz="1350" b="0" i="0" u="none" strike="noStrike" cap="none">
                <a:solidFill>
                  <a:schemeClr val="dk1"/>
                </a:solidFill>
                <a:latin typeface="Century Gothic"/>
                <a:ea typeface="Century Gothic"/>
                <a:cs typeface="Century Gothic"/>
                <a:sym typeface="Century Gothic"/>
              </a:defRPr>
            </a:lvl3pPr>
            <a:lvl4pPr marR="0" lvl="3"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4pPr>
            <a:lvl5pPr marR="0" lvl="4"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5pPr>
            <a:lvl6pPr marR="0" lvl="5"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6pPr>
            <a:lvl7pPr marR="0" lvl="6"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7pPr>
            <a:lvl8pPr marR="0" lvl="7"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8pPr>
            <a:lvl9pPr marR="0" lvl="8"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6"/>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9" name="Google Shape;19;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20" name="Google Shape;20;p16"/>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
        <p:nvSpPr>
          <p:cNvPr id="21" name="Google Shape;21;p16"/>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22"/>
        <p:cNvGrpSpPr/>
        <p:nvPr/>
      </p:nvGrpSpPr>
      <p:grpSpPr>
        <a:xfrm>
          <a:off x="0" y="0"/>
          <a:ext cx="0" cy="0"/>
          <a:chOff x="0" y="0"/>
          <a:chExt cx="0" cy="0"/>
        </a:xfrm>
      </p:grpSpPr>
      <p:sp>
        <p:nvSpPr>
          <p:cNvPr id="23" name="Google Shape;23;p17"/>
          <p:cNvSpPr/>
          <p:nvPr/>
        </p:nvSpPr>
        <p:spPr>
          <a:xfrm>
            <a:off x="0" y="537882"/>
            <a:ext cx="12192000" cy="2689412"/>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24" name="Google Shape;24;p17"/>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lvl1pPr marR="0" lvl="0" algn="ctr">
              <a:lnSpc>
                <a:spcPct val="90000"/>
              </a:lnSpc>
              <a:spcBef>
                <a:spcPts val="0"/>
              </a:spcBef>
              <a:spcAft>
                <a:spcPts val="0"/>
              </a:spcAft>
              <a:buClr>
                <a:schemeClr val="dk1"/>
              </a:buClr>
              <a:buSzPts val="5000"/>
              <a:buFont typeface="Century Gothic"/>
              <a:buNone/>
              <a:defRPr sz="3750" b="0" i="0" u="none" strike="noStrike" cap="none">
                <a:solidFill>
                  <a:schemeClr val="lt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
        <p:cNvGrpSpPr/>
        <p:nvPr/>
      </p:nvGrpSpPr>
      <p:grpSpPr>
        <a:xfrm>
          <a:off x="0" y="0"/>
          <a:ext cx="0" cy="0"/>
          <a:chOff x="0" y="0"/>
          <a:chExt cx="0" cy="0"/>
        </a:xfrm>
      </p:grpSpPr>
      <p:sp>
        <p:nvSpPr>
          <p:cNvPr id="26" name="Google Shape;26;p18"/>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27" name="Google Shape;27;p18"/>
          <p:cNvSpPr/>
          <p:nvPr/>
        </p:nvSpPr>
        <p:spPr>
          <a:xfrm rot="5400000">
            <a:off x="-3137554" y="3137552"/>
            <a:ext cx="6858002" cy="582894"/>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8"/>
        <p:cNvGrpSpPr/>
        <p:nvPr/>
      </p:nvGrpSpPr>
      <p:grpSpPr>
        <a:xfrm>
          <a:off x="0" y="0"/>
          <a:ext cx="0" cy="0"/>
          <a:chOff x="0" y="0"/>
          <a:chExt cx="0" cy="0"/>
        </a:xfrm>
      </p:grpSpPr>
      <p:sp>
        <p:nvSpPr>
          <p:cNvPr id="29" name="Google Shape;29;p19"/>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0" name="Google Shape;30;p19"/>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1" name="Google Shape;31;p19"/>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2" name="Google Shape;32;p19"/>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3"/>
        <p:cNvGrpSpPr/>
        <p:nvPr/>
      </p:nvGrpSpPr>
      <p:grpSpPr>
        <a:xfrm>
          <a:off x="0" y="0"/>
          <a:ext cx="0" cy="0"/>
          <a:chOff x="0" y="0"/>
          <a:chExt cx="0" cy="0"/>
        </a:xfrm>
      </p:grpSpPr>
      <p:sp>
        <p:nvSpPr>
          <p:cNvPr id="34" name="Google Shape;34;p20"/>
          <p:cNvSpPr txBox="1">
            <a:spLocks noGrp="1"/>
          </p:cNvSpPr>
          <p:nvPr>
            <p:ph type="title"/>
          </p:nvPr>
        </p:nvSpPr>
        <p:spPr>
          <a:xfrm rot="5400000">
            <a:off x="7133432" y="1956595"/>
            <a:ext cx="5811838" cy="2628900"/>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5" name="Google Shape;35;p20"/>
          <p:cNvSpPr txBox="1">
            <a:spLocks noGrp="1"/>
          </p:cNvSpPr>
          <p:nvPr>
            <p:ph type="body" idx="1"/>
          </p:nvPr>
        </p:nvSpPr>
        <p:spPr>
          <a:xfrm rot="5400000">
            <a:off x="1799432" y="-596105"/>
            <a:ext cx="5811838" cy="77343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6" name="Google Shape;36;p20"/>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7" name="Google Shape;37;p20"/>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F7FB">
            <a:alpha val="80000"/>
          </a:srgbClr>
        </a:solidFill>
        <a:effectLst/>
      </p:bgPr>
    </p:bg>
    <p:spTree>
      <p:nvGrpSpPr>
        <p:cNvPr id="1" name="Shape 9"/>
        <p:cNvGrpSpPr/>
        <p:nvPr/>
      </p:nvGrpSpPr>
      <p:grpSpPr>
        <a:xfrm>
          <a:off x="0" y="0"/>
          <a:ext cx="0" cy="0"/>
          <a:chOff x="0" y="0"/>
          <a:chExt cx="0" cy="0"/>
        </a:xfrm>
      </p:grpSpPr>
      <p:sp>
        <p:nvSpPr>
          <p:cNvPr id="10" name="Google Shape;10;p1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entury Gothic"/>
              <a:buNone/>
              <a:defRPr sz="44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2" name="Google Shape;12;p14"/>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26.xml"/><Relationship Id="rId5" Type="http://schemas.openxmlformats.org/officeDocument/2006/relationships/slide" Target="slide18.xml"/><Relationship Id="rId4" Type="http://schemas.openxmlformats.org/officeDocument/2006/relationships/slide" Target="slide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youtube.com/watch?v=CnmzHrDYb3o"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youtube.com/watch?v=A-Up-JUkaj0"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1"/>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F1F7FB"/>
              </a:buClr>
              <a:buSzPts val="5500"/>
              <a:buFont typeface="Century Gothic"/>
              <a:buNone/>
            </a:pPr>
            <a:r>
              <a:rPr lang="en-US"/>
              <a:t>Financial Accounting</a:t>
            </a:r>
            <a:endParaRPr/>
          </a:p>
        </p:txBody>
      </p:sp>
      <p:sp>
        <p:nvSpPr>
          <p:cNvPr id="44" name="Google Shape;44;p1"/>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p>
            <a:pPr marL="457200" marR="0" lvl="0" indent="-406400" algn="ctr" rtl="0">
              <a:lnSpc>
                <a:spcPct val="90000"/>
              </a:lnSpc>
              <a:spcBef>
                <a:spcPts val="750"/>
              </a:spcBef>
              <a:spcAft>
                <a:spcPts val="0"/>
              </a:spcAft>
              <a:buClr>
                <a:schemeClr val="dk1"/>
              </a:buClr>
              <a:buSzPts val="1100"/>
              <a:buFont typeface="Arial"/>
              <a:buNone/>
            </a:pPr>
            <a:r>
              <a:rPr lang="en-US"/>
              <a:t>Module 13: Accounting for Corporations</a:t>
            </a: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gab49493a01_0_35"/>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dirty="0"/>
              <a:t>Recognize the Benefits and Drawbacks of the Corporate Form of Doing Business</a:t>
            </a:r>
            <a:endParaRPr dirty="0"/>
          </a:p>
        </p:txBody>
      </p:sp>
      <p:graphicFrame>
        <p:nvGraphicFramePr>
          <p:cNvPr id="6" name="Table 5">
            <a:extLst>
              <a:ext uri="{FF2B5EF4-FFF2-40B4-BE49-F238E27FC236}">
                <a16:creationId xmlns:a16="http://schemas.microsoft.com/office/drawing/2014/main" id="{340087F7-50E7-2D41-BDA3-AD1E204C7D9F}"/>
              </a:ext>
            </a:extLst>
          </p:cNvPr>
          <p:cNvGraphicFramePr>
            <a:graphicFrameLocks noGrp="1"/>
          </p:cNvGraphicFramePr>
          <p:nvPr>
            <p:extLst>
              <p:ext uri="{D42A27DB-BD31-4B8C-83A1-F6EECF244321}">
                <p14:modId xmlns:p14="http://schemas.microsoft.com/office/powerpoint/2010/main" val="1090295467"/>
              </p:ext>
            </p:extLst>
          </p:nvPr>
        </p:nvGraphicFramePr>
        <p:xfrm>
          <a:off x="838200" y="1829789"/>
          <a:ext cx="10515600" cy="4171110"/>
        </p:xfrm>
        <a:graphic>
          <a:graphicData uri="http://schemas.openxmlformats.org/drawingml/2006/table">
            <a:tbl>
              <a:tblPr firstRow="1">
                <a:tableStyleId>{00A15C55-8517-42AA-B614-E9B94910E393}</a:tableStyleId>
              </a:tblPr>
              <a:tblGrid>
                <a:gridCol w="2286000">
                  <a:extLst>
                    <a:ext uri="{9D8B030D-6E8A-4147-A177-3AD203B41FA5}">
                      <a16:colId xmlns:a16="http://schemas.microsoft.com/office/drawing/2014/main" val="952381506"/>
                    </a:ext>
                  </a:extLst>
                </a:gridCol>
                <a:gridCol w="4404360">
                  <a:extLst>
                    <a:ext uri="{9D8B030D-6E8A-4147-A177-3AD203B41FA5}">
                      <a16:colId xmlns:a16="http://schemas.microsoft.com/office/drawing/2014/main" val="670715740"/>
                    </a:ext>
                  </a:extLst>
                </a:gridCol>
                <a:gridCol w="3825240">
                  <a:extLst>
                    <a:ext uri="{9D8B030D-6E8A-4147-A177-3AD203B41FA5}">
                      <a16:colId xmlns:a16="http://schemas.microsoft.com/office/drawing/2014/main" val="1626263631"/>
                    </a:ext>
                  </a:extLst>
                </a:gridCol>
              </a:tblGrid>
              <a:tr h="145963">
                <a:tc>
                  <a:txBody>
                    <a:bodyPr/>
                    <a:lstStyle/>
                    <a:p>
                      <a:pPr algn="l" fontAlgn="ctr"/>
                      <a:r>
                        <a:rPr lang="en-US" sz="1600" dirty="0">
                          <a:effectLst/>
                          <a:latin typeface="Century Gothic" panose="020B0502020202020204" pitchFamily="34" charset="0"/>
                        </a:rPr>
                        <a:t>Form of business</a:t>
                      </a:r>
                      <a:endParaRPr lang="en-US" sz="1600" b="1" dirty="0">
                        <a:effectLst/>
                        <a:latin typeface="Century Gothic" panose="020B0502020202020204" pitchFamily="34" charset="0"/>
                      </a:endParaRPr>
                    </a:p>
                  </a:txBody>
                  <a:tcPr marL="27540" marR="27540" marT="34425" marB="34425" anchor="ctr"/>
                </a:tc>
                <a:tc>
                  <a:txBody>
                    <a:bodyPr/>
                    <a:lstStyle/>
                    <a:p>
                      <a:pPr algn="l" fontAlgn="ctr"/>
                      <a:r>
                        <a:rPr lang="en-US" sz="1600">
                          <a:effectLst/>
                          <a:latin typeface="Century Gothic" panose="020B0502020202020204" pitchFamily="34" charset="0"/>
                        </a:rPr>
                        <a:t>Advantages</a:t>
                      </a:r>
                      <a:endParaRPr lang="en-US" sz="1600" b="1">
                        <a:effectLst/>
                        <a:latin typeface="Century Gothic" panose="020B0502020202020204" pitchFamily="34" charset="0"/>
                      </a:endParaRPr>
                    </a:p>
                  </a:txBody>
                  <a:tcPr marL="27540" marR="27540" marT="34425" marB="34425" anchor="ctr"/>
                </a:tc>
                <a:tc>
                  <a:txBody>
                    <a:bodyPr/>
                    <a:lstStyle/>
                    <a:p>
                      <a:pPr algn="l" fontAlgn="ctr"/>
                      <a:r>
                        <a:rPr lang="en-US" sz="1600" dirty="0">
                          <a:effectLst/>
                          <a:latin typeface="Century Gothic" panose="020B0502020202020204" pitchFamily="34" charset="0"/>
                        </a:rPr>
                        <a:t>Disadvantages</a:t>
                      </a:r>
                      <a:endParaRPr lang="en-US" sz="1600" b="1" dirty="0">
                        <a:effectLst/>
                        <a:latin typeface="Century Gothic" panose="020B0502020202020204" pitchFamily="34" charset="0"/>
                      </a:endParaRPr>
                    </a:p>
                  </a:txBody>
                  <a:tcPr marL="27540" marR="27540" marT="34425" marB="34425" anchor="ctr"/>
                </a:tc>
                <a:extLst>
                  <a:ext uri="{0D108BD9-81ED-4DB2-BD59-A6C34878D82A}">
                    <a16:rowId xmlns:a16="http://schemas.microsoft.com/office/drawing/2014/main" val="4232443303"/>
                  </a:ext>
                </a:extLst>
              </a:tr>
              <a:tr h="223075">
                <a:tc rowSpan="5">
                  <a:txBody>
                    <a:bodyPr/>
                    <a:lstStyle/>
                    <a:p>
                      <a:pPr algn="l" fontAlgn="ctr"/>
                      <a:r>
                        <a:rPr lang="en-US" sz="1600" dirty="0">
                          <a:effectLst/>
                          <a:latin typeface="Century Gothic" panose="020B0502020202020204" pitchFamily="34" charset="0"/>
                        </a:rPr>
                        <a:t>Sole Proprietorship</a:t>
                      </a:r>
                      <a:endParaRPr lang="en-US" sz="1600" b="1" dirty="0">
                        <a:effectLst/>
                        <a:latin typeface="Century Gothic" panose="020B0502020202020204" pitchFamily="34" charset="0"/>
                      </a:endParaRPr>
                    </a:p>
                  </a:txBody>
                  <a:tcPr marL="27540" marR="27540" marT="34425" marB="34425" anchor="ctr">
                    <a:lnB w="38100" cap="flat" cmpd="sng" algn="ctr">
                      <a:solidFill>
                        <a:schemeClr val="accent4">
                          <a:lumMod val="75000"/>
                        </a:schemeClr>
                      </a:solidFill>
                      <a:prstDash val="solid"/>
                      <a:round/>
                      <a:headEnd type="none" w="med" len="med"/>
                      <a:tailEnd type="none" w="med" len="med"/>
                    </a:lnB>
                  </a:tcPr>
                </a:tc>
                <a:tc>
                  <a:txBody>
                    <a:bodyPr/>
                    <a:lstStyle/>
                    <a:p>
                      <a:pPr algn="l" fontAlgn="ctr"/>
                      <a:r>
                        <a:rPr lang="en-US" sz="1600">
                          <a:effectLst/>
                          <a:latin typeface="Century Gothic" panose="020B0502020202020204" pitchFamily="34" charset="0"/>
                        </a:rPr>
                        <a:t>Easy and inexpensive to create</a:t>
                      </a:r>
                    </a:p>
                  </a:txBody>
                  <a:tcPr marL="27540" marR="27540" marT="34425" marB="34425" anchor="ctr"/>
                </a:tc>
                <a:tc>
                  <a:txBody>
                    <a:bodyPr/>
                    <a:lstStyle/>
                    <a:p>
                      <a:pPr algn="l" fontAlgn="ctr"/>
                      <a:r>
                        <a:rPr lang="en-US" sz="1600">
                          <a:effectLst/>
                          <a:latin typeface="Century Gothic" panose="020B0502020202020204" pitchFamily="34" charset="0"/>
                        </a:rPr>
                        <a:t>Unlimited liability, meaning business debts are personal debts</a:t>
                      </a:r>
                    </a:p>
                  </a:txBody>
                  <a:tcPr marL="27540" marR="27540" marT="34425" marB="34425" anchor="ctr"/>
                </a:tc>
                <a:extLst>
                  <a:ext uri="{0D108BD9-81ED-4DB2-BD59-A6C34878D82A}">
                    <a16:rowId xmlns:a16="http://schemas.microsoft.com/office/drawing/2014/main" val="1536811671"/>
                  </a:ext>
                </a:extLst>
              </a:tr>
              <a:tr h="145963">
                <a:tc vMerge="1">
                  <a:txBody>
                    <a:bodyPr/>
                    <a:lstStyle/>
                    <a:p>
                      <a:endParaRPr lang="en-US"/>
                    </a:p>
                  </a:txBody>
                  <a:tcPr/>
                </a:tc>
                <a:tc>
                  <a:txBody>
                    <a:bodyPr/>
                    <a:lstStyle/>
                    <a:p>
                      <a:pPr algn="l" fontAlgn="ctr"/>
                      <a:r>
                        <a:rPr lang="en-US" sz="1600">
                          <a:effectLst/>
                          <a:latin typeface="Century Gothic" panose="020B0502020202020204" pitchFamily="34" charset="0"/>
                        </a:rPr>
                        <a:t>Flexibility and control to your liking</a:t>
                      </a:r>
                    </a:p>
                  </a:txBody>
                  <a:tcPr marL="27540" marR="27540" marT="34425" marB="34425" anchor="ctr"/>
                </a:tc>
                <a:tc>
                  <a:txBody>
                    <a:bodyPr/>
                    <a:lstStyle/>
                    <a:p>
                      <a:pPr algn="l" fontAlgn="ctr"/>
                      <a:r>
                        <a:rPr lang="en-US" sz="1600">
                          <a:effectLst/>
                          <a:latin typeface="Century Gothic" panose="020B0502020202020204" pitchFamily="34" charset="0"/>
                        </a:rPr>
                        <a:t>Limited internal expertise</a:t>
                      </a:r>
                    </a:p>
                  </a:txBody>
                  <a:tcPr marL="27540" marR="27540" marT="34425" marB="34425" anchor="ctr"/>
                </a:tc>
                <a:extLst>
                  <a:ext uri="{0D108BD9-81ED-4DB2-BD59-A6C34878D82A}">
                    <a16:rowId xmlns:a16="http://schemas.microsoft.com/office/drawing/2014/main" val="1784493293"/>
                  </a:ext>
                </a:extLst>
              </a:tr>
              <a:tr h="145963">
                <a:tc vMerge="1">
                  <a:txBody>
                    <a:bodyPr/>
                    <a:lstStyle/>
                    <a:p>
                      <a:endParaRPr lang="en-US"/>
                    </a:p>
                  </a:txBody>
                  <a:tcPr/>
                </a:tc>
                <a:tc>
                  <a:txBody>
                    <a:bodyPr/>
                    <a:lstStyle/>
                    <a:p>
                      <a:pPr algn="l" fontAlgn="ctr"/>
                      <a:r>
                        <a:rPr lang="en-US" sz="1600">
                          <a:effectLst/>
                          <a:latin typeface="Century Gothic" panose="020B0502020202020204" pitchFamily="34" charset="0"/>
                        </a:rPr>
                        <a:t>Few Government regulations</a:t>
                      </a:r>
                    </a:p>
                  </a:txBody>
                  <a:tcPr marL="27540" marR="27540" marT="34425" marB="34425" anchor="ctr"/>
                </a:tc>
                <a:tc>
                  <a:txBody>
                    <a:bodyPr/>
                    <a:lstStyle/>
                    <a:p>
                      <a:pPr algn="l" fontAlgn="ctr"/>
                      <a:r>
                        <a:rPr lang="en-US" sz="1600">
                          <a:effectLst/>
                          <a:latin typeface="Century Gothic" panose="020B0502020202020204" pitchFamily="34" charset="0"/>
                        </a:rPr>
                        <a:t>Limited access to financial capital</a:t>
                      </a:r>
                    </a:p>
                  </a:txBody>
                  <a:tcPr marL="27540" marR="27540" marT="34425" marB="34425" anchor="ctr"/>
                </a:tc>
                <a:extLst>
                  <a:ext uri="{0D108BD9-81ED-4DB2-BD59-A6C34878D82A}">
                    <a16:rowId xmlns:a16="http://schemas.microsoft.com/office/drawing/2014/main" val="1221356106"/>
                  </a:ext>
                </a:extLst>
              </a:tr>
              <a:tr h="145963">
                <a:tc vMerge="1">
                  <a:txBody>
                    <a:bodyPr/>
                    <a:lstStyle/>
                    <a:p>
                      <a:endParaRPr lang="en-US"/>
                    </a:p>
                  </a:txBody>
                  <a:tcPr/>
                </a:tc>
                <a:tc>
                  <a:txBody>
                    <a:bodyPr/>
                    <a:lstStyle/>
                    <a:p>
                      <a:pPr algn="l" fontAlgn="ctr"/>
                      <a:r>
                        <a:rPr lang="en-US" sz="1600">
                          <a:effectLst/>
                          <a:latin typeface="Century Gothic" panose="020B0502020202020204" pitchFamily="34" charset="0"/>
                        </a:rPr>
                        <a:t>Tax advantages if struggling</a:t>
                      </a:r>
                    </a:p>
                  </a:txBody>
                  <a:tcPr marL="27540" marR="27540" marT="34425" marB="34425" anchor="ctr"/>
                </a:tc>
                <a:tc>
                  <a:txBody>
                    <a:bodyPr/>
                    <a:lstStyle/>
                    <a:p>
                      <a:pPr algn="l" fontAlgn="ctr"/>
                      <a:r>
                        <a:rPr lang="en-US" sz="1600">
                          <a:effectLst/>
                          <a:latin typeface="Century Gothic" panose="020B0502020202020204" pitchFamily="34" charset="0"/>
                        </a:rPr>
                        <a:t>Not separate from owners lifespan</a:t>
                      </a:r>
                    </a:p>
                  </a:txBody>
                  <a:tcPr marL="27540" marR="27540" marT="34425" marB="34425" anchor="ctr"/>
                </a:tc>
                <a:extLst>
                  <a:ext uri="{0D108BD9-81ED-4DB2-BD59-A6C34878D82A}">
                    <a16:rowId xmlns:a16="http://schemas.microsoft.com/office/drawing/2014/main" val="235039549"/>
                  </a:ext>
                </a:extLst>
              </a:tr>
              <a:tr h="145963">
                <a:tc vMerge="1">
                  <a:txBody>
                    <a:bodyPr/>
                    <a:lstStyle/>
                    <a:p>
                      <a:endParaRPr lang="en-US"/>
                    </a:p>
                  </a:txBody>
                  <a:tcPr/>
                </a:tc>
                <a:tc>
                  <a:txBody>
                    <a:bodyPr/>
                    <a:lstStyle/>
                    <a:p>
                      <a:pPr algn="l" fontAlgn="ctr"/>
                      <a:r>
                        <a:rPr lang="en-US" sz="1600">
                          <a:effectLst/>
                          <a:latin typeface="Century Gothic" panose="020B0502020202020204" pitchFamily="34" charset="0"/>
                        </a:rPr>
                        <a:t>Profits taxed once</a:t>
                      </a:r>
                    </a:p>
                  </a:txBody>
                  <a:tcPr marL="27540" marR="27540" marT="34425" marB="34425" anchor="ctr">
                    <a:lnB w="38100" cap="flat" cmpd="sng" algn="ctr">
                      <a:solidFill>
                        <a:schemeClr val="accent4">
                          <a:lumMod val="75000"/>
                        </a:schemeClr>
                      </a:solidFill>
                      <a:prstDash val="solid"/>
                      <a:round/>
                      <a:headEnd type="none" w="med" len="med"/>
                      <a:tailEnd type="none" w="med" len="med"/>
                    </a:lnB>
                  </a:tcPr>
                </a:tc>
                <a:tc>
                  <a:txBody>
                    <a:bodyPr/>
                    <a:lstStyle/>
                    <a:p>
                      <a:pPr algn="l" fontAlgn="ctr"/>
                      <a:endParaRPr lang="en-US" sz="1600" dirty="0">
                        <a:effectLst/>
                        <a:latin typeface="Century Gothic" panose="020B0502020202020204" pitchFamily="34" charset="0"/>
                      </a:endParaRPr>
                    </a:p>
                  </a:txBody>
                  <a:tcPr marL="27540" marR="27540" marT="34425" marB="34425" anchor="ctr">
                    <a:lnB w="38100" cap="flat" cmpd="sng" algn="ctr">
                      <a:solidFill>
                        <a:schemeClr val="accent4">
                          <a:lumMod val="75000"/>
                        </a:schemeClr>
                      </a:solidFill>
                      <a:prstDash val="solid"/>
                      <a:round/>
                      <a:headEnd type="none" w="med" len="med"/>
                      <a:tailEnd type="none" w="med" len="med"/>
                    </a:lnB>
                  </a:tcPr>
                </a:tc>
                <a:extLst>
                  <a:ext uri="{0D108BD9-81ED-4DB2-BD59-A6C34878D82A}">
                    <a16:rowId xmlns:a16="http://schemas.microsoft.com/office/drawing/2014/main" val="2904568438"/>
                  </a:ext>
                </a:extLst>
              </a:tr>
              <a:tr h="223075">
                <a:tc rowSpan="5">
                  <a:txBody>
                    <a:bodyPr/>
                    <a:lstStyle/>
                    <a:p>
                      <a:pPr algn="l" fontAlgn="ctr"/>
                      <a:r>
                        <a:rPr lang="en-US" sz="1600" dirty="0">
                          <a:effectLst/>
                          <a:latin typeface="Century Gothic" panose="020B0502020202020204" pitchFamily="34" charset="0"/>
                        </a:rPr>
                        <a:t>Partnerships (General/ Limited Partnerships)</a:t>
                      </a:r>
                      <a:endParaRPr lang="en-US" sz="1600" b="1" dirty="0">
                        <a:effectLst/>
                        <a:latin typeface="Century Gothic" panose="020B0502020202020204" pitchFamily="34" charset="0"/>
                      </a:endParaRPr>
                    </a:p>
                  </a:txBody>
                  <a:tcPr marL="27540" marR="27540" marT="34425" marB="34425" anchor="ctr">
                    <a:lnT w="38100" cap="flat" cmpd="sng" algn="ctr">
                      <a:solidFill>
                        <a:schemeClr val="accent4">
                          <a:lumMod val="75000"/>
                        </a:schemeClr>
                      </a:solidFill>
                      <a:prstDash val="solid"/>
                      <a:round/>
                      <a:headEnd type="none" w="med" len="med"/>
                      <a:tailEnd type="none" w="med" len="med"/>
                    </a:lnT>
                  </a:tcPr>
                </a:tc>
                <a:tc>
                  <a:txBody>
                    <a:bodyPr/>
                    <a:lstStyle/>
                    <a:p>
                      <a:pPr algn="l" fontAlgn="ctr"/>
                      <a:r>
                        <a:rPr lang="en-US" sz="1600" dirty="0">
                          <a:effectLst/>
                          <a:latin typeface="Century Gothic" panose="020B0502020202020204" pitchFamily="34" charset="0"/>
                        </a:rPr>
                        <a:t>Easy to organize</a:t>
                      </a:r>
                    </a:p>
                  </a:txBody>
                  <a:tcPr marL="27540" marR="27540" marT="34425" marB="34425" anchor="ctr">
                    <a:lnT w="38100" cap="flat" cmpd="sng" algn="ctr">
                      <a:solidFill>
                        <a:schemeClr val="accent4">
                          <a:lumMod val="75000"/>
                        </a:schemeClr>
                      </a:solidFill>
                      <a:prstDash val="solid"/>
                      <a:round/>
                      <a:headEnd type="none" w="med" len="med"/>
                      <a:tailEnd type="none" w="med" len="med"/>
                    </a:lnT>
                  </a:tcPr>
                </a:tc>
                <a:tc>
                  <a:txBody>
                    <a:bodyPr/>
                    <a:lstStyle/>
                    <a:p>
                      <a:pPr algn="l" fontAlgn="ctr"/>
                      <a:r>
                        <a:rPr lang="en-US" sz="1600">
                          <a:effectLst/>
                          <a:latin typeface="Century Gothic" panose="020B0502020202020204" pitchFamily="34" charset="0"/>
                        </a:rPr>
                        <a:t>Possible conflict development between partners</a:t>
                      </a:r>
                    </a:p>
                  </a:txBody>
                  <a:tcPr marL="27540" marR="27540" marT="34425" marB="34425" anchor="ctr">
                    <a:lnT w="38100" cap="flat" cmpd="sng" algn="ctr">
                      <a:solidFill>
                        <a:schemeClr val="accent4">
                          <a:lumMod val="75000"/>
                        </a:schemeClr>
                      </a:solidFill>
                      <a:prstDash val="solid"/>
                      <a:round/>
                      <a:headEnd type="none" w="med" len="med"/>
                      <a:tailEnd type="none" w="med" len="med"/>
                    </a:lnT>
                  </a:tcPr>
                </a:tc>
                <a:extLst>
                  <a:ext uri="{0D108BD9-81ED-4DB2-BD59-A6C34878D82A}">
                    <a16:rowId xmlns:a16="http://schemas.microsoft.com/office/drawing/2014/main" val="4075196287"/>
                  </a:ext>
                </a:extLst>
              </a:tr>
              <a:tr h="223075">
                <a:tc vMerge="1">
                  <a:txBody>
                    <a:bodyPr/>
                    <a:lstStyle/>
                    <a:p>
                      <a:endParaRPr lang="en-US"/>
                    </a:p>
                  </a:txBody>
                  <a:tcPr/>
                </a:tc>
                <a:tc>
                  <a:txBody>
                    <a:bodyPr/>
                    <a:lstStyle/>
                    <a:p>
                      <a:pPr algn="l" fontAlgn="ctr"/>
                      <a:r>
                        <a:rPr lang="en-US" sz="1600">
                          <a:effectLst/>
                          <a:latin typeface="Century Gothic" panose="020B0502020202020204" pitchFamily="34" charset="0"/>
                        </a:rPr>
                        <a:t>Access to combined knowledge, skills and resources</a:t>
                      </a:r>
                    </a:p>
                  </a:txBody>
                  <a:tcPr marL="27540" marR="27540" marT="34425" marB="34425" anchor="ctr"/>
                </a:tc>
                <a:tc>
                  <a:txBody>
                    <a:bodyPr/>
                    <a:lstStyle/>
                    <a:p>
                      <a:pPr algn="l" fontAlgn="ctr"/>
                      <a:r>
                        <a:rPr lang="en-US" sz="1600">
                          <a:effectLst/>
                          <a:latin typeface="Century Gothic" panose="020B0502020202020204" pitchFamily="34" charset="0"/>
                        </a:rPr>
                        <a:t>Profits must be split between partners</a:t>
                      </a:r>
                    </a:p>
                  </a:txBody>
                  <a:tcPr marL="27540" marR="27540" marT="34425" marB="34425" anchor="ctr"/>
                </a:tc>
                <a:extLst>
                  <a:ext uri="{0D108BD9-81ED-4DB2-BD59-A6C34878D82A}">
                    <a16:rowId xmlns:a16="http://schemas.microsoft.com/office/drawing/2014/main" val="3044372864"/>
                  </a:ext>
                </a:extLst>
              </a:tr>
              <a:tr h="145963">
                <a:tc vMerge="1">
                  <a:txBody>
                    <a:bodyPr/>
                    <a:lstStyle/>
                    <a:p>
                      <a:endParaRPr lang="en-US"/>
                    </a:p>
                  </a:txBody>
                  <a:tcPr/>
                </a:tc>
                <a:tc>
                  <a:txBody>
                    <a:bodyPr/>
                    <a:lstStyle/>
                    <a:p>
                      <a:pPr algn="l" fontAlgn="ctr"/>
                      <a:r>
                        <a:rPr lang="en-US" sz="1600">
                          <a:effectLst/>
                          <a:latin typeface="Century Gothic" panose="020B0502020202020204" pitchFamily="34" charset="0"/>
                        </a:rPr>
                        <a:t>Few Government regulations</a:t>
                      </a:r>
                    </a:p>
                  </a:txBody>
                  <a:tcPr marL="27540" marR="27540" marT="34425" marB="34425" anchor="ctr"/>
                </a:tc>
                <a:tc>
                  <a:txBody>
                    <a:bodyPr/>
                    <a:lstStyle/>
                    <a:p>
                      <a:pPr algn="l" fontAlgn="ctr"/>
                      <a:endParaRPr lang="en-US" sz="1600">
                        <a:effectLst/>
                        <a:latin typeface="Century Gothic" panose="020B0502020202020204" pitchFamily="34" charset="0"/>
                      </a:endParaRPr>
                    </a:p>
                  </a:txBody>
                  <a:tcPr marL="27540" marR="27540" marT="34425" marB="34425" anchor="ctr"/>
                </a:tc>
                <a:extLst>
                  <a:ext uri="{0D108BD9-81ED-4DB2-BD59-A6C34878D82A}">
                    <a16:rowId xmlns:a16="http://schemas.microsoft.com/office/drawing/2014/main" val="2321435808"/>
                  </a:ext>
                </a:extLst>
              </a:tr>
              <a:tr h="145963">
                <a:tc vMerge="1">
                  <a:txBody>
                    <a:bodyPr/>
                    <a:lstStyle/>
                    <a:p>
                      <a:endParaRPr lang="en-US"/>
                    </a:p>
                  </a:txBody>
                  <a:tcPr/>
                </a:tc>
                <a:tc>
                  <a:txBody>
                    <a:bodyPr/>
                    <a:lstStyle/>
                    <a:p>
                      <a:pPr algn="l" fontAlgn="ctr"/>
                      <a:r>
                        <a:rPr lang="en-US" sz="1600">
                          <a:effectLst/>
                          <a:latin typeface="Century Gothic" panose="020B0502020202020204" pitchFamily="34" charset="0"/>
                        </a:rPr>
                        <a:t>Profits taxed once at the partner level</a:t>
                      </a:r>
                    </a:p>
                  </a:txBody>
                  <a:tcPr marL="27540" marR="27540" marT="34425" marB="34425" anchor="ctr"/>
                </a:tc>
                <a:tc>
                  <a:txBody>
                    <a:bodyPr/>
                    <a:lstStyle/>
                    <a:p>
                      <a:pPr algn="l" fontAlgn="ctr"/>
                      <a:endParaRPr lang="en-US" sz="1600">
                        <a:effectLst/>
                        <a:latin typeface="Century Gothic" panose="020B0502020202020204" pitchFamily="34" charset="0"/>
                      </a:endParaRPr>
                    </a:p>
                  </a:txBody>
                  <a:tcPr marL="27540" marR="27540" marT="34425" marB="34425" anchor="ctr"/>
                </a:tc>
                <a:extLst>
                  <a:ext uri="{0D108BD9-81ED-4DB2-BD59-A6C34878D82A}">
                    <a16:rowId xmlns:a16="http://schemas.microsoft.com/office/drawing/2014/main" val="2648949310"/>
                  </a:ext>
                </a:extLst>
              </a:tr>
              <a:tr h="145963">
                <a:tc vMerge="1">
                  <a:txBody>
                    <a:bodyPr/>
                    <a:lstStyle/>
                    <a:p>
                      <a:endParaRPr lang="en-US"/>
                    </a:p>
                  </a:txBody>
                  <a:tcPr/>
                </a:tc>
                <a:tc>
                  <a:txBody>
                    <a:bodyPr/>
                    <a:lstStyle/>
                    <a:p>
                      <a:pPr algn="l" fontAlgn="ctr"/>
                      <a:r>
                        <a:rPr lang="en-US" sz="1600" dirty="0">
                          <a:effectLst/>
                          <a:latin typeface="Century Gothic" panose="020B0502020202020204" pitchFamily="34" charset="0"/>
                        </a:rPr>
                        <a:t>Unlimited liability for general partners</a:t>
                      </a:r>
                    </a:p>
                  </a:txBody>
                  <a:tcPr marL="27540" marR="27540" marT="34425" marB="34425" anchor="ctr"/>
                </a:tc>
                <a:tc>
                  <a:txBody>
                    <a:bodyPr/>
                    <a:lstStyle/>
                    <a:p>
                      <a:pPr algn="l" fontAlgn="ctr"/>
                      <a:endParaRPr lang="en-US" sz="1600" dirty="0">
                        <a:effectLst/>
                        <a:latin typeface="Century Gothic" panose="020B0502020202020204" pitchFamily="34" charset="0"/>
                      </a:endParaRPr>
                    </a:p>
                  </a:txBody>
                  <a:tcPr marL="27540" marR="27540" marT="34425" marB="34425" anchor="ctr"/>
                </a:tc>
                <a:extLst>
                  <a:ext uri="{0D108BD9-81ED-4DB2-BD59-A6C34878D82A}">
                    <a16:rowId xmlns:a16="http://schemas.microsoft.com/office/drawing/2014/main" val="2430331677"/>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72127-EE1D-6D4F-BD6C-E4A281E96FC9}"/>
              </a:ext>
            </a:extLst>
          </p:cNvPr>
          <p:cNvSpPr>
            <a:spLocks noGrp="1"/>
          </p:cNvSpPr>
          <p:nvPr>
            <p:ph type="title"/>
          </p:nvPr>
        </p:nvSpPr>
        <p:spPr/>
        <p:txBody>
          <a:bodyPr/>
          <a:lstStyle/>
          <a:p>
            <a:r>
              <a:rPr lang="en-US" dirty="0"/>
              <a:t>Recognize the Benefits and Drawbacks of the Corporate Form of Doing Business (cont.)</a:t>
            </a:r>
          </a:p>
        </p:txBody>
      </p:sp>
      <p:graphicFrame>
        <p:nvGraphicFramePr>
          <p:cNvPr id="4" name="Table 3">
            <a:extLst>
              <a:ext uri="{FF2B5EF4-FFF2-40B4-BE49-F238E27FC236}">
                <a16:creationId xmlns:a16="http://schemas.microsoft.com/office/drawing/2014/main" id="{6E35EFE5-0B06-6343-9FA4-4962AA53D03C}"/>
              </a:ext>
            </a:extLst>
          </p:cNvPr>
          <p:cNvGraphicFramePr>
            <a:graphicFrameLocks noGrp="1"/>
          </p:cNvGraphicFramePr>
          <p:nvPr>
            <p:extLst>
              <p:ext uri="{D42A27DB-BD31-4B8C-83A1-F6EECF244321}">
                <p14:modId xmlns:p14="http://schemas.microsoft.com/office/powerpoint/2010/main" val="111782971"/>
              </p:ext>
            </p:extLst>
          </p:nvPr>
        </p:nvGraphicFramePr>
        <p:xfrm>
          <a:off x="868680" y="1660210"/>
          <a:ext cx="10698480" cy="4834860"/>
        </p:xfrm>
        <a:graphic>
          <a:graphicData uri="http://schemas.openxmlformats.org/drawingml/2006/table">
            <a:tbl>
              <a:tblPr firstRow="1">
                <a:tableStyleId>{00A15C55-8517-42AA-B614-E9B94910E393}</a:tableStyleId>
              </a:tblPr>
              <a:tblGrid>
                <a:gridCol w="1845100">
                  <a:extLst>
                    <a:ext uri="{9D8B030D-6E8A-4147-A177-3AD203B41FA5}">
                      <a16:colId xmlns:a16="http://schemas.microsoft.com/office/drawing/2014/main" val="1321845493"/>
                    </a:ext>
                  </a:extLst>
                </a:gridCol>
                <a:gridCol w="4961614">
                  <a:extLst>
                    <a:ext uri="{9D8B030D-6E8A-4147-A177-3AD203B41FA5}">
                      <a16:colId xmlns:a16="http://schemas.microsoft.com/office/drawing/2014/main" val="3740390938"/>
                    </a:ext>
                  </a:extLst>
                </a:gridCol>
                <a:gridCol w="3891766">
                  <a:extLst>
                    <a:ext uri="{9D8B030D-6E8A-4147-A177-3AD203B41FA5}">
                      <a16:colId xmlns:a16="http://schemas.microsoft.com/office/drawing/2014/main" val="347152583"/>
                    </a:ext>
                  </a:extLst>
                </a:gridCol>
              </a:tblGrid>
              <a:tr h="145963">
                <a:tc>
                  <a:txBody>
                    <a:bodyPr/>
                    <a:lstStyle/>
                    <a:p>
                      <a:pPr algn="l" fontAlgn="ctr"/>
                      <a:r>
                        <a:rPr lang="en-US" sz="1600" dirty="0">
                          <a:effectLst/>
                          <a:latin typeface="Century Gothic" panose="020B0502020202020204" pitchFamily="34" charset="0"/>
                        </a:rPr>
                        <a:t>Form of Business</a:t>
                      </a:r>
                      <a:endParaRPr lang="en-US" sz="1600" b="1" dirty="0">
                        <a:effectLst/>
                        <a:latin typeface="Century Gothic" panose="020B0502020202020204" pitchFamily="34" charset="0"/>
                      </a:endParaRPr>
                    </a:p>
                  </a:txBody>
                  <a:tcPr marL="27540" marR="27540" marT="34425" marB="34425" anchor="ctr"/>
                </a:tc>
                <a:tc>
                  <a:txBody>
                    <a:bodyPr/>
                    <a:lstStyle/>
                    <a:p>
                      <a:pPr algn="l" fontAlgn="ctr"/>
                      <a:r>
                        <a:rPr lang="en-US" sz="1600" dirty="0">
                          <a:effectLst/>
                          <a:latin typeface="Century Gothic" panose="020B0502020202020204" pitchFamily="34" charset="0"/>
                        </a:rPr>
                        <a:t>Advantages</a:t>
                      </a:r>
                      <a:endParaRPr lang="en-US" sz="1600" b="1" dirty="0">
                        <a:effectLst/>
                        <a:latin typeface="Century Gothic" panose="020B0502020202020204" pitchFamily="34" charset="0"/>
                      </a:endParaRPr>
                    </a:p>
                  </a:txBody>
                  <a:tcPr marL="27540" marR="27540" marT="34425" marB="34425" anchor="ctr"/>
                </a:tc>
                <a:tc>
                  <a:txBody>
                    <a:bodyPr/>
                    <a:lstStyle/>
                    <a:p>
                      <a:pPr algn="l" fontAlgn="ctr"/>
                      <a:r>
                        <a:rPr lang="en-US" sz="1600" dirty="0">
                          <a:effectLst/>
                          <a:latin typeface="Century Gothic" panose="020B0502020202020204" pitchFamily="34" charset="0"/>
                        </a:rPr>
                        <a:t>Disadvantages</a:t>
                      </a:r>
                      <a:endParaRPr lang="en-US" sz="1600" b="1" dirty="0">
                        <a:effectLst/>
                        <a:latin typeface="Century Gothic" panose="020B0502020202020204" pitchFamily="34" charset="0"/>
                      </a:endParaRPr>
                    </a:p>
                  </a:txBody>
                  <a:tcPr marL="27540" marR="27540" marT="34425" marB="34425" anchor="ctr"/>
                </a:tc>
                <a:extLst>
                  <a:ext uri="{0D108BD9-81ED-4DB2-BD59-A6C34878D82A}">
                    <a16:rowId xmlns:a16="http://schemas.microsoft.com/office/drawing/2014/main" val="1015183671"/>
                  </a:ext>
                </a:extLst>
              </a:tr>
              <a:tr h="145963">
                <a:tc rowSpan="4">
                  <a:txBody>
                    <a:bodyPr/>
                    <a:lstStyle/>
                    <a:p>
                      <a:pPr algn="l" fontAlgn="ctr"/>
                      <a:r>
                        <a:rPr lang="en-US" sz="1400" dirty="0">
                          <a:effectLst/>
                          <a:latin typeface="Century Gothic" panose="020B0502020202020204" pitchFamily="34" charset="0"/>
                        </a:rPr>
                        <a:t>Corporation</a:t>
                      </a:r>
                      <a:endParaRPr lang="en-US" sz="1400" b="1" dirty="0">
                        <a:effectLst/>
                        <a:latin typeface="Century Gothic" panose="020B0502020202020204" pitchFamily="34" charset="0"/>
                      </a:endParaRPr>
                    </a:p>
                  </a:txBody>
                  <a:tcPr marL="27540" marR="27540" marT="34425" marB="34425" anchor="ctr"/>
                </a:tc>
                <a:tc>
                  <a:txBody>
                    <a:bodyPr/>
                    <a:lstStyle/>
                    <a:p>
                      <a:pPr algn="l" fontAlgn="ctr"/>
                      <a:r>
                        <a:rPr lang="en-US" sz="1400" dirty="0">
                          <a:effectLst/>
                          <a:latin typeface="Century Gothic" panose="020B0502020202020204" pitchFamily="34" charset="0"/>
                        </a:rPr>
                        <a:t>Limited liability</a:t>
                      </a:r>
                    </a:p>
                  </a:txBody>
                  <a:tcPr marL="27540" marR="27540" marT="34425" marB="34425" anchor="ctr"/>
                </a:tc>
                <a:tc>
                  <a:txBody>
                    <a:bodyPr/>
                    <a:lstStyle/>
                    <a:p>
                      <a:pPr algn="l" fontAlgn="ctr"/>
                      <a:r>
                        <a:rPr lang="en-US" sz="1400">
                          <a:effectLst/>
                          <a:latin typeface="Century Gothic" panose="020B0502020202020204" pitchFamily="34" charset="0"/>
                        </a:rPr>
                        <a:t>Double taxation</a:t>
                      </a:r>
                    </a:p>
                  </a:txBody>
                  <a:tcPr marL="27540" marR="27540" marT="34425" marB="34425" anchor="ctr"/>
                </a:tc>
                <a:extLst>
                  <a:ext uri="{0D108BD9-81ED-4DB2-BD59-A6C34878D82A}">
                    <a16:rowId xmlns:a16="http://schemas.microsoft.com/office/drawing/2014/main" val="3901015510"/>
                  </a:ext>
                </a:extLst>
              </a:tr>
              <a:tr h="223075">
                <a:tc vMerge="1">
                  <a:txBody>
                    <a:bodyPr/>
                    <a:lstStyle/>
                    <a:p>
                      <a:endParaRPr lang="en-US"/>
                    </a:p>
                  </a:txBody>
                  <a:tcPr/>
                </a:tc>
                <a:tc>
                  <a:txBody>
                    <a:bodyPr/>
                    <a:lstStyle/>
                    <a:p>
                      <a:pPr algn="l" fontAlgn="ctr"/>
                      <a:r>
                        <a:rPr lang="en-US" sz="1400" dirty="0">
                          <a:effectLst/>
                          <a:latin typeface="Century Gothic" panose="020B0502020202020204" pitchFamily="34" charset="0"/>
                        </a:rPr>
                        <a:t>Virtually unlimited access to equity and debt financing = ability to generate vast profits</a:t>
                      </a:r>
                    </a:p>
                  </a:txBody>
                  <a:tcPr marL="27540" marR="27540" marT="34425" marB="34425" anchor="ctr"/>
                </a:tc>
                <a:tc>
                  <a:txBody>
                    <a:bodyPr/>
                    <a:lstStyle/>
                    <a:p>
                      <a:pPr algn="l" fontAlgn="ctr"/>
                      <a:r>
                        <a:rPr lang="en-US" sz="1400" dirty="0">
                          <a:effectLst/>
                          <a:latin typeface="Century Gothic" panose="020B0502020202020204" pitchFamily="34" charset="0"/>
                        </a:rPr>
                        <a:t>Subject to extensive government regulations, especially publicly traded corps</a:t>
                      </a:r>
                    </a:p>
                  </a:txBody>
                  <a:tcPr marL="27540" marR="27540" marT="34425" marB="34425" anchor="ctr"/>
                </a:tc>
                <a:extLst>
                  <a:ext uri="{0D108BD9-81ED-4DB2-BD59-A6C34878D82A}">
                    <a16:rowId xmlns:a16="http://schemas.microsoft.com/office/drawing/2014/main" val="1990332446"/>
                  </a:ext>
                </a:extLst>
              </a:tr>
              <a:tr h="145963">
                <a:tc vMerge="1">
                  <a:txBody>
                    <a:bodyPr/>
                    <a:lstStyle/>
                    <a:p>
                      <a:endParaRPr lang="en-US"/>
                    </a:p>
                  </a:txBody>
                  <a:tcPr/>
                </a:tc>
                <a:tc>
                  <a:txBody>
                    <a:bodyPr/>
                    <a:lstStyle/>
                    <a:p>
                      <a:pPr algn="l" fontAlgn="ctr"/>
                      <a:r>
                        <a:rPr lang="en-US" sz="1400" dirty="0">
                          <a:effectLst/>
                          <a:latin typeface="Century Gothic" panose="020B0502020202020204" pitchFamily="34" charset="0"/>
                        </a:rPr>
                        <a:t>Easy to transfer ownership (publicly traded)</a:t>
                      </a:r>
                    </a:p>
                  </a:txBody>
                  <a:tcPr marL="27540" marR="27540" marT="34425" marB="34425" anchor="ctr"/>
                </a:tc>
                <a:tc>
                  <a:txBody>
                    <a:bodyPr/>
                    <a:lstStyle/>
                    <a:p>
                      <a:pPr algn="l" fontAlgn="ctr"/>
                      <a:r>
                        <a:rPr lang="en-US" sz="1400" dirty="0">
                          <a:effectLst/>
                          <a:latin typeface="Century Gothic" panose="020B0502020202020204" pitchFamily="34" charset="0"/>
                        </a:rPr>
                        <a:t>Complex to organize and maintain</a:t>
                      </a:r>
                    </a:p>
                  </a:txBody>
                  <a:tcPr marL="27540" marR="27540" marT="34425" marB="34425" anchor="ctr"/>
                </a:tc>
                <a:extLst>
                  <a:ext uri="{0D108BD9-81ED-4DB2-BD59-A6C34878D82A}">
                    <a16:rowId xmlns:a16="http://schemas.microsoft.com/office/drawing/2014/main" val="191268838"/>
                  </a:ext>
                </a:extLst>
              </a:tr>
              <a:tr h="223075">
                <a:tc vMerge="1">
                  <a:txBody>
                    <a:bodyPr/>
                    <a:lstStyle/>
                    <a:p>
                      <a:endParaRPr lang="en-US"/>
                    </a:p>
                  </a:txBody>
                  <a:tcPr/>
                </a:tc>
                <a:tc>
                  <a:txBody>
                    <a:bodyPr/>
                    <a:lstStyle/>
                    <a:p>
                      <a:pPr algn="l" fontAlgn="ctr"/>
                      <a:r>
                        <a:rPr lang="en-US" sz="1400" dirty="0">
                          <a:effectLst/>
                          <a:latin typeface="Century Gothic" panose="020B0502020202020204" pitchFamily="34" charset="0"/>
                        </a:rPr>
                        <a:t>Legal entity separate from owners with continuous life</a:t>
                      </a:r>
                    </a:p>
                  </a:txBody>
                  <a:tcPr marL="27540" marR="27540" marT="34425" marB="34425" anchor="ctr"/>
                </a:tc>
                <a:tc>
                  <a:txBody>
                    <a:bodyPr/>
                    <a:lstStyle/>
                    <a:p>
                      <a:pPr algn="l" fontAlgn="ctr"/>
                      <a:endParaRPr lang="en-US" sz="1400">
                        <a:effectLst/>
                        <a:latin typeface="Century Gothic" panose="020B0502020202020204" pitchFamily="34" charset="0"/>
                      </a:endParaRPr>
                    </a:p>
                  </a:txBody>
                  <a:tcPr marL="27540" marR="27540" marT="34425" marB="34425" anchor="ctr"/>
                </a:tc>
                <a:extLst>
                  <a:ext uri="{0D108BD9-81ED-4DB2-BD59-A6C34878D82A}">
                    <a16:rowId xmlns:a16="http://schemas.microsoft.com/office/drawing/2014/main" val="2056005816"/>
                  </a:ext>
                </a:extLst>
              </a:tr>
              <a:tr h="223075">
                <a:tc rowSpan="4">
                  <a:txBody>
                    <a:bodyPr/>
                    <a:lstStyle/>
                    <a:p>
                      <a:pPr algn="l" fontAlgn="ctr"/>
                      <a:r>
                        <a:rPr lang="en-US" sz="1400">
                          <a:effectLst/>
                          <a:latin typeface="Century Gothic" panose="020B0502020202020204" pitchFamily="34" charset="0"/>
                        </a:rPr>
                        <a:t>Limited Liability Company</a:t>
                      </a:r>
                      <a:endParaRPr lang="en-US" sz="1400" b="1">
                        <a:effectLst/>
                        <a:latin typeface="Century Gothic" panose="020B0502020202020204" pitchFamily="34" charset="0"/>
                      </a:endParaRPr>
                    </a:p>
                  </a:txBody>
                  <a:tcPr marL="27540" marR="27540" marT="34425" marB="34425" anchor="ctr"/>
                </a:tc>
                <a:tc>
                  <a:txBody>
                    <a:bodyPr/>
                    <a:lstStyle/>
                    <a:p>
                      <a:pPr algn="l" fontAlgn="ctr"/>
                      <a:r>
                        <a:rPr lang="en-US" sz="1400" dirty="0">
                          <a:effectLst/>
                          <a:latin typeface="Century Gothic" panose="020B0502020202020204" pitchFamily="34" charset="0"/>
                        </a:rPr>
                        <a:t>Simple to organize and operate</a:t>
                      </a:r>
                    </a:p>
                  </a:txBody>
                  <a:tcPr marL="27540" marR="27540" marT="34425" marB="34425" anchor="ctr"/>
                </a:tc>
                <a:tc>
                  <a:txBody>
                    <a:bodyPr/>
                    <a:lstStyle/>
                    <a:p>
                      <a:pPr algn="l" fontAlgn="ctr"/>
                      <a:r>
                        <a:rPr lang="en-US" sz="1400" dirty="0">
                          <a:effectLst/>
                          <a:latin typeface="Century Gothic" panose="020B0502020202020204" pitchFamily="34" charset="0"/>
                        </a:rPr>
                        <a:t>Possible conflict development between members</a:t>
                      </a:r>
                    </a:p>
                  </a:txBody>
                  <a:tcPr marL="27540" marR="27540" marT="34425" marB="34425" anchor="ctr"/>
                </a:tc>
                <a:extLst>
                  <a:ext uri="{0D108BD9-81ED-4DB2-BD59-A6C34878D82A}">
                    <a16:rowId xmlns:a16="http://schemas.microsoft.com/office/drawing/2014/main" val="2453991337"/>
                  </a:ext>
                </a:extLst>
              </a:tr>
              <a:tr h="145963">
                <a:tc vMerge="1">
                  <a:txBody>
                    <a:bodyPr/>
                    <a:lstStyle/>
                    <a:p>
                      <a:endParaRPr lang="en-US"/>
                    </a:p>
                  </a:txBody>
                  <a:tcPr/>
                </a:tc>
                <a:tc>
                  <a:txBody>
                    <a:bodyPr/>
                    <a:lstStyle/>
                    <a:p>
                      <a:pPr algn="l" fontAlgn="ctr"/>
                      <a:r>
                        <a:rPr lang="en-US" sz="1400" dirty="0">
                          <a:effectLst/>
                          <a:latin typeface="Century Gothic" panose="020B0502020202020204" pitchFamily="34" charset="0"/>
                        </a:rPr>
                        <a:t>Flexible in nature</a:t>
                      </a:r>
                    </a:p>
                  </a:txBody>
                  <a:tcPr marL="27540" marR="27540" marT="34425" marB="34425" anchor="ctr"/>
                </a:tc>
                <a:tc>
                  <a:txBody>
                    <a:bodyPr/>
                    <a:lstStyle/>
                    <a:p>
                      <a:pPr algn="l" fontAlgn="ctr"/>
                      <a:r>
                        <a:rPr lang="en-US" sz="1400">
                          <a:effectLst/>
                          <a:latin typeface="Century Gothic" panose="020B0502020202020204" pitchFamily="34" charset="0"/>
                        </a:rPr>
                        <a:t>Profits must be split between members</a:t>
                      </a:r>
                    </a:p>
                  </a:txBody>
                  <a:tcPr marL="27540" marR="27540" marT="34425" marB="34425" anchor="ctr"/>
                </a:tc>
                <a:extLst>
                  <a:ext uri="{0D108BD9-81ED-4DB2-BD59-A6C34878D82A}">
                    <a16:rowId xmlns:a16="http://schemas.microsoft.com/office/drawing/2014/main" val="614871088"/>
                  </a:ext>
                </a:extLst>
              </a:tr>
              <a:tr h="223075">
                <a:tc vMerge="1">
                  <a:txBody>
                    <a:bodyPr/>
                    <a:lstStyle/>
                    <a:p>
                      <a:endParaRPr lang="en-US"/>
                    </a:p>
                  </a:txBody>
                  <a:tcPr/>
                </a:tc>
                <a:tc>
                  <a:txBody>
                    <a:bodyPr/>
                    <a:lstStyle/>
                    <a:p>
                      <a:pPr algn="l" fontAlgn="ctr"/>
                      <a:r>
                        <a:rPr lang="en-US" sz="1400" dirty="0">
                          <a:effectLst/>
                          <a:latin typeface="Century Gothic" panose="020B0502020202020204" pitchFamily="34" charset="0"/>
                        </a:rPr>
                        <a:t>Can elect to be taxed as a partnership (or sole proprietor if single-member LLC)</a:t>
                      </a:r>
                    </a:p>
                  </a:txBody>
                  <a:tcPr marL="27540" marR="27540" marT="34425" marB="34425" anchor="ctr"/>
                </a:tc>
                <a:tc>
                  <a:txBody>
                    <a:bodyPr/>
                    <a:lstStyle/>
                    <a:p>
                      <a:pPr algn="l" fontAlgn="ctr"/>
                      <a:endParaRPr lang="en-US" sz="1400" dirty="0">
                        <a:effectLst/>
                        <a:latin typeface="Century Gothic" panose="020B0502020202020204" pitchFamily="34" charset="0"/>
                      </a:endParaRPr>
                    </a:p>
                  </a:txBody>
                  <a:tcPr marL="27540" marR="27540" marT="34425" marB="34425" anchor="ctr"/>
                </a:tc>
                <a:extLst>
                  <a:ext uri="{0D108BD9-81ED-4DB2-BD59-A6C34878D82A}">
                    <a16:rowId xmlns:a16="http://schemas.microsoft.com/office/drawing/2014/main" val="1532738415"/>
                  </a:ext>
                </a:extLst>
              </a:tr>
              <a:tr h="223075">
                <a:tc vMerge="1">
                  <a:txBody>
                    <a:bodyPr/>
                    <a:lstStyle/>
                    <a:p>
                      <a:endParaRPr lang="en-US"/>
                    </a:p>
                  </a:txBody>
                  <a:tcPr/>
                </a:tc>
                <a:tc>
                  <a:txBody>
                    <a:bodyPr/>
                    <a:lstStyle/>
                    <a:p>
                      <a:pPr algn="l" fontAlgn="ctr"/>
                      <a:r>
                        <a:rPr lang="en-US" sz="1400" dirty="0">
                          <a:effectLst/>
                          <a:latin typeface="Century Gothic" panose="020B0502020202020204" pitchFamily="34" charset="0"/>
                        </a:rPr>
                        <a:t>Legal entity separate from owners with continuous life</a:t>
                      </a:r>
                    </a:p>
                  </a:txBody>
                  <a:tcPr marL="27540" marR="27540" marT="34425" marB="34425" anchor="ctr"/>
                </a:tc>
                <a:tc>
                  <a:txBody>
                    <a:bodyPr/>
                    <a:lstStyle/>
                    <a:p>
                      <a:pPr algn="l" fontAlgn="ctr"/>
                      <a:endParaRPr lang="en-US" sz="1400" dirty="0">
                        <a:effectLst/>
                        <a:latin typeface="Century Gothic" panose="020B0502020202020204" pitchFamily="34" charset="0"/>
                      </a:endParaRPr>
                    </a:p>
                  </a:txBody>
                  <a:tcPr marL="27540" marR="27540" marT="34425" marB="34425" anchor="ctr"/>
                </a:tc>
                <a:extLst>
                  <a:ext uri="{0D108BD9-81ED-4DB2-BD59-A6C34878D82A}">
                    <a16:rowId xmlns:a16="http://schemas.microsoft.com/office/drawing/2014/main" val="2577338643"/>
                  </a:ext>
                </a:extLst>
              </a:tr>
              <a:tr h="223075">
                <a:tc rowSpan="5">
                  <a:txBody>
                    <a:bodyPr/>
                    <a:lstStyle/>
                    <a:p>
                      <a:pPr algn="l" fontAlgn="ctr"/>
                      <a:r>
                        <a:rPr lang="en-US" sz="1400" dirty="0">
                          <a:effectLst/>
                          <a:latin typeface="Century Gothic" panose="020B0502020202020204" pitchFamily="34" charset="0"/>
                        </a:rPr>
                        <a:t>S Corporation</a:t>
                      </a:r>
                      <a:endParaRPr lang="en-US" sz="1400" b="1" dirty="0">
                        <a:effectLst/>
                        <a:latin typeface="Century Gothic" panose="020B0502020202020204" pitchFamily="34" charset="0"/>
                      </a:endParaRPr>
                    </a:p>
                  </a:txBody>
                  <a:tcPr marL="27540" marR="27540" marT="34425" marB="34425" anchor="ctr"/>
                </a:tc>
                <a:tc>
                  <a:txBody>
                    <a:bodyPr/>
                    <a:lstStyle/>
                    <a:p>
                      <a:pPr algn="l" fontAlgn="ctr"/>
                      <a:r>
                        <a:rPr lang="en-US" sz="1400" dirty="0">
                          <a:effectLst/>
                          <a:latin typeface="Century Gothic" panose="020B0502020202020204" pitchFamily="34" charset="0"/>
                        </a:rPr>
                        <a:t>Limited liability for owners</a:t>
                      </a:r>
                    </a:p>
                  </a:txBody>
                  <a:tcPr marL="27540" marR="27540" marT="34425" marB="34425" anchor="ctr"/>
                </a:tc>
                <a:tc>
                  <a:txBody>
                    <a:bodyPr/>
                    <a:lstStyle/>
                    <a:p>
                      <a:pPr algn="l" fontAlgn="ctr"/>
                      <a:r>
                        <a:rPr lang="en-US" sz="1400" dirty="0">
                          <a:effectLst/>
                          <a:latin typeface="Century Gothic" panose="020B0502020202020204" pitchFamily="34" charset="0"/>
                        </a:rPr>
                        <a:t>Restrictions on number and type of shareholders</a:t>
                      </a:r>
                    </a:p>
                  </a:txBody>
                  <a:tcPr marL="27540" marR="27540" marT="34425" marB="34425" anchor="ctr"/>
                </a:tc>
                <a:extLst>
                  <a:ext uri="{0D108BD9-81ED-4DB2-BD59-A6C34878D82A}">
                    <a16:rowId xmlns:a16="http://schemas.microsoft.com/office/drawing/2014/main" val="3338984094"/>
                  </a:ext>
                </a:extLst>
              </a:tr>
              <a:tr h="145963">
                <a:tc vMerge="1">
                  <a:txBody>
                    <a:bodyPr/>
                    <a:lstStyle/>
                    <a:p>
                      <a:endParaRPr lang="en-US"/>
                    </a:p>
                  </a:txBody>
                  <a:tcPr/>
                </a:tc>
                <a:tc>
                  <a:txBody>
                    <a:bodyPr/>
                    <a:lstStyle/>
                    <a:p>
                      <a:pPr algn="l" fontAlgn="ctr"/>
                      <a:r>
                        <a:rPr lang="en-US" sz="1400" dirty="0">
                          <a:effectLst/>
                          <a:latin typeface="Century Gothic" panose="020B0502020202020204" pitchFamily="34" charset="0"/>
                        </a:rPr>
                        <a:t>Greater credibility for financing</a:t>
                      </a:r>
                    </a:p>
                  </a:txBody>
                  <a:tcPr marL="27540" marR="27540" marT="34425" marB="34425" anchor="ctr"/>
                </a:tc>
                <a:tc>
                  <a:txBody>
                    <a:bodyPr/>
                    <a:lstStyle/>
                    <a:p>
                      <a:pPr algn="l" fontAlgn="ctr"/>
                      <a:endParaRPr lang="en-US" sz="1400" dirty="0">
                        <a:effectLst/>
                        <a:latin typeface="Century Gothic" panose="020B0502020202020204" pitchFamily="34" charset="0"/>
                      </a:endParaRPr>
                    </a:p>
                  </a:txBody>
                  <a:tcPr marL="27540" marR="27540" marT="34425" marB="34425" anchor="ctr"/>
                </a:tc>
                <a:extLst>
                  <a:ext uri="{0D108BD9-81ED-4DB2-BD59-A6C34878D82A}">
                    <a16:rowId xmlns:a16="http://schemas.microsoft.com/office/drawing/2014/main" val="499326988"/>
                  </a:ext>
                </a:extLst>
              </a:tr>
              <a:tr h="145963">
                <a:tc vMerge="1">
                  <a:txBody>
                    <a:bodyPr/>
                    <a:lstStyle/>
                    <a:p>
                      <a:endParaRPr lang="en-US"/>
                    </a:p>
                  </a:txBody>
                  <a:tcPr/>
                </a:tc>
                <a:tc>
                  <a:txBody>
                    <a:bodyPr/>
                    <a:lstStyle/>
                    <a:p>
                      <a:pPr algn="l" fontAlgn="ctr"/>
                      <a:r>
                        <a:rPr lang="en-US" sz="1400" dirty="0">
                          <a:effectLst/>
                          <a:latin typeface="Century Gothic" panose="020B0502020202020204" pitchFamily="34" charset="0"/>
                        </a:rPr>
                        <a:t>Taxed like a partnership</a:t>
                      </a:r>
                    </a:p>
                  </a:txBody>
                  <a:tcPr marL="27540" marR="27540" marT="34425" marB="34425" anchor="ctr"/>
                </a:tc>
                <a:tc>
                  <a:txBody>
                    <a:bodyPr/>
                    <a:lstStyle/>
                    <a:p>
                      <a:pPr algn="l" fontAlgn="ctr"/>
                      <a:endParaRPr lang="en-US" sz="1400" dirty="0">
                        <a:effectLst/>
                        <a:latin typeface="Century Gothic" panose="020B0502020202020204" pitchFamily="34" charset="0"/>
                      </a:endParaRPr>
                    </a:p>
                  </a:txBody>
                  <a:tcPr marL="27540" marR="27540" marT="34425" marB="34425" anchor="ctr"/>
                </a:tc>
                <a:extLst>
                  <a:ext uri="{0D108BD9-81ED-4DB2-BD59-A6C34878D82A}">
                    <a16:rowId xmlns:a16="http://schemas.microsoft.com/office/drawing/2014/main" val="1707963701"/>
                  </a:ext>
                </a:extLst>
              </a:tr>
              <a:tr h="223075">
                <a:tc vMerge="1">
                  <a:txBody>
                    <a:bodyPr/>
                    <a:lstStyle/>
                    <a:p>
                      <a:endParaRPr lang="en-US"/>
                    </a:p>
                  </a:txBody>
                  <a:tcPr/>
                </a:tc>
                <a:tc>
                  <a:txBody>
                    <a:bodyPr/>
                    <a:lstStyle/>
                    <a:p>
                      <a:pPr algn="l" fontAlgn="ctr"/>
                      <a:r>
                        <a:rPr lang="en-US" sz="1400" dirty="0">
                          <a:effectLst/>
                          <a:latin typeface="Century Gothic" panose="020B0502020202020204" pitchFamily="34" charset="0"/>
                        </a:rPr>
                        <a:t>Not as regulated as publicly traded corporation</a:t>
                      </a:r>
                    </a:p>
                  </a:txBody>
                  <a:tcPr marL="27540" marR="27540" marT="34425" marB="34425" anchor="ctr"/>
                </a:tc>
                <a:tc>
                  <a:txBody>
                    <a:bodyPr/>
                    <a:lstStyle/>
                    <a:p>
                      <a:pPr algn="l" fontAlgn="ctr"/>
                      <a:endParaRPr lang="en-US" sz="1400" dirty="0">
                        <a:effectLst/>
                        <a:latin typeface="Century Gothic" panose="020B0502020202020204" pitchFamily="34" charset="0"/>
                      </a:endParaRPr>
                    </a:p>
                  </a:txBody>
                  <a:tcPr marL="27540" marR="27540" marT="34425" marB="34425" anchor="ctr"/>
                </a:tc>
                <a:extLst>
                  <a:ext uri="{0D108BD9-81ED-4DB2-BD59-A6C34878D82A}">
                    <a16:rowId xmlns:a16="http://schemas.microsoft.com/office/drawing/2014/main" val="718717150"/>
                  </a:ext>
                </a:extLst>
              </a:tr>
              <a:tr h="223075">
                <a:tc vMerge="1">
                  <a:txBody>
                    <a:bodyPr/>
                    <a:lstStyle/>
                    <a:p>
                      <a:endParaRPr lang="en-US"/>
                    </a:p>
                  </a:txBody>
                  <a:tcPr/>
                </a:tc>
                <a:tc>
                  <a:txBody>
                    <a:bodyPr/>
                    <a:lstStyle/>
                    <a:p>
                      <a:pPr algn="l" fontAlgn="ctr"/>
                      <a:r>
                        <a:rPr lang="en-US" sz="1400" dirty="0">
                          <a:effectLst/>
                          <a:latin typeface="Century Gothic" panose="020B0502020202020204" pitchFamily="34" charset="0"/>
                        </a:rPr>
                        <a:t>Legal entity separate from owners with continuous life</a:t>
                      </a:r>
                    </a:p>
                  </a:txBody>
                  <a:tcPr marL="27540" marR="27540" marT="34425" marB="34425" anchor="ctr"/>
                </a:tc>
                <a:tc>
                  <a:txBody>
                    <a:bodyPr/>
                    <a:lstStyle/>
                    <a:p>
                      <a:pPr algn="l" fontAlgn="ctr"/>
                      <a:endParaRPr lang="en-US" sz="1400" dirty="0">
                        <a:effectLst/>
                        <a:latin typeface="Century Gothic" panose="020B0502020202020204" pitchFamily="34" charset="0"/>
                      </a:endParaRPr>
                    </a:p>
                  </a:txBody>
                  <a:tcPr marL="27540" marR="27540" marT="34425" marB="34425" anchor="ctr"/>
                </a:tc>
                <a:extLst>
                  <a:ext uri="{0D108BD9-81ED-4DB2-BD59-A6C34878D82A}">
                    <a16:rowId xmlns:a16="http://schemas.microsoft.com/office/drawing/2014/main" val="506472958"/>
                  </a:ext>
                </a:extLst>
              </a:tr>
            </a:tbl>
          </a:graphicData>
        </a:graphic>
      </p:graphicFrame>
    </p:spTree>
    <p:extLst>
      <p:ext uri="{BB962C8B-B14F-4D97-AF65-F5344CB8AC3E}">
        <p14:creationId xmlns:p14="http://schemas.microsoft.com/office/powerpoint/2010/main" val="13855484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6"/>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Capital Stock Transactions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7"/>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Capital Stock Transactions</a:t>
            </a:r>
            <a:endParaRPr/>
          </a:p>
        </p:txBody>
      </p:sp>
      <p:sp>
        <p:nvSpPr>
          <p:cNvPr id="122" name="Google Shape;122;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13.2: Account for issuance of Stock	</a:t>
            </a:r>
            <a:endParaRPr/>
          </a:p>
          <a:p>
            <a:pPr marL="582930" lvl="0" indent="0" algn="l" rtl="0">
              <a:lnSpc>
                <a:spcPct val="90000"/>
              </a:lnSpc>
              <a:spcBef>
                <a:spcPts val="375"/>
              </a:spcBef>
              <a:spcAft>
                <a:spcPts val="0"/>
              </a:spcAft>
              <a:buClr>
                <a:schemeClr val="dk1"/>
              </a:buClr>
              <a:buSzPts val="1100"/>
              <a:buFont typeface="Arial"/>
              <a:buNone/>
            </a:pPr>
            <a:r>
              <a:rPr lang="en-US" sz="2000"/>
              <a:t>13.2.1: Account for the issuance of stock</a:t>
            </a:r>
            <a:endParaRPr sz="2000"/>
          </a:p>
          <a:p>
            <a:pPr marL="582930" lvl="0" indent="0" algn="l" rtl="0">
              <a:lnSpc>
                <a:spcPct val="90000"/>
              </a:lnSpc>
              <a:spcBef>
                <a:spcPts val="375"/>
              </a:spcBef>
              <a:spcAft>
                <a:spcPts val="0"/>
              </a:spcAft>
              <a:buClr>
                <a:schemeClr val="dk1"/>
              </a:buClr>
              <a:buSzPts val="1100"/>
              <a:buFont typeface="Arial"/>
              <a:buNone/>
            </a:pPr>
            <a:r>
              <a:rPr lang="en-US" sz="2000"/>
              <a:t>13.2.2: Distinguish between characteristics of common and preferred stock</a:t>
            </a:r>
            <a:endParaRPr sz="2000"/>
          </a:p>
          <a:p>
            <a:pPr marL="582930" lvl="0" indent="0" algn="l" rtl="0">
              <a:lnSpc>
                <a:spcPct val="90000"/>
              </a:lnSpc>
              <a:spcBef>
                <a:spcPts val="375"/>
              </a:spcBef>
              <a:spcAft>
                <a:spcPts val="0"/>
              </a:spcAft>
              <a:buSzPts val="1100"/>
              <a:buNone/>
            </a:pPr>
            <a:r>
              <a:rPr lang="en-US" sz="2000"/>
              <a:t>13.2.3: Account for buying and selling shares of treasury stock</a:t>
            </a:r>
            <a:endParaRPr sz="20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gab49493a01_0_49"/>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dirty="0"/>
              <a:t>Account for the Issuance of Stock</a:t>
            </a:r>
            <a:endParaRPr dirty="0"/>
          </a:p>
        </p:txBody>
      </p:sp>
      <p:sp>
        <p:nvSpPr>
          <p:cNvPr id="129" name="Google Shape;129;gab49493a01_0_49"/>
          <p:cNvSpPr txBox="1">
            <a:spLocks noGrp="1"/>
          </p:cNvSpPr>
          <p:nvPr>
            <p:ph type="body" idx="1"/>
          </p:nvPr>
        </p:nvSpPr>
        <p:spPr>
          <a:xfrm>
            <a:off x="838200" y="1825625"/>
            <a:ext cx="10515600" cy="1877695"/>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600" b="1" dirty="0">
                <a:solidFill>
                  <a:srgbClr val="373D3F"/>
                </a:solidFill>
              </a:rPr>
              <a:t>Shares</a:t>
            </a:r>
            <a:r>
              <a:rPr lang="en-US" sz="1600" dirty="0">
                <a:solidFill>
                  <a:srgbClr val="373D3F"/>
                </a:solidFill>
              </a:rPr>
              <a:t> </a:t>
            </a:r>
            <a:r>
              <a:rPr lang="en-US" sz="1600" b="1" dirty="0">
                <a:solidFill>
                  <a:srgbClr val="373D3F"/>
                </a:solidFill>
              </a:rPr>
              <a:t>authorized</a:t>
            </a:r>
            <a:r>
              <a:rPr lang="en-US" sz="1600" dirty="0">
                <a:solidFill>
                  <a:srgbClr val="373D3F"/>
                </a:solidFill>
              </a:rPr>
              <a:t> is the number of shares a corporation is allowed to issue (sell). For a large corporation this is based on a decision by its Board of Directors, a group elected to represent and serve the interest of the stockholders. Authorization is just permission to sell shares of stock; no action has actually taken place yet. Therefore, there is no journal entry for a stock authorization.</a:t>
            </a:r>
            <a:endParaRPr sz="1600" dirty="0">
              <a:solidFill>
                <a:srgbClr val="373D3F"/>
              </a:solidFill>
            </a:endParaRPr>
          </a:p>
          <a:p>
            <a:pPr marL="0" lvl="0" indent="0" algn="l" rtl="0">
              <a:lnSpc>
                <a:spcPct val="100000"/>
              </a:lnSpc>
              <a:spcBef>
                <a:spcPts val="2400"/>
              </a:spcBef>
              <a:spcAft>
                <a:spcPts val="0"/>
              </a:spcAft>
              <a:buNone/>
            </a:pPr>
            <a:r>
              <a:rPr lang="en-US" sz="1600" b="1" dirty="0">
                <a:solidFill>
                  <a:srgbClr val="373D3F"/>
                </a:solidFill>
              </a:rPr>
              <a:t>Shares</a:t>
            </a:r>
            <a:r>
              <a:rPr lang="en-US" sz="1600" dirty="0">
                <a:solidFill>
                  <a:srgbClr val="373D3F"/>
                </a:solidFill>
              </a:rPr>
              <a:t> </a:t>
            </a:r>
            <a:r>
              <a:rPr lang="en-US" sz="1600" b="1" dirty="0">
                <a:solidFill>
                  <a:srgbClr val="373D3F"/>
                </a:solidFill>
              </a:rPr>
              <a:t>issued</a:t>
            </a:r>
            <a:r>
              <a:rPr lang="en-US" sz="1600" dirty="0">
                <a:solidFill>
                  <a:srgbClr val="373D3F"/>
                </a:solidFill>
              </a:rPr>
              <a:t> is the number of shares a corporation has sold to stockholders for the first time. The number of shares issued cannot exceed the number of shares authorized.</a:t>
            </a:r>
            <a:endParaRPr sz="1200" dirty="0">
              <a:solidFill>
                <a:srgbClr val="373D3F"/>
              </a:solidFill>
            </a:endParaRPr>
          </a:p>
          <a:p>
            <a:pPr marL="0" lvl="0" indent="0" algn="l" rtl="0">
              <a:spcBef>
                <a:spcPts val="2400"/>
              </a:spcBef>
              <a:spcAft>
                <a:spcPts val="0"/>
              </a:spcAft>
              <a:buNone/>
            </a:pPr>
            <a:endParaRPr dirty="0"/>
          </a:p>
        </p:txBody>
      </p:sp>
      <p:graphicFrame>
        <p:nvGraphicFramePr>
          <p:cNvPr id="2" name="Table 1">
            <a:extLst>
              <a:ext uri="{FF2B5EF4-FFF2-40B4-BE49-F238E27FC236}">
                <a16:creationId xmlns:a16="http://schemas.microsoft.com/office/drawing/2014/main" id="{98DC98AF-B724-9342-BF5D-6104C1E5DB6F}"/>
              </a:ext>
            </a:extLst>
          </p:cNvPr>
          <p:cNvGraphicFramePr>
            <a:graphicFrameLocks noGrp="1"/>
          </p:cNvGraphicFramePr>
          <p:nvPr>
            <p:extLst>
              <p:ext uri="{D42A27DB-BD31-4B8C-83A1-F6EECF244321}">
                <p14:modId xmlns:p14="http://schemas.microsoft.com/office/powerpoint/2010/main" val="3752904318"/>
              </p:ext>
            </p:extLst>
          </p:nvPr>
        </p:nvGraphicFramePr>
        <p:xfrm>
          <a:off x="838200" y="3749654"/>
          <a:ext cx="10515601" cy="2903220"/>
        </p:xfrm>
        <a:graphic>
          <a:graphicData uri="http://schemas.openxmlformats.org/drawingml/2006/table">
            <a:tbl>
              <a:tblPr firstRow="1">
                <a:tableStyleId>{00A15C55-8517-42AA-B614-E9B94910E393}</a:tableStyleId>
              </a:tblPr>
              <a:tblGrid>
                <a:gridCol w="1097280">
                  <a:extLst>
                    <a:ext uri="{9D8B030D-6E8A-4147-A177-3AD203B41FA5}">
                      <a16:colId xmlns:a16="http://schemas.microsoft.com/office/drawing/2014/main" val="1168300843"/>
                    </a:ext>
                  </a:extLst>
                </a:gridCol>
                <a:gridCol w="5547360">
                  <a:extLst>
                    <a:ext uri="{9D8B030D-6E8A-4147-A177-3AD203B41FA5}">
                      <a16:colId xmlns:a16="http://schemas.microsoft.com/office/drawing/2014/main" val="3121809011"/>
                    </a:ext>
                  </a:extLst>
                </a:gridCol>
                <a:gridCol w="1234440">
                  <a:extLst>
                    <a:ext uri="{9D8B030D-6E8A-4147-A177-3AD203B41FA5}">
                      <a16:colId xmlns:a16="http://schemas.microsoft.com/office/drawing/2014/main" val="3984198040"/>
                    </a:ext>
                  </a:extLst>
                </a:gridCol>
                <a:gridCol w="1264920">
                  <a:extLst>
                    <a:ext uri="{9D8B030D-6E8A-4147-A177-3AD203B41FA5}">
                      <a16:colId xmlns:a16="http://schemas.microsoft.com/office/drawing/2014/main" val="2036893421"/>
                    </a:ext>
                  </a:extLst>
                </a:gridCol>
                <a:gridCol w="1371601">
                  <a:extLst>
                    <a:ext uri="{9D8B030D-6E8A-4147-A177-3AD203B41FA5}">
                      <a16:colId xmlns:a16="http://schemas.microsoft.com/office/drawing/2014/main" val="2393868811"/>
                    </a:ext>
                  </a:extLst>
                </a:gridCol>
              </a:tblGrid>
              <a:tr h="304800">
                <a:tc gridSpan="5">
                  <a:txBody>
                    <a:bodyPr/>
                    <a:lstStyle/>
                    <a:p>
                      <a:pPr algn="ctr"/>
                      <a:r>
                        <a:rPr lang="en-US" sz="1600" b="1" dirty="0">
                          <a:latin typeface="Century Gothic" panose="020B0502020202020204" pitchFamily="34" charset="0"/>
                        </a:rPr>
                        <a:t>JOURNAL</a:t>
                      </a: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74878911"/>
                  </a:ext>
                </a:extLst>
              </a:tr>
              <a:tr h="403860">
                <a:tc>
                  <a:txBody>
                    <a:bodyPr/>
                    <a:lstStyle/>
                    <a:p>
                      <a:pPr algn="ctr" fontAlgn="ctr"/>
                      <a:r>
                        <a:rPr lang="en-US" sz="1600" b="1" dirty="0">
                          <a:effectLst/>
                          <a:latin typeface="Century Gothic" panose="020B0502020202020204" pitchFamily="34" charset="0"/>
                        </a:rPr>
                        <a:t>Date</a:t>
                      </a:r>
                    </a:p>
                  </a:txBody>
                  <a:tcPr marL="76200" marR="76200" marT="95250" marB="95250" anchor="ctr"/>
                </a:tc>
                <a:tc>
                  <a:txBody>
                    <a:bodyPr/>
                    <a:lstStyle/>
                    <a:p>
                      <a:pPr algn="ctr" fontAlgn="ctr"/>
                      <a:r>
                        <a:rPr lang="en-US" sz="1600" b="1">
                          <a:effectLst/>
                          <a:latin typeface="Century Gothic" panose="020B0502020202020204" pitchFamily="34" charset="0"/>
                        </a:rPr>
                        <a:t>Description</a:t>
                      </a:r>
                    </a:p>
                  </a:txBody>
                  <a:tcPr marL="76200" marR="76200" marT="95250" marB="95250" anchor="ctr"/>
                </a:tc>
                <a:tc>
                  <a:txBody>
                    <a:bodyPr/>
                    <a:lstStyle/>
                    <a:p>
                      <a:pPr algn="ctr" fontAlgn="ctr"/>
                      <a:r>
                        <a:rPr lang="en-US" sz="1600" b="1">
                          <a:effectLst/>
                          <a:latin typeface="Century Gothic" panose="020B0502020202020204" pitchFamily="34" charset="0"/>
                        </a:rPr>
                        <a:t>Post. Ref.</a:t>
                      </a:r>
                    </a:p>
                  </a:txBody>
                  <a:tcPr marL="76200" marR="76200" marT="95250" marB="95250" anchor="ctr"/>
                </a:tc>
                <a:tc>
                  <a:txBody>
                    <a:bodyPr/>
                    <a:lstStyle/>
                    <a:p>
                      <a:pPr algn="ctr" fontAlgn="ctr"/>
                      <a:r>
                        <a:rPr lang="en-US" sz="1600" b="1">
                          <a:effectLst/>
                          <a:latin typeface="Century Gothic" panose="020B0502020202020204" pitchFamily="34" charset="0"/>
                        </a:rPr>
                        <a:t>Debit</a:t>
                      </a:r>
                    </a:p>
                  </a:txBody>
                  <a:tcPr marL="76200" marR="76200" marT="95250" marB="95250" anchor="ctr"/>
                </a:tc>
                <a:tc>
                  <a:txBody>
                    <a:bodyPr/>
                    <a:lstStyle/>
                    <a:p>
                      <a:pPr algn="ctr" fontAlgn="ctr"/>
                      <a:r>
                        <a:rPr lang="en-US" sz="1600" b="1" dirty="0">
                          <a:effectLst/>
                          <a:latin typeface="Century Gothic" panose="020B0502020202020204" pitchFamily="34" charset="0"/>
                        </a:rPr>
                        <a:t>Credit</a:t>
                      </a:r>
                    </a:p>
                  </a:txBody>
                  <a:tcPr marL="76200" marR="76200" marT="95250" marB="95250" anchor="ctr"/>
                </a:tc>
                <a:extLst>
                  <a:ext uri="{0D108BD9-81ED-4DB2-BD59-A6C34878D82A}">
                    <a16:rowId xmlns:a16="http://schemas.microsoft.com/office/drawing/2014/main" val="2194843213"/>
                  </a:ext>
                </a:extLst>
              </a:tr>
              <a:tr h="403860">
                <a:tc>
                  <a:txBody>
                    <a:bodyPr/>
                    <a:lstStyle/>
                    <a:p>
                      <a:pPr algn="l" fontAlgn="ctr"/>
                      <a:r>
                        <a:rPr lang="en-US" sz="1600">
                          <a:effectLst/>
                          <a:latin typeface="Century Gothic" panose="020B0502020202020204" pitchFamily="34" charset="0"/>
                        </a:rPr>
                        <a:t>20–</a:t>
                      </a:r>
                    </a:p>
                  </a:txBody>
                  <a:tcPr marL="76200" marR="76200" marT="95250" marB="95250" anchor="ctr"/>
                </a:tc>
                <a:tc>
                  <a:txBody>
                    <a:bodyPr/>
                    <a:lstStyle/>
                    <a:p>
                      <a:pPr algn="l" fontAlgn="ctr"/>
                      <a:endParaRPr lang="en-US" sz="1600">
                        <a:effectLst/>
                        <a:latin typeface="Century Gothic" panose="020B0502020202020204" pitchFamily="34" charset="0"/>
                      </a:endParaRPr>
                    </a:p>
                  </a:txBody>
                  <a:tcPr marL="76200" marR="76200" marT="95250" marB="95250" anchor="ctr"/>
                </a:tc>
                <a:tc>
                  <a:txBody>
                    <a:bodyPr/>
                    <a:lstStyle/>
                    <a:p>
                      <a:pPr algn="l" fontAlgn="ctr"/>
                      <a:endParaRPr lang="en-US" sz="1600">
                        <a:effectLst/>
                        <a:latin typeface="Century Gothic" panose="020B0502020202020204" pitchFamily="34" charset="0"/>
                      </a:endParaRPr>
                    </a:p>
                  </a:txBody>
                  <a:tcPr marL="76200" marR="76200" marT="95250" marB="95250" anchor="ctr"/>
                </a:tc>
                <a:tc>
                  <a:txBody>
                    <a:bodyPr/>
                    <a:lstStyle/>
                    <a:p>
                      <a:pPr algn="l" fontAlgn="ctr"/>
                      <a:endParaRPr lang="en-US" sz="1600">
                        <a:effectLst/>
                        <a:latin typeface="Century Gothic" panose="020B0502020202020204" pitchFamily="34" charset="0"/>
                      </a:endParaRPr>
                    </a:p>
                  </a:txBody>
                  <a:tcPr marL="76200" marR="76200" marT="95250" marB="95250" anchor="ctr"/>
                </a:tc>
                <a:tc>
                  <a:txBody>
                    <a:bodyPr/>
                    <a:lstStyle/>
                    <a:p>
                      <a:pPr algn="l" fontAlgn="ctr"/>
                      <a:endParaRPr lang="en-US" sz="1600" dirty="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564827102"/>
                  </a:ext>
                </a:extLst>
              </a:tr>
              <a:tr h="403860">
                <a:tc>
                  <a:txBody>
                    <a:bodyPr/>
                    <a:lstStyle/>
                    <a:p>
                      <a:pPr algn="l" fontAlgn="ctr"/>
                      <a:r>
                        <a:rPr lang="en-US" sz="1600">
                          <a:effectLst/>
                          <a:latin typeface="Century Gothic" panose="020B0502020202020204" pitchFamily="34" charset="0"/>
                        </a:rPr>
                        <a:t>Oct. 1</a:t>
                      </a:r>
                    </a:p>
                  </a:txBody>
                  <a:tcPr marL="76200" marR="76200" marT="95250" marB="95250" anchor="ctr"/>
                </a:tc>
                <a:tc>
                  <a:txBody>
                    <a:bodyPr/>
                    <a:lstStyle/>
                    <a:p>
                      <a:pPr algn="l" fontAlgn="ctr"/>
                      <a:r>
                        <a:rPr lang="en-US" sz="1600">
                          <a:effectLst/>
                          <a:latin typeface="Century Gothic" panose="020B0502020202020204" pitchFamily="34" charset="0"/>
                        </a:rPr>
                        <a:t>Checking</a:t>
                      </a:r>
                    </a:p>
                  </a:txBody>
                  <a:tcPr marL="76200" marR="76200" marT="95250" marB="95250" anchor="ctr"/>
                </a:tc>
                <a:tc>
                  <a:txBody>
                    <a:bodyPr/>
                    <a:lstStyle/>
                    <a:p>
                      <a:pPr algn="r" fontAlgn="ctr"/>
                      <a:endParaRPr lang="en-US" sz="1600">
                        <a:effectLst/>
                        <a:latin typeface="Century Gothic" panose="020B0502020202020204" pitchFamily="34" charset="0"/>
                      </a:endParaRPr>
                    </a:p>
                  </a:txBody>
                  <a:tcPr marL="76200" marR="76200" marT="95250" marB="95250" anchor="ctr"/>
                </a:tc>
                <a:tc>
                  <a:txBody>
                    <a:bodyPr/>
                    <a:lstStyle/>
                    <a:p>
                      <a:pPr algn="r" fontAlgn="ctr"/>
                      <a:r>
                        <a:rPr lang="en-US" sz="1600">
                          <a:effectLst/>
                          <a:latin typeface="Century Gothic" panose="020B0502020202020204" pitchFamily="34" charset="0"/>
                        </a:rPr>
                        <a:t>150,000.00</a:t>
                      </a:r>
                    </a:p>
                  </a:txBody>
                  <a:tcPr marL="76200" marR="76200" marT="95250" marB="95250" anchor="ctr"/>
                </a:tc>
                <a:tc>
                  <a:txBody>
                    <a:bodyPr/>
                    <a:lstStyle/>
                    <a:p>
                      <a:pPr algn="l" fontAlgn="ctr"/>
                      <a:endParaRPr lang="en-US" sz="16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3922796516"/>
                  </a:ext>
                </a:extLst>
              </a:tr>
              <a:tr h="403860">
                <a:tc>
                  <a:txBody>
                    <a:bodyPr/>
                    <a:lstStyle/>
                    <a:p>
                      <a:pPr algn="l" fontAlgn="ctr"/>
                      <a:endParaRPr lang="en-US" sz="1600" dirty="0">
                        <a:effectLst/>
                        <a:latin typeface="Century Gothic" panose="020B0502020202020204" pitchFamily="34" charset="0"/>
                      </a:endParaRPr>
                    </a:p>
                  </a:txBody>
                  <a:tcPr marL="76200" marR="76200" marT="95250" marB="95250" anchor="ctr"/>
                </a:tc>
                <a:tc>
                  <a:txBody>
                    <a:bodyPr/>
                    <a:lstStyle/>
                    <a:p>
                      <a:pPr algn="l" fontAlgn="ctr"/>
                      <a:r>
                        <a:rPr lang="en-US" sz="1600">
                          <a:effectLst/>
                          <a:latin typeface="Century Gothic" panose="020B0502020202020204" pitchFamily="34" charset="0"/>
                        </a:rPr>
                        <a:t>      Common Stock</a:t>
                      </a:r>
                    </a:p>
                  </a:txBody>
                  <a:tcPr marL="76200" marR="76200" marT="95250" marB="95250" anchor="ctr"/>
                </a:tc>
                <a:tc>
                  <a:txBody>
                    <a:bodyPr/>
                    <a:lstStyle/>
                    <a:p>
                      <a:pPr algn="l" fontAlgn="ctr"/>
                      <a:endParaRPr lang="en-US" sz="1600" dirty="0">
                        <a:effectLst/>
                        <a:latin typeface="Century Gothic" panose="020B0502020202020204" pitchFamily="34" charset="0"/>
                      </a:endParaRPr>
                    </a:p>
                  </a:txBody>
                  <a:tcPr marL="76200" marR="76200" marT="95250" marB="95250" anchor="ctr"/>
                </a:tc>
                <a:tc>
                  <a:txBody>
                    <a:bodyPr/>
                    <a:lstStyle/>
                    <a:p>
                      <a:pPr algn="r" fontAlgn="ctr"/>
                      <a:endParaRPr lang="en-US" sz="1600">
                        <a:effectLst/>
                        <a:latin typeface="Century Gothic" panose="020B0502020202020204" pitchFamily="34" charset="0"/>
                      </a:endParaRPr>
                    </a:p>
                  </a:txBody>
                  <a:tcPr marL="76200" marR="76200" marT="95250" marB="95250" anchor="ctr"/>
                </a:tc>
                <a:tc>
                  <a:txBody>
                    <a:bodyPr/>
                    <a:lstStyle/>
                    <a:p>
                      <a:pPr algn="r" fontAlgn="ctr"/>
                      <a:r>
                        <a:rPr lang="en-US" sz="1600">
                          <a:effectLst/>
                          <a:latin typeface="Century Gothic" panose="020B0502020202020204" pitchFamily="34" charset="0"/>
                        </a:rPr>
                        <a:t>150,000.00</a:t>
                      </a:r>
                    </a:p>
                  </a:txBody>
                  <a:tcPr marL="76200" marR="76200" marT="95250" marB="95250" anchor="ctr"/>
                </a:tc>
                <a:extLst>
                  <a:ext uri="{0D108BD9-81ED-4DB2-BD59-A6C34878D82A}">
                    <a16:rowId xmlns:a16="http://schemas.microsoft.com/office/drawing/2014/main" val="3098895489"/>
                  </a:ext>
                </a:extLst>
              </a:tr>
              <a:tr h="830580">
                <a:tc>
                  <a:txBody>
                    <a:bodyPr/>
                    <a:lstStyle/>
                    <a:p>
                      <a:pPr algn="l" fontAlgn="ctr"/>
                      <a:endParaRPr lang="en-US" sz="1600" dirty="0">
                        <a:effectLst/>
                        <a:latin typeface="Century Gothic" panose="020B0502020202020204" pitchFamily="34" charset="0"/>
                      </a:endParaRPr>
                    </a:p>
                  </a:txBody>
                  <a:tcPr marL="76200" marR="76200" marT="95250" marB="95250" anchor="ctr"/>
                </a:tc>
                <a:tc>
                  <a:txBody>
                    <a:bodyPr/>
                    <a:lstStyle/>
                    <a:p>
                      <a:pPr algn="l" fontAlgn="ctr"/>
                      <a:r>
                        <a:rPr lang="en-US" sz="1600">
                          <a:effectLst/>
                          <a:latin typeface="Century Gothic" panose="020B0502020202020204" pitchFamily="34" charset="0"/>
                        </a:rPr>
                        <a:t>To record issuance of 15,000 shares of $10 par stock at $10 per share</a:t>
                      </a:r>
                    </a:p>
                  </a:txBody>
                  <a:tcPr marL="76200" marR="76200" marT="95250" marB="95250" anchor="ctr"/>
                </a:tc>
                <a:tc>
                  <a:txBody>
                    <a:bodyPr/>
                    <a:lstStyle/>
                    <a:p>
                      <a:pPr algn="l" fontAlgn="ctr"/>
                      <a:endParaRPr lang="en-US" sz="1600" dirty="0">
                        <a:effectLst/>
                        <a:latin typeface="Century Gothic" panose="020B0502020202020204" pitchFamily="34" charset="0"/>
                      </a:endParaRPr>
                    </a:p>
                  </a:txBody>
                  <a:tcPr marL="76200" marR="76200" marT="95250" marB="95250" anchor="ctr"/>
                </a:tc>
                <a:tc>
                  <a:txBody>
                    <a:bodyPr/>
                    <a:lstStyle/>
                    <a:p>
                      <a:pPr algn="l" fontAlgn="ctr"/>
                      <a:endParaRPr lang="en-US" sz="1600">
                        <a:effectLst/>
                        <a:latin typeface="Century Gothic" panose="020B0502020202020204" pitchFamily="34" charset="0"/>
                      </a:endParaRPr>
                    </a:p>
                  </a:txBody>
                  <a:tcPr marL="76200" marR="76200" marT="95250" marB="95250" anchor="ctr"/>
                </a:tc>
                <a:tc>
                  <a:txBody>
                    <a:bodyPr/>
                    <a:lstStyle/>
                    <a:p>
                      <a:endParaRPr lang="en-US" sz="1600" dirty="0">
                        <a:latin typeface="Century Gothic" panose="020B0502020202020204" pitchFamily="34" charset="0"/>
                      </a:endParaRPr>
                    </a:p>
                  </a:txBody>
                  <a:tcPr/>
                </a:tc>
                <a:extLst>
                  <a:ext uri="{0D108BD9-81ED-4DB2-BD59-A6C34878D82A}">
                    <a16:rowId xmlns:a16="http://schemas.microsoft.com/office/drawing/2014/main" val="1485395541"/>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gab49493a01_0_55"/>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Distinguish Between Characteristics of Common and Preferred Stock</a:t>
            </a:r>
            <a:endParaRPr/>
          </a:p>
        </p:txBody>
      </p:sp>
      <p:sp>
        <p:nvSpPr>
          <p:cNvPr id="136" name="Google Shape;136;gab49493a01_0_55"/>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2000">
                <a:solidFill>
                  <a:srgbClr val="000000"/>
                </a:solidFill>
              </a:rPr>
              <a:t>There are three main differences between common stock and preferred stock.</a:t>
            </a:r>
            <a:endParaRPr sz="2000">
              <a:solidFill>
                <a:srgbClr val="000000"/>
              </a:solidFill>
            </a:endParaRPr>
          </a:p>
          <a:p>
            <a:pPr marL="812800" lvl="0" indent="-342900" algn="l" rtl="0">
              <a:lnSpc>
                <a:spcPct val="100000"/>
              </a:lnSpc>
              <a:spcBef>
                <a:spcPts val="2400"/>
              </a:spcBef>
              <a:spcAft>
                <a:spcPts val="0"/>
              </a:spcAft>
              <a:buClr>
                <a:srgbClr val="000000"/>
              </a:buClr>
              <a:buSzPts val="1800"/>
              <a:buFont typeface="Century Gothic"/>
              <a:buAutoNum type="arabicPeriod"/>
            </a:pPr>
            <a:r>
              <a:rPr lang="en-US" sz="1800">
                <a:solidFill>
                  <a:srgbClr val="000000"/>
                </a:solidFill>
              </a:rPr>
              <a:t>Preferred shareholders have priority over a company’s income, meaning they are paid dividends before common shareholders.</a:t>
            </a:r>
            <a:endParaRPr sz="1800">
              <a:solidFill>
                <a:srgbClr val="000000"/>
              </a:solidFill>
            </a:endParaRPr>
          </a:p>
          <a:p>
            <a:pPr marL="812800" lvl="0" indent="-342900" algn="l" rtl="0">
              <a:lnSpc>
                <a:spcPct val="100000"/>
              </a:lnSpc>
              <a:spcBef>
                <a:spcPts val="0"/>
              </a:spcBef>
              <a:spcAft>
                <a:spcPts val="0"/>
              </a:spcAft>
              <a:buClr>
                <a:srgbClr val="000000"/>
              </a:buClr>
              <a:buSzPts val="1800"/>
              <a:buFont typeface="Century Gothic"/>
              <a:buAutoNum type="arabicPeriod"/>
            </a:pPr>
            <a:r>
              <a:rPr lang="en-US" sz="1800">
                <a:solidFill>
                  <a:srgbClr val="000000"/>
                </a:solidFill>
              </a:rPr>
              <a:t>In the event a company dissolves, preferred shareholders are paid after creditors but before common stockholders.</a:t>
            </a:r>
            <a:endParaRPr sz="1800">
              <a:solidFill>
                <a:srgbClr val="000000"/>
              </a:solidFill>
            </a:endParaRPr>
          </a:p>
          <a:p>
            <a:pPr marL="812800" lvl="0" indent="-342900" algn="l" rtl="0">
              <a:lnSpc>
                <a:spcPct val="100000"/>
              </a:lnSpc>
              <a:spcBef>
                <a:spcPts val="0"/>
              </a:spcBef>
              <a:spcAft>
                <a:spcPts val="0"/>
              </a:spcAft>
              <a:buClr>
                <a:srgbClr val="000000"/>
              </a:buClr>
              <a:buSzPts val="1800"/>
              <a:buFont typeface="Century Gothic"/>
              <a:buAutoNum type="arabicPeriod"/>
            </a:pPr>
            <a:r>
              <a:rPr lang="en-US" sz="1800">
                <a:solidFill>
                  <a:srgbClr val="000000"/>
                </a:solidFill>
              </a:rPr>
              <a:t>Preferred stock functions similarly to bonds since with preferred shares, investors are promised a fixed return on investment.</a:t>
            </a:r>
            <a:endParaRPr sz="1800">
              <a:solidFill>
                <a:srgbClr val="000000"/>
              </a:solidFill>
            </a:endParaRPr>
          </a:p>
          <a:p>
            <a:pPr marL="0" lvl="0" indent="0" algn="l" rtl="0">
              <a:lnSpc>
                <a:spcPct val="100000"/>
              </a:lnSpc>
              <a:spcBef>
                <a:spcPts val="2900"/>
              </a:spcBef>
              <a:spcAft>
                <a:spcPts val="0"/>
              </a:spcAft>
              <a:buNone/>
            </a:pPr>
            <a:r>
              <a:rPr lang="en-US" sz="2000">
                <a:solidFill>
                  <a:srgbClr val="000000"/>
                </a:solidFill>
              </a:rPr>
              <a:t>In addition:</a:t>
            </a:r>
            <a:endParaRPr sz="2000">
              <a:solidFill>
                <a:srgbClr val="000000"/>
              </a:solidFill>
            </a:endParaRPr>
          </a:p>
          <a:p>
            <a:pPr marL="914400" lvl="0" indent="-342900" algn="l" rtl="0">
              <a:lnSpc>
                <a:spcPct val="100000"/>
              </a:lnSpc>
              <a:spcBef>
                <a:spcPts val="1800"/>
              </a:spcBef>
              <a:spcAft>
                <a:spcPts val="0"/>
              </a:spcAft>
              <a:buClr>
                <a:srgbClr val="000000"/>
              </a:buClr>
              <a:buSzPts val="1800"/>
              <a:buFont typeface="Century Gothic"/>
              <a:buChar char="•"/>
            </a:pPr>
            <a:r>
              <a:rPr lang="en-US" sz="1800">
                <a:solidFill>
                  <a:srgbClr val="000000"/>
                </a:solidFill>
              </a:rPr>
              <a:t>Dividends</a:t>
            </a:r>
            <a:endParaRPr sz="1800">
              <a:solidFill>
                <a:srgbClr val="000000"/>
              </a:solidFill>
            </a:endParaRPr>
          </a:p>
          <a:p>
            <a:pPr marL="914400" lvl="0" indent="-342900" algn="l" rtl="0">
              <a:lnSpc>
                <a:spcPct val="100000"/>
              </a:lnSpc>
              <a:spcBef>
                <a:spcPts val="0"/>
              </a:spcBef>
              <a:spcAft>
                <a:spcPts val="0"/>
              </a:spcAft>
              <a:buClr>
                <a:srgbClr val="000000"/>
              </a:buClr>
              <a:buSzPts val="1800"/>
              <a:buFont typeface="Century Gothic"/>
              <a:buChar char="•"/>
            </a:pPr>
            <a:r>
              <a:rPr lang="en-US" sz="1800">
                <a:solidFill>
                  <a:srgbClr val="000000"/>
                </a:solidFill>
              </a:rPr>
              <a:t>Liquidation</a:t>
            </a:r>
            <a:endParaRPr sz="1800">
              <a:solidFill>
                <a:srgbClr val="000000"/>
              </a:solidFill>
            </a:endParaRPr>
          </a:p>
          <a:p>
            <a:pPr marL="914400" lvl="0" indent="-342900" algn="l" rtl="0">
              <a:lnSpc>
                <a:spcPct val="100000"/>
              </a:lnSpc>
              <a:spcBef>
                <a:spcPts val="0"/>
              </a:spcBef>
              <a:spcAft>
                <a:spcPts val="0"/>
              </a:spcAft>
              <a:buClr>
                <a:srgbClr val="000000"/>
              </a:buClr>
              <a:buSzPts val="1800"/>
              <a:buFont typeface="Century Gothic"/>
              <a:buChar char="•"/>
            </a:pPr>
            <a:r>
              <a:rPr lang="en-US" sz="1800">
                <a:solidFill>
                  <a:srgbClr val="000000"/>
                </a:solidFill>
              </a:rPr>
              <a:t>Return on Investment</a:t>
            </a:r>
            <a:endParaRPr sz="1800">
              <a:solidFill>
                <a:srgbClr val="000000"/>
              </a:solidFill>
            </a:endParaRPr>
          </a:p>
          <a:p>
            <a:pPr marL="914400" lvl="0" indent="-342900" algn="l" rtl="0">
              <a:lnSpc>
                <a:spcPct val="100000"/>
              </a:lnSpc>
              <a:spcBef>
                <a:spcPts val="0"/>
              </a:spcBef>
              <a:spcAft>
                <a:spcPts val="0"/>
              </a:spcAft>
              <a:buClr>
                <a:srgbClr val="000000"/>
              </a:buClr>
              <a:buSzPts val="1800"/>
              <a:buFont typeface="Century Gothic"/>
              <a:buChar char="•"/>
            </a:pPr>
            <a:r>
              <a:rPr lang="en-US" sz="1800">
                <a:solidFill>
                  <a:srgbClr val="000000"/>
                </a:solidFill>
              </a:rPr>
              <a:t>Convertibility</a:t>
            </a:r>
            <a:endParaRPr sz="1800">
              <a:solidFill>
                <a:srgbClr val="000000"/>
              </a:solidFill>
            </a:endParaRPr>
          </a:p>
          <a:p>
            <a:pPr marL="457200" lvl="0" indent="0" algn="l" rtl="0">
              <a:lnSpc>
                <a:spcPct val="115000"/>
              </a:lnSpc>
              <a:spcBef>
                <a:spcPts val="2900"/>
              </a:spcBef>
              <a:spcAft>
                <a:spcPts val="0"/>
              </a:spcAft>
              <a:buNone/>
            </a:pPr>
            <a:endParaRPr sz="1200">
              <a:solidFill>
                <a:srgbClr val="373D3F"/>
              </a:solidFill>
              <a:latin typeface="Arial"/>
              <a:ea typeface="Arial"/>
              <a:cs typeface="Arial"/>
              <a:sym typeface="Arial"/>
            </a:endParaRPr>
          </a:p>
          <a:p>
            <a:pPr marL="0" lvl="0" indent="0" algn="l" rtl="0">
              <a:lnSpc>
                <a:spcPct val="115000"/>
              </a:lnSpc>
              <a:spcBef>
                <a:spcPts val="2900"/>
              </a:spcBef>
              <a:spcAft>
                <a:spcPts val="0"/>
              </a:spcAft>
              <a:buNone/>
            </a:pPr>
            <a:endParaRPr sz="1200">
              <a:solidFill>
                <a:srgbClr val="373D3F"/>
              </a:solidFill>
              <a:latin typeface="Arial"/>
              <a:ea typeface="Arial"/>
              <a:cs typeface="Arial"/>
              <a:sym typeface="Arial"/>
            </a:endParaRPr>
          </a:p>
          <a:p>
            <a:pPr marL="457200" lvl="0" indent="0" algn="l" rtl="0">
              <a:lnSpc>
                <a:spcPct val="115000"/>
              </a:lnSpc>
              <a:spcBef>
                <a:spcPts val="2900"/>
              </a:spcBef>
              <a:spcAft>
                <a:spcPts val="0"/>
              </a:spcAft>
              <a:buNone/>
            </a:pPr>
            <a:endParaRPr sz="1200">
              <a:solidFill>
                <a:srgbClr val="373D3F"/>
              </a:solidFill>
              <a:latin typeface="Arial"/>
              <a:ea typeface="Arial"/>
              <a:cs typeface="Arial"/>
              <a:sym typeface="Arial"/>
            </a:endParaRPr>
          </a:p>
          <a:p>
            <a:pPr marL="0" lvl="0" indent="0" algn="l" rtl="0">
              <a:spcBef>
                <a:spcPts val="2300"/>
              </a:spcBef>
              <a:spcAft>
                <a:spcPts val="0"/>
              </a:spcAft>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ab49493a01_0_61"/>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dirty="0"/>
              <a:t>Account for Buying and Selling Shares of Treasury Stock</a:t>
            </a:r>
            <a:endParaRPr dirty="0"/>
          </a:p>
        </p:txBody>
      </p:sp>
      <p:sp>
        <p:nvSpPr>
          <p:cNvPr id="143" name="Google Shape;143;gab49493a01_0_61"/>
          <p:cNvSpPr txBox="1">
            <a:spLocks noGrp="1"/>
          </p:cNvSpPr>
          <p:nvPr>
            <p:ph type="body" idx="1"/>
          </p:nvPr>
        </p:nvSpPr>
        <p:spPr>
          <a:xfrm>
            <a:off x="838200" y="1825625"/>
            <a:ext cx="10515600" cy="13257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500" dirty="0">
                <a:solidFill>
                  <a:srgbClr val="000000"/>
                </a:solidFill>
                <a:highlight>
                  <a:srgbClr val="F1F7FB"/>
                </a:highlight>
              </a:rPr>
              <a:t>When a business buys back its own shares, these shares become “treasury stock” and are decommissioned. In and of itself, treasury stock doesn’t have much value. These stocks do not have voting rights and do not pay any distributions. However, in certain situations, the organization may benefit from limiting outside ownership. Reacquiring stock also helps raise the share price, providing investors with an immediate reward.</a:t>
            </a:r>
          </a:p>
        </p:txBody>
      </p:sp>
      <p:graphicFrame>
        <p:nvGraphicFramePr>
          <p:cNvPr id="2" name="Table 1">
            <a:extLst>
              <a:ext uri="{FF2B5EF4-FFF2-40B4-BE49-F238E27FC236}">
                <a16:creationId xmlns:a16="http://schemas.microsoft.com/office/drawing/2014/main" id="{3685A4E6-5980-5C40-9843-EA9C14BE4068}"/>
              </a:ext>
            </a:extLst>
          </p:cNvPr>
          <p:cNvGraphicFramePr>
            <a:graphicFrameLocks noGrp="1"/>
          </p:cNvGraphicFramePr>
          <p:nvPr>
            <p:extLst>
              <p:ext uri="{D42A27DB-BD31-4B8C-83A1-F6EECF244321}">
                <p14:modId xmlns:p14="http://schemas.microsoft.com/office/powerpoint/2010/main" val="1157419032"/>
              </p:ext>
            </p:extLst>
          </p:nvPr>
        </p:nvGraphicFramePr>
        <p:xfrm>
          <a:off x="838200" y="2938304"/>
          <a:ext cx="10515600" cy="3429000"/>
        </p:xfrm>
        <a:graphic>
          <a:graphicData uri="http://schemas.openxmlformats.org/drawingml/2006/table">
            <a:tbl>
              <a:tblPr firstRow="1">
                <a:tableStyleId>{00A15C55-8517-42AA-B614-E9B94910E393}</a:tableStyleId>
              </a:tblPr>
              <a:tblGrid>
                <a:gridCol w="1082040">
                  <a:extLst>
                    <a:ext uri="{9D8B030D-6E8A-4147-A177-3AD203B41FA5}">
                      <a16:colId xmlns:a16="http://schemas.microsoft.com/office/drawing/2014/main" val="330541172"/>
                    </a:ext>
                  </a:extLst>
                </a:gridCol>
                <a:gridCol w="5562600">
                  <a:extLst>
                    <a:ext uri="{9D8B030D-6E8A-4147-A177-3AD203B41FA5}">
                      <a16:colId xmlns:a16="http://schemas.microsoft.com/office/drawing/2014/main" val="3051102562"/>
                    </a:ext>
                  </a:extLst>
                </a:gridCol>
                <a:gridCol w="1325880">
                  <a:extLst>
                    <a:ext uri="{9D8B030D-6E8A-4147-A177-3AD203B41FA5}">
                      <a16:colId xmlns:a16="http://schemas.microsoft.com/office/drawing/2014/main" val="40123088"/>
                    </a:ext>
                  </a:extLst>
                </a:gridCol>
                <a:gridCol w="1295400">
                  <a:extLst>
                    <a:ext uri="{9D8B030D-6E8A-4147-A177-3AD203B41FA5}">
                      <a16:colId xmlns:a16="http://schemas.microsoft.com/office/drawing/2014/main" val="3572463001"/>
                    </a:ext>
                  </a:extLst>
                </a:gridCol>
                <a:gridCol w="1249680">
                  <a:extLst>
                    <a:ext uri="{9D8B030D-6E8A-4147-A177-3AD203B41FA5}">
                      <a16:colId xmlns:a16="http://schemas.microsoft.com/office/drawing/2014/main" val="3170133647"/>
                    </a:ext>
                  </a:extLst>
                </a:gridCol>
              </a:tblGrid>
              <a:tr h="0">
                <a:tc gridSpan="5">
                  <a:txBody>
                    <a:bodyPr/>
                    <a:lstStyle/>
                    <a:p>
                      <a:pPr algn="r"/>
                      <a:r>
                        <a:rPr lang="en-US" sz="1800" dirty="0">
                          <a:latin typeface="Century Gothic" panose="020B0502020202020204" pitchFamily="34" charset="0"/>
                        </a:rPr>
                        <a:t>Journal                                                           Page XX</a:t>
                      </a: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r"/>
                      <a:endParaRPr lang="en-US" sz="1800" dirty="0">
                        <a:latin typeface="Century Gothic" panose="020B0502020202020204" pitchFamily="34" charset="0"/>
                      </a:endParaRPr>
                    </a:p>
                  </a:txBody>
                  <a:tcPr anchor="ctr"/>
                </a:tc>
                <a:extLst>
                  <a:ext uri="{0D108BD9-81ED-4DB2-BD59-A6C34878D82A}">
                    <a16:rowId xmlns:a16="http://schemas.microsoft.com/office/drawing/2014/main" val="3554799796"/>
                  </a:ext>
                </a:extLst>
              </a:tr>
              <a:tr h="0">
                <a:tc>
                  <a:txBody>
                    <a:bodyPr/>
                    <a:lstStyle/>
                    <a:p>
                      <a:pPr algn="ctr" fontAlgn="ctr"/>
                      <a:r>
                        <a:rPr lang="en-US" sz="1800" b="1" dirty="0">
                          <a:effectLst/>
                          <a:latin typeface="Century Gothic" panose="020B0502020202020204" pitchFamily="34" charset="0"/>
                        </a:rPr>
                        <a:t>Date</a:t>
                      </a:r>
                    </a:p>
                  </a:txBody>
                  <a:tcPr marL="76200" marR="76200" marT="95250" marB="95250" anchor="ctr"/>
                </a:tc>
                <a:tc>
                  <a:txBody>
                    <a:bodyPr/>
                    <a:lstStyle/>
                    <a:p>
                      <a:pPr algn="ctr" fontAlgn="ctr"/>
                      <a:r>
                        <a:rPr lang="en-US" sz="1800" b="1">
                          <a:effectLst/>
                          <a:latin typeface="Century Gothic" panose="020B0502020202020204" pitchFamily="34" charset="0"/>
                        </a:rPr>
                        <a:t>Description</a:t>
                      </a:r>
                      <a:endParaRPr lang="en-US" sz="1800" b="1" dirty="0">
                        <a:effectLst/>
                        <a:latin typeface="Century Gothic" panose="020B0502020202020204" pitchFamily="34" charset="0"/>
                      </a:endParaRPr>
                    </a:p>
                  </a:txBody>
                  <a:tcPr marL="76200" marR="76200" marT="95250" marB="95250" anchor="ctr"/>
                </a:tc>
                <a:tc>
                  <a:txBody>
                    <a:bodyPr/>
                    <a:lstStyle/>
                    <a:p>
                      <a:pPr algn="ctr" fontAlgn="ctr"/>
                      <a:r>
                        <a:rPr lang="en-US" sz="1800" b="1">
                          <a:effectLst/>
                          <a:latin typeface="Century Gothic" panose="020B0502020202020204" pitchFamily="34" charset="0"/>
                        </a:rPr>
                        <a:t>Post. Ref.</a:t>
                      </a:r>
                      <a:endParaRPr lang="en-US" sz="1800" b="1" dirty="0">
                        <a:effectLst/>
                        <a:latin typeface="Century Gothic" panose="020B0502020202020204" pitchFamily="34" charset="0"/>
                      </a:endParaRPr>
                    </a:p>
                  </a:txBody>
                  <a:tcPr marL="76200" marR="76200" marT="95250" marB="95250" anchor="ctr"/>
                </a:tc>
                <a:tc>
                  <a:txBody>
                    <a:bodyPr/>
                    <a:lstStyle/>
                    <a:p>
                      <a:r>
                        <a:rPr lang="en-US" sz="1800" b="1">
                          <a:effectLst/>
                          <a:latin typeface="Century Gothic" panose="020B0502020202020204" pitchFamily="34" charset="0"/>
                        </a:rPr>
                        <a:t>Debit</a:t>
                      </a:r>
                      <a:endParaRPr lang="en-US"/>
                    </a:p>
                  </a:txBody>
                  <a:tcPr marL="76200" marR="76200" marT="95250" marB="95250" anchor="ctr"/>
                </a:tc>
                <a:tc>
                  <a:txBody>
                    <a:bodyPr/>
                    <a:lstStyle/>
                    <a:p>
                      <a:pPr algn="ctr" fontAlgn="ctr"/>
                      <a:r>
                        <a:rPr lang="en-US" sz="1800" b="1">
                          <a:effectLst/>
                          <a:latin typeface="Century Gothic" panose="020B0502020202020204" pitchFamily="34" charset="0"/>
                        </a:rPr>
                        <a:t>Credit</a:t>
                      </a:r>
                      <a:endParaRPr lang="en-US" sz="1800" b="1" dirty="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2536183774"/>
                  </a:ext>
                </a:extLst>
              </a:tr>
              <a:tr h="0">
                <a:tc>
                  <a:txBody>
                    <a:bodyPr/>
                    <a:lstStyle/>
                    <a:p>
                      <a:pPr algn="l" fontAlgn="ctr"/>
                      <a:r>
                        <a:rPr lang="en-US" sz="1800">
                          <a:effectLst/>
                          <a:latin typeface="Century Gothic" panose="020B0502020202020204" pitchFamily="34" charset="0"/>
                        </a:rPr>
                        <a:t>20–</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endParaRPr lang="en-US"/>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872680341"/>
                  </a:ext>
                </a:extLst>
              </a:tr>
              <a:tr h="0">
                <a:tc>
                  <a:txBody>
                    <a:bodyPr/>
                    <a:lstStyle/>
                    <a:p>
                      <a:pPr algn="l" fontAlgn="ctr"/>
                      <a:r>
                        <a:rPr lang="en-US" sz="1800">
                          <a:effectLst/>
                          <a:latin typeface="Century Gothic" panose="020B0502020202020204" pitchFamily="34" charset="0"/>
                        </a:rPr>
                        <a:t>Oct. 1</a:t>
                      </a:r>
                    </a:p>
                  </a:txBody>
                  <a:tcPr marL="76200" marR="76200" marT="95250" marB="95250" anchor="ctr"/>
                </a:tc>
                <a:tc>
                  <a:txBody>
                    <a:bodyPr/>
                    <a:lstStyle/>
                    <a:p>
                      <a:pPr algn="l" fontAlgn="ctr"/>
                      <a:r>
                        <a:rPr lang="en-US" sz="1800">
                          <a:effectLst/>
                          <a:latin typeface="Century Gothic" panose="020B0502020202020204" pitchFamily="34" charset="0"/>
                        </a:rPr>
                        <a:t>Treasury Stock</a:t>
                      </a:r>
                    </a:p>
                  </a:txBody>
                  <a:tcPr marL="76200" marR="76200" marT="95250" marB="95250" anchor="ctr"/>
                </a:tc>
                <a:tc>
                  <a:txBody>
                    <a:bodyPr/>
                    <a:lstStyle/>
                    <a:p>
                      <a:pPr algn="r" fontAlgn="ctr"/>
                      <a:endParaRPr lang="en-US" sz="1800">
                        <a:effectLst/>
                        <a:latin typeface="Century Gothic" panose="020B0502020202020204" pitchFamily="34" charset="0"/>
                      </a:endParaRPr>
                    </a:p>
                  </a:txBody>
                  <a:tcPr marL="76200" marR="76200" marT="95250" marB="95250" anchor="ctr"/>
                </a:tc>
                <a:tc>
                  <a:txBody>
                    <a:bodyPr/>
                    <a:lstStyle/>
                    <a:p>
                      <a:r>
                        <a:rPr lang="en-US" sz="1800">
                          <a:effectLst/>
                          <a:latin typeface="Century Gothic" panose="020B0502020202020204" pitchFamily="34" charset="0"/>
                        </a:rPr>
                        <a:t>45,000.00</a:t>
                      </a:r>
                      <a:endParaRPr lang="en-US"/>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3299669331"/>
                  </a:ext>
                </a:extLst>
              </a:tr>
              <a:tr h="0">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a:effectLst/>
                          <a:latin typeface="Century Gothic" panose="020B0502020202020204" pitchFamily="34" charset="0"/>
                        </a:rPr>
                        <a:t>      Checking</a:t>
                      </a:r>
                    </a:p>
                  </a:txBody>
                  <a:tcPr marL="76200" marR="76200" marT="95250" marB="95250" anchor="ctr"/>
                </a:tc>
                <a:tc>
                  <a:txBody>
                    <a:bodyPr/>
                    <a:lstStyle/>
                    <a:p>
                      <a:pPr algn="r" fontAlgn="ctr"/>
                      <a:endParaRPr lang="en-US" sz="1800">
                        <a:effectLst/>
                        <a:latin typeface="Century Gothic" panose="020B0502020202020204" pitchFamily="34" charset="0"/>
                      </a:endParaRPr>
                    </a:p>
                  </a:txBody>
                  <a:tcPr marL="76200" marR="76200" marT="95250" marB="95250" anchor="ctr"/>
                </a:tc>
                <a:tc>
                  <a:txBody>
                    <a:bodyPr/>
                    <a:lstStyle/>
                    <a:p>
                      <a:endParaRPr lang="en-US"/>
                    </a:p>
                  </a:txBody>
                  <a:tcPr marL="76200" marR="76200" marT="95250" marB="95250" anchor="ctr"/>
                </a:tc>
                <a:tc>
                  <a:txBody>
                    <a:bodyPr/>
                    <a:lstStyle/>
                    <a:p>
                      <a:pPr algn="r" fontAlgn="ctr"/>
                      <a:r>
                        <a:rPr lang="en-US" sz="1800">
                          <a:effectLst/>
                          <a:latin typeface="Century Gothic" panose="020B0502020202020204" pitchFamily="34" charset="0"/>
                        </a:rPr>
                        <a:t>45,000.00</a:t>
                      </a:r>
                    </a:p>
                  </a:txBody>
                  <a:tcPr marL="76200" marR="76200" marT="95250" marB="95250" anchor="ctr"/>
                </a:tc>
                <a:extLst>
                  <a:ext uri="{0D108BD9-81ED-4DB2-BD59-A6C34878D82A}">
                    <a16:rowId xmlns:a16="http://schemas.microsoft.com/office/drawing/2014/main" val="795941041"/>
                  </a:ext>
                </a:extLst>
              </a:tr>
              <a:tr h="0">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dirty="0">
                          <a:effectLst/>
                          <a:latin typeface="Century Gothic" panose="020B0502020202020204" pitchFamily="34" charset="0"/>
                        </a:rPr>
                        <a:t>To record repurchase of 1,000 shares of stock at $45 per share.</a:t>
                      </a: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endParaRPr lang="en-US" dirty="0"/>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809900351"/>
                  </a:ext>
                </a:extLst>
              </a:tr>
              <a:tr h="0">
                <a:tc gridSpan="5">
                  <a:txBody>
                    <a:bodyPr/>
                    <a:lstStyle/>
                    <a:p>
                      <a:pPr algn="l" fontAlgn="ctr"/>
                      <a:endParaRPr lang="en-US" sz="1800" dirty="0">
                        <a:effectLst/>
                        <a:latin typeface="Century Gothic" panose="020B0502020202020204" pitchFamily="34" charset="0"/>
                      </a:endParaRPr>
                    </a:p>
                  </a:txBody>
                  <a:tcPr marL="76200" marR="76200" marT="95250" marB="9525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fontAlgn="ct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2772901899"/>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gac727620d9_0_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The YZX company was forced into bankruptcy as sales plummeted in 2020 and had to liquidate its assets to pay off its debts and stockholders. If you owned stock in YZX, which type of stock would it be best to own at this point? </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Treasury stock</a:t>
            </a:r>
            <a:endParaRPr/>
          </a:p>
          <a:p>
            <a:pPr marL="914400" lvl="0" indent="-457200" algn="l" rtl="0">
              <a:lnSpc>
                <a:spcPct val="90000"/>
              </a:lnSpc>
              <a:spcBef>
                <a:spcPts val="750"/>
              </a:spcBef>
              <a:spcAft>
                <a:spcPts val="0"/>
              </a:spcAft>
              <a:buSzPts val="2100"/>
              <a:buFont typeface="Arial"/>
              <a:buAutoNum type="alphaUcPeriod"/>
            </a:pPr>
            <a:r>
              <a:rPr lang="en-US"/>
              <a:t>Common stock</a:t>
            </a:r>
            <a:endParaRPr/>
          </a:p>
          <a:p>
            <a:pPr marL="914400" lvl="0" indent="-457200" algn="l" rtl="0">
              <a:lnSpc>
                <a:spcPct val="90000"/>
              </a:lnSpc>
              <a:spcBef>
                <a:spcPts val="750"/>
              </a:spcBef>
              <a:spcAft>
                <a:spcPts val="0"/>
              </a:spcAft>
              <a:buSzPts val="2100"/>
              <a:buFont typeface="Arial"/>
              <a:buAutoNum type="alphaUcPeriod"/>
            </a:pPr>
            <a:r>
              <a:rPr lang="en-US"/>
              <a:t>Preferred stock</a:t>
            </a:r>
            <a:endParaRPr/>
          </a:p>
          <a:p>
            <a:pPr marL="914400" lvl="0" indent="-457200" algn="l" rtl="0">
              <a:lnSpc>
                <a:spcPct val="90000"/>
              </a:lnSpc>
              <a:spcBef>
                <a:spcPts val="750"/>
              </a:spcBef>
              <a:spcAft>
                <a:spcPts val="0"/>
              </a:spcAft>
              <a:buSzPts val="2100"/>
              <a:buFont typeface="Arial"/>
              <a:buAutoNum type="alphaUcPeriod"/>
            </a:pPr>
            <a:r>
              <a:rPr lang="en-US"/>
              <a:t>Common stock after a stock split</a:t>
            </a:r>
            <a:endParaRPr/>
          </a:p>
          <a:p>
            <a:pPr marL="38100" lvl="0" indent="0" algn="l" rtl="0">
              <a:lnSpc>
                <a:spcPct val="90000"/>
              </a:lnSpc>
              <a:spcBef>
                <a:spcPts val="750"/>
              </a:spcBef>
              <a:spcAft>
                <a:spcPts val="0"/>
              </a:spcAft>
              <a:buSzPts val="2800"/>
              <a:buNone/>
            </a:pPr>
            <a:endParaRPr/>
          </a:p>
        </p:txBody>
      </p:sp>
      <p:sp>
        <p:nvSpPr>
          <p:cNvPr id="149" name="Google Shape;149;gac727620d9_0_0"/>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1</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8"/>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Distribution of Earnings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9"/>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Distribution of Earnings</a:t>
            </a:r>
            <a:endParaRPr/>
          </a:p>
        </p:txBody>
      </p:sp>
      <p:sp>
        <p:nvSpPr>
          <p:cNvPr id="160" name="Google Shape;160;p9"/>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13.3: Account for distributions to shareholders</a:t>
            </a:r>
            <a:endParaRPr/>
          </a:p>
          <a:p>
            <a:pPr marL="582930" lvl="0" indent="0" algn="l" rtl="0">
              <a:lnSpc>
                <a:spcPct val="90000"/>
              </a:lnSpc>
              <a:spcBef>
                <a:spcPts val="375"/>
              </a:spcBef>
              <a:spcAft>
                <a:spcPts val="0"/>
              </a:spcAft>
              <a:buClr>
                <a:schemeClr val="dk1"/>
              </a:buClr>
              <a:buSzPts val="1100"/>
              <a:buFont typeface="Arial"/>
              <a:buNone/>
            </a:pPr>
            <a:r>
              <a:rPr lang="en-US" sz="2000"/>
              <a:t>13.3.1: Define dividends and how they are declared and distributed</a:t>
            </a:r>
            <a:endParaRPr sz="2000"/>
          </a:p>
          <a:p>
            <a:pPr marL="582930" lvl="0" indent="0" algn="l" rtl="0">
              <a:lnSpc>
                <a:spcPct val="90000"/>
              </a:lnSpc>
              <a:spcBef>
                <a:spcPts val="375"/>
              </a:spcBef>
              <a:spcAft>
                <a:spcPts val="0"/>
              </a:spcAft>
              <a:buClr>
                <a:schemeClr val="dk1"/>
              </a:buClr>
              <a:buSzPts val="1100"/>
              <a:buFont typeface="Arial"/>
              <a:buNone/>
            </a:pPr>
            <a:r>
              <a:rPr lang="en-US" sz="2000"/>
              <a:t>13.3.2: Account for the declaration and payment of dividends</a:t>
            </a:r>
            <a:endParaRPr sz="2000"/>
          </a:p>
          <a:p>
            <a:pPr marL="582930" lvl="0" indent="0" algn="l" rtl="0">
              <a:lnSpc>
                <a:spcPct val="90000"/>
              </a:lnSpc>
              <a:spcBef>
                <a:spcPts val="375"/>
              </a:spcBef>
              <a:spcAft>
                <a:spcPts val="0"/>
              </a:spcAft>
              <a:buClr>
                <a:schemeClr val="dk1"/>
              </a:buClr>
              <a:buSzPts val="1100"/>
              <a:buFont typeface="Arial"/>
              <a:buNone/>
            </a:pPr>
            <a:r>
              <a:rPr lang="en-US" sz="2000"/>
              <a:t>13.3.3: Account for cumulative preferred dividends</a:t>
            </a:r>
            <a:endParaRPr sz="2000"/>
          </a:p>
          <a:p>
            <a:pPr marL="582930" lvl="0" indent="0" algn="l" rtl="0">
              <a:lnSpc>
                <a:spcPct val="90000"/>
              </a:lnSpc>
              <a:spcBef>
                <a:spcPts val="375"/>
              </a:spcBef>
              <a:spcAft>
                <a:spcPts val="0"/>
              </a:spcAft>
              <a:buClr>
                <a:schemeClr val="dk1"/>
              </a:buClr>
              <a:buSzPts val="1100"/>
              <a:buFont typeface="Arial"/>
              <a:buNone/>
            </a:pPr>
            <a:r>
              <a:rPr lang="en-US" sz="2000"/>
              <a:t>13.3.4: Account for the declaration and distribution of stock dividends</a:t>
            </a:r>
            <a:endParaRPr sz="2000"/>
          </a:p>
          <a:p>
            <a:pPr marL="582930" lvl="0" indent="0" algn="l" rtl="0">
              <a:lnSpc>
                <a:spcPct val="90000"/>
              </a:lnSpc>
              <a:spcBef>
                <a:spcPts val="375"/>
              </a:spcBef>
              <a:spcAft>
                <a:spcPts val="0"/>
              </a:spcAft>
              <a:buClr>
                <a:schemeClr val="dk1"/>
              </a:buClr>
              <a:buSzPts val="1100"/>
              <a:buFont typeface="Arial"/>
              <a:buNone/>
            </a:pPr>
            <a:r>
              <a:rPr lang="en-US" sz="2000"/>
              <a:t>13.3.5: Recognize the effects of a stock split on the financial statements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Module Learning Outcomes</a:t>
            </a:r>
            <a:endParaRPr/>
          </a:p>
        </p:txBody>
      </p:sp>
      <p:sp>
        <p:nvSpPr>
          <p:cNvPr id="50" name="Google Shape;50;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Clr>
                <a:srgbClr val="000000"/>
              </a:buClr>
              <a:buSzPts val="2800"/>
              <a:buFont typeface="Arial"/>
              <a:buNone/>
            </a:pPr>
            <a:r>
              <a:rPr lang="en-US" dirty="0"/>
              <a:t>Describe the accounting and reporting concepts unique to corporations		</a:t>
            </a:r>
            <a:endParaRPr dirty="0"/>
          </a:p>
          <a:p>
            <a:pPr marL="38100" lvl="0" indent="0" algn="l" rtl="0">
              <a:lnSpc>
                <a:spcPct val="90000"/>
              </a:lnSpc>
              <a:spcBef>
                <a:spcPts val="750"/>
              </a:spcBef>
              <a:spcAft>
                <a:spcPts val="0"/>
              </a:spcAft>
              <a:buSzPts val="2800"/>
              <a:buNone/>
            </a:pPr>
            <a:endParaRPr dirty="0"/>
          </a:p>
          <a:p>
            <a:pPr marL="932688" lvl="0" indent="-457200" algn="l" rtl="0">
              <a:lnSpc>
                <a:spcPct val="90000"/>
              </a:lnSpc>
              <a:spcBef>
                <a:spcPts val="375"/>
              </a:spcBef>
              <a:spcAft>
                <a:spcPts val="0"/>
              </a:spcAft>
              <a:buSzPts val="2800"/>
              <a:buNone/>
            </a:pPr>
            <a:r>
              <a:rPr lang="en-US" sz="2400" dirty="0"/>
              <a:t>13.1: </a:t>
            </a:r>
            <a:r>
              <a:rPr lang="en-US" sz="2400" u="sng" dirty="0">
                <a:solidFill>
                  <a:schemeClr val="hlink"/>
                </a:solidFill>
                <a:hlinkClick r:id="rId3" action="ppaction://hlinksldjump"/>
              </a:rPr>
              <a:t>Describe the corporate form of doing business</a:t>
            </a:r>
            <a:r>
              <a:rPr lang="en-US" sz="2400" dirty="0"/>
              <a:t>	</a:t>
            </a:r>
            <a:endParaRPr sz="2400" dirty="0"/>
          </a:p>
          <a:p>
            <a:pPr marL="932688" lvl="0" indent="-457200" algn="l" rtl="0">
              <a:lnSpc>
                <a:spcPct val="90000"/>
              </a:lnSpc>
              <a:spcBef>
                <a:spcPts val="375"/>
              </a:spcBef>
              <a:spcAft>
                <a:spcPts val="0"/>
              </a:spcAft>
              <a:buSzPts val="2800"/>
              <a:buNone/>
            </a:pPr>
            <a:r>
              <a:rPr lang="en-US" sz="2400" dirty="0"/>
              <a:t>13.2: </a:t>
            </a:r>
            <a:r>
              <a:rPr lang="en-US" sz="2400" u="sng" dirty="0">
                <a:solidFill>
                  <a:schemeClr val="hlink"/>
                </a:solidFill>
                <a:hlinkClick r:id="rId4" action="ppaction://hlinksldjump"/>
              </a:rPr>
              <a:t>Account for issuance of Stock</a:t>
            </a:r>
            <a:endParaRPr sz="2400" dirty="0"/>
          </a:p>
          <a:p>
            <a:pPr marL="932688" lvl="0" indent="-457200" algn="l" rtl="0">
              <a:lnSpc>
                <a:spcPct val="90000"/>
              </a:lnSpc>
              <a:spcBef>
                <a:spcPts val="375"/>
              </a:spcBef>
              <a:spcAft>
                <a:spcPts val="0"/>
              </a:spcAft>
              <a:buSzPts val="2800"/>
              <a:buNone/>
            </a:pPr>
            <a:r>
              <a:rPr lang="en-US" sz="2400" dirty="0"/>
              <a:t>13.3: </a:t>
            </a:r>
            <a:r>
              <a:rPr lang="en-US" sz="2400" u="sng" dirty="0">
                <a:solidFill>
                  <a:schemeClr val="hlink"/>
                </a:solidFill>
                <a:hlinkClick r:id="rId5" action="ppaction://hlinksldjump"/>
              </a:rPr>
              <a:t>Account for distributions to shareholders</a:t>
            </a:r>
            <a:r>
              <a:rPr lang="en-US" sz="2400" dirty="0"/>
              <a:t>	</a:t>
            </a:r>
            <a:endParaRPr sz="2400" dirty="0"/>
          </a:p>
          <a:p>
            <a:pPr marL="932688" lvl="0" indent="-457200" algn="l" rtl="0">
              <a:lnSpc>
                <a:spcPct val="90000"/>
              </a:lnSpc>
              <a:spcBef>
                <a:spcPts val="375"/>
              </a:spcBef>
              <a:spcAft>
                <a:spcPts val="0"/>
              </a:spcAft>
              <a:buSzPts val="2800"/>
              <a:buNone/>
            </a:pPr>
            <a:r>
              <a:rPr lang="en-US" sz="2400" dirty="0"/>
              <a:t>13.4: </a:t>
            </a:r>
            <a:r>
              <a:rPr lang="en-US" sz="2400" u="sng" dirty="0">
                <a:solidFill>
                  <a:schemeClr val="hlink"/>
                </a:solidFill>
                <a:hlinkClick r:id="rId6" action="ppaction://hlinksldjump"/>
              </a:rPr>
              <a:t>Illustrate financial statement presentation of stockholder's equity</a:t>
            </a:r>
            <a:endParaRPr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gab49493a01_0_78"/>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Define Dividends and How They Are Declared and Distributed</a:t>
            </a:r>
            <a:endParaRPr/>
          </a:p>
        </p:txBody>
      </p:sp>
      <p:sp>
        <p:nvSpPr>
          <p:cNvPr id="167" name="Google Shape;167;gab49493a01_0_78"/>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2200" b="1">
                <a:solidFill>
                  <a:srgbClr val="000000"/>
                </a:solidFill>
              </a:rPr>
              <a:t>Cash dividends</a:t>
            </a:r>
            <a:r>
              <a:rPr lang="en-US" sz="2200">
                <a:solidFill>
                  <a:srgbClr val="000000"/>
                </a:solidFill>
              </a:rPr>
              <a:t> are corporate earnings paid out to stockholders. They are payouts of retained earnings, which is accumulated profit. Therefore, cash dividends reduce both the Retained Earnings and Cash account balances.</a:t>
            </a:r>
            <a:endParaRPr sz="2200">
              <a:solidFill>
                <a:srgbClr val="000000"/>
              </a:solidFill>
            </a:endParaRPr>
          </a:p>
          <a:p>
            <a:pPr marL="0" lvl="0" indent="0" algn="l" rtl="0">
              <a:lnSpc>
                <a:spcPct val="100000"/>
              </a:lnSpc>
              <a:spcBef>
                <a:spcPts val="2400"/>
              </a:spcBef>
              <a:spcAft>
                <a:spcPts val="0"/>
              </a:spcAft>
              <a:buClr>
                <a:schemeClr val="dk1"/>
              </a:buClr>
              <a:buSzPts val="1100"/>
              <a:buFont typeface="Arial"/>
              <a:buNone/>
            </a:pPr>
            <a:r>
              <a:rPr lang="en-US" sz="2200">
                <a:solidFill>
                  <a:srgbClr val="000000"/>
                </a:solidFill>
              </a:rPr>
              <a:t>There are three prerequisites to paying a cash dividend: a decision by the Board of Directions, sufficient cash, and sufficient retained earnings.</a:t>
            </a:r>
            <a:endParaRPr sz="2200">
              <a:solidFill>
                <a:srgbClr val="000000"/>
              </a:solidFill>
            </a:endParaRPr>
          </a:p>
          <a:p>
            <a:pPr marL="0" lvl="0" indent="0" algn="l" rtl="0">
              <a:lnSpc>
                <a:spcPct val="100000"/>
              </a:lnSpc>
              <a:spcBef>
                <a:spcPts val="2400"/>
              </a:spcBef>
              <a:spcAft>
                <a:spcPts val="0"/>
              </a:spcAft>
              <a:buNone/>
            </a:pPr>
            <a:r>
              <a:rPr lang="en-US" sz="2200">
                <a:solidFill>
                  <a:srgbClr val="000000"/>
                </a:solidFill>
                <a:highlight>
                  <a:srgbClr val="F1F7FB"/>
                </a:highlight>
              </a:rPr>
              <a:t>Four dates are associated with a cash dividend:</a:t>
            </a:r>
            <a:endParaRPr sz="2200">
              <a:solidFill>
                <a:srgbClr val="000000"/>
              </a:solidFill>
              <a:highlight>
                <a:srgbClr val="F1F7FB"/>
              </a:highlight>
            </a:endParaRPr>
          </a:p>
          <a:p>
            <a:pPr marL="914400" lvl="0" indent="-368300" algn="l" rtl="0">
              <a:lnSpc>
                <a:spcPct val="100000"/>
              </a:lnSpc>
              <a:spcBef>
                <a:spcPts val="0"/>
              </a:spcBef>
              <a:spcAft>
                <a:spcPts val="0"/>
              </a:spcAft>
              <a:buClr>
                <a:srgbClr val="000000"/>
              </a:buClr>
              <a:buSzPts val="2200"/>
              <a:buFont typeface="Century Gothic"/>
              <a:buChar char="•"/>
            </a:pPr>
            <a:r>
              <a:rPr lang="en-US" sz="2200">
                <a:solidFill>
                  <a:srgbClr val="000000"/>
                </a:solidFill>
                <a:highlight>
                  <a:srgbClr val="F1F7FB"/>
                </a:highlight>
              </a:rPr>
              <a:t>Declaration Dte</a:t>
            </a:r>
            <a:endParaRPr sz="2200">
              <a:solidFill>
                <a:srgbClr val="000000"/>
              </a:solidFill>
              <a:highlight>
                <a:srgbClr val="F1F7FB"/>
              </a:highlight>
            </a:endParaRPr>
          </a:p>
          <a:p>
            <a:pPr marL="914400" lvl="0" indent="-368300" algn="l" rtl="0">
              <a:lnSpc>
                <a:spcPct val="100000"/>
              </a:lnSpc>
              <a:spcBef>
                <a:spcPts val="0"/>
              </a:spcBef>
              <a:spcAft>
                <a:spcPts val="0"/>
              </a:spcAft>
              <a:buClr>
                <a:srgbClr val="000000"/>
              </a:buClr>
              <a:buSzPts val="2200"/>
              <a:buFont typeface="Century Gothic"/>
              <a:buChar char="•"/>
            </a:pPr>
            <a:r>
              <a:rPr lang="en-US" sz="2200">
                <a:solidFill>
                  <a:srgbClr val="000000"/>
                </a:solidFill>
                <a:highlight>
                  <a:srgbClr val="F1F7FB"/>
                </a:highlight>
              </a:rPr>
              <a:t>Ex-Dividend Date</a:t>
            </a:r>
            <a:endParaRPr sz="2200">
              <a:solidFill>
                <a:srgbClr val="000000"/>
              </a:solidFill>
              <a:highlight>
                <a:srgbClr val="F1F7FB"/>
              </a:highlight>
            </a:endParaRPr>
          </a:p>
          <a:p>
            <a:pPr marL="914400" lvl="0" indent="-368300" algn="l" rtl="0">
              <a:lnSpc>
                <a:spcPct val="100000"/>
              </a:lnSpc>
              <a:spcBef>
                <a:spcPts val="0"/>
              </a:spcBef>
              <a:spcAft>
                <a:spcPts val="0"/>
              </a:spcAft>
              <a:buClr>
                <a:srgbClr val="000000"/>
              </a:buClr>
              <a:buSzPts val="2200"/>
              <a:buFont typeface="Century Gothic"/>
              <a:buChar char="•"/>
            </a:pPr>
            <a:r>
              <a:rPr lang="en-US" sz="2200">
                <a:solidFill>
                  <a:srgbClr val="000000"/>
                </a:solidFill>
                <a:highlight>
                  <a:srgbClr val="F1F7FB"/>
                </a:highlight>
              </a:rPr>
              <a:t>Record Date</a:t>
            </a:r>
            <a:endParaRPr sz="2200">
              <a:solidFill>
                <a:srgbClr val="000000"/>
              </a:solidFill>
              <a:highlight>
                <a:srgbClr val="F1F7FB"/>
              </a:highlight>
            </a:endParaRPr>
          </a:p>
          <a:p>
            <a:pPr marL="914400" lvl="0" indent="-368300" algn="l" rtl="0">
              <a:lnSpc>
                <a:spcPct val="100000"/>
              </a:lnSpc>
              <a:spcBef>
                <a:spcPts val="0"/>
              </a:spcBef>
              <a:spcAft>
                <a:spcPts val="0"/>
              </a:spcAft>
              <a:buClr>
                <a:srgbClr val="000000"/>
              </a:buClr>
              <a:buSzPts val="2200"/>
              <a:buFont typeface="Century Gothic"/>
              <a:buChar char="•"/>
            </a:pPr>
            <a:r>
              <a:rPr lang="en-US" sz="2200">
                <a:solidFill>
                  <a:srgbClr val="000000"/>
                </a:solidFill>
                <a:highlight>
                  <a:srgbClr val="F1F7FB"/>
                </a:highlight>
              </a:rPr>
              <a:t>Payment Date</a:t>
            </a:r>
            <a:endParaRPr sz="2200">
              <a:solidFill>
                <a:srgbClr val="000000"/>
              </a:solidFill>
              <a:highlight>
                <a:srgbClr val="F1F7FB"/>
              </a:highlight>
            </a:endParaRPr>
          </a:p>
          <a:p>
            <a:pPr marL="0" lvl="0" indent="0" algn="l" rtl="0">
              <a:spcBef>
                <a:spcPts val="750"/>
              </a:spcBef>
              <a:spcAft>
                <a:spcPts val="0"/>
              </a:spcAft>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gab49493a01_0_84"/>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dirty="0"/>
              <a:t>Account for the Declaration and Payment of Dividends</a:t>
            </a:r>
            <a:endParaRPr dirty="0"/>
          </a:p>
        </p:txBody>
      </p:sp>
      <p:sp>
        <p:nvSpPr>
          <p:cNvPr id="174" name="Google Shape;174;gab49493a01_0_84"/>
          <p:cNvSpPr txBox="1">
            <a:spLocks noGrp="1"/>
          </p:cNvSpPr>
          <p:nvPr>
            <p:ph type="body" idx="1"/>
          </p:nvPr>
        </p:nvSpPr>
        <p:spPr>
          <a:xfrm>
            <a:off x="838200" y="1825625"/>
            <a:ext cx="10515600" cy="1603375"/>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600" dirty="0">
                <a:solidFill>
                  <a:srgbClr val="000000"/>
                </a:solidFill>
              </a:rPr>
              <a:t>When a dividend is declared by the board of directors, the company will credit dividends payable and debit an owner’s equity account called Dividends or perhaps Cash Dividends.</a:t>
            </a:r>
            <a:endParaRPr sz="1600" dirty="0">
              <a:solidFill>
                <a:srgbClr val="000000"/>
              </a:solidFill>
            </a:endParaRPr>
          </a:p>
          <a:p>
            <a:pPr marL="0" lvl="0" indent="0" algn="l" rtl="0">
              <a:lnSpc>
                <a:spcPct val="100000"/>
              </a:lnSpc>
              <a:spcBef>
                <a:spcPts val="2400"/>
              </a:spcBef>
              <a:spcAft>
                <a:spcPts val="0"/>
              </a:spcAft>
              <a:buClr>
                <a:schemeClr val="dk1"/>
              </a:buClr>
              <a:buSzPts val="1100"/>
              <a:buFont typeface="Arial"/>
              <a:buNone/>
            </a:pPr>
            <a:r>
              <a:rPr lang="en-US" sz="1600" dirty="0">
                <a:solidFill>
                  <a:srgbClr val="000000"/>
                </a:solidFill>
              </a:rPr>
              <a:t>Cash Dividends is a contra stockholders’ equity account that temporarily substitutes for a debit to the Retained Earnings account. Just like owner withdrawals are closed to owner’s equity in a sole proprietorship at the end of the accounting period, Cash Dividends is closed to Retained Earnings.</a:t>
            </a:r>
            <a:endParaRPr sz="1600" dirty="0">
              <a:solidFill>
                <a:srgbClr val="000000"/>
              </a:solidFill>
            </a:endParaRPr>
          </a:p>
        </p:txBody>
      </p:sp>
      <p:graphicFrame>
        <p:nvGraphicFramePr>
          <p:cNvPr id="2" name="Table 1">
            <a:extLst>
              <a:ext uri="{FF2B5EF4-FFF2-40B4-BE49-F238E27FC236}">
                <a16:creationId xmlns:a16="http://schemas.microsoft.com/office/drawing/2014/main" id="{7E75AC16-D2DF-8A41-8F0C-37AB982A7E7D}"/>
              </a:ext>
            </a:extLst>
          </p:cNvPr>
          <p:cNvGraphicFramePr>
            <a:graphicFrameLocks noGrp="1"/>
          </p:cNvGraphicFramePr>
          <p:nvPr>
            <p:extLst>
              <p:ext uri="{D42A27DB-BD31-4B8C-83A1-F6EECF244321}">
                <p14:modId xmlns:p14="http://schemas.microsoft.com/office/powerpoint/2010/main" val="2172180253"/>
              </p:ext>
            </p:extLst>
          </p:nvPr>
        </p:nvGraphicFramePr>
        <p:xfrm>
          <a:off x="838200" y="3563798"/>
          <a:ext cx="10515600" cy="2964180"/>
        </p:xfrm>
        <a:graphic>
          <a:graphicData uri="http://schemas.openxmlformats.org/drawingml/2006/table">
            <a:tbl>
              <a:tblPr firstRow="1">
                <a:tableStyleId>{00A15C55-8517-42AA-B614-E9B94910E393}</a:tableStyleId>
              </a:tblPr>
              <a:tblGrid>
                <a:gridCol w="1082040">
                  <a:extLst>
                    <a:ext uri="{9D8B030D-6E8A-4147-A177-3AD203B41FA5}">
                      <a16:colId xmlns:a16="http://schemas.microsoft.com/office/drawing/2014/main" val="133111652"/>
                    </a:ext>
                  </a:extLst>
                </a:gridCol>
                <a:gridCol w="5242560">
                  <a:extLst>
                    <a:ext uri="{9D8B030D-6E8A-4147-A177-3AD203B41FA5}">
                      <a16:colId xmlns:a16="http://schemas.microsoft.com/office/drawing/2014/main" val="3441725959"/>
                    </a:ext>
                  </a:extLst>
                </a:gridCol>
                <a:gridCol w="1569720">
                  <a:extLst>
                    <a:ext uri="{9D8B030D-6E8A-4147-A177-3AD203B41FA5}">
                      <a16:colId xmlns:a16="http://schemas.microsoft.com/office/drawing/2014/main" val="850600201"/>
                    </a:ext>
                  </a:extLst>
                </a:gridCol>
                <a:gridCol w="1386840">
                  <a:extLst>
                    <a:ext uri="{9D8B030D-6E8A-4147-A177-3AD203B41FA5}">
                      <a16:colId xmlns:a16="http://schemas.microsoft.com/office/drawing/2014/main" val="1590485916"/>
                    </a:ext>
                  </a:extLst>
                </a:gridCol>
                <a:gridCol w="1234440">
                  <a:extLst>
                    <a:ext uri="{9D8B030D-6E8A-4147-A177-3AD203B41FA5}">
                      <a16:colId xmlns:a16="http://schemas.microsoft.com/office/drawing/2014/main" val="2897997247"/>
                    </a:ext>
                  </a:extLst>
                </a:gridCol>
              </a:tblGrid>
              <a:tr h="0">
                <a:tc gridSpan="5">
                  <a: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a:latin typeface="Century Gothic" panose="020B0502020202020204" pitchFamily="34" charset="0"/>
                        </a:rPr>
                        <a:t>Journal                                                           Page XX</a:t>
                      </a: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91778691"/>
                  </a:ext>
                </a:extLst>
              </a:tr>
              <a:tr h="0">
                <a:tc>
                  <a:txBody>
                    <a:bodyPr/>
                    <a:lstStyle/>
                    <a:p>
                      <a:pPr algn="ctr" fontAlgn="ctr"/>
                      <a:r>
                        <a:rPr lang="en-US" sz="1800" b="1" dirty="0">
                          <a:effectLst/>
                          <a:latin typeface="Century Gothic" panose="020B0502020202020204" pitchFamily="34" charset="0"/>
                        </a:rPr>
                        <a:t>Date</a:t>
                      </a:r>
                    </a:p>
                  </a:txBody>
                  <a:tcPr marL="76200" marR="76200" marT="95250" marB="95250" anchor="ctr"/>
                </a:tc>
                <a:tc>
                  <a:txBody>
                    <a:bodyPr/>
                    <a:lstStyle/>
                    <a:p>
                      <a:pPr algn="ctr" fontAlgn="ctr"/>
                      <a:r>
                        <a:rPr lang="en-US" sz="1800" b="1" dirty="0">
                          <a:effectLst/>
                          <a:latin typeface="Century Gothic" panose="020B0502020202020204" pitchFamily="34" charset="0"/>
                        </a:rPr>
                        <a:t>Description</a:t>
                      </a:r>
                    </a:p>
                  </a:txBody>
                  <a:tcPr marL="76200" marR="76200" marT="95250" marB="95250" anchor="ctr"/>
                </a:tc>
                <a:tc>
                  <a:txBody>
                    <a:bodyPr/>
                    <a:lstStyle/>
                    <a:p>
                      <a:pPr algn="ctr" fontAlgn="ctr"/>
                      <a:r>
                        <a:rPr lang="en-US" sz="1800" b="1" dirty="0">
                          <a:effectLst/>
                          <a:latin typeface="Century Gothic" panose="020B0502020202020204" pitchFamily="34" charset="0"/>
                        </a:rPr>
                        <a:t>Post. Ref.</a:t>
                      </a:r>
                    </a:p>
                  </a:txBody>
                  <a:tcPr marL="76200" marR="76200" marT="95250" marB="95250" anchor="ctr"/>
                </a:tc>
                <a:tc>
                  <a:txBody>
                    <a:bodyPr/>
                    <a:lstStyle/>
                    <a:p>
                      <a:pPr algn="ctr" fontAlgn="ctr"/>
                      <a:r>
                        <a:rPr lang="en-US" sz="1800" b="1" dirty="0">
                          <a:effectLst/>
                          <a:latin typeface="Century Gothic" panose="020B0502020202020204" pitchFamily="34" charset="0"/>
                        </a:rPr>
                        <a:t>Debit</a:t>
                      </a:r>
                    </a:p>
                  </a:txBody>
                  <a:tcPr marL="76200" marR="76200" marT="95250" marB="95250" anchor="ctr"/>
                </a:tc>
                <a:tc>
                  <a:txBody>
                    <a:bodyPr/>
                    <a:lstStyle/>
                    <a:p>
                      <a:pPr algn="ctr" fontAlgn="ctr"/>
                      <a:r>
                        <a:rPr lang="en-US" sz="1800" b="1" dirty="0">
                          <a:effectLst/>
                          <a:latin typeface="Century Gothic" panose="020B0502020202020204" pitchFamily="34" charset="0"/>
                        </a:rPr>
                        <a:t>Credit</a:t>
                      </a:r>
                    </a:p>
                  </a:txBody>
                  <a:tcPr marL="76200" marR="76200" marT="95250" marB="95250" anchor="ctr"/>
                </a:tc>
                <a:extLst>
                  <a:ext uri="{0D108BD9-81ED-4DB2-BD59-A6C34878D82A}">
                    <a16:rowId xmlns:a16="http://schemas.microsoft.com/office/drawing/2014/main" val="1092490682"/>
                  </a:ext>
                </a:extLst>
              </a:tr>
              <a:tr h="0">
                <a:tc>
                  <a:txBody>
                    <a:bodyPr/>
                    <a:lstStyle/>
                    <a:p>
                      <a:pPr algn="l" fontAlgn="ctr"/>
                      <a:r>
                        <a:rPr lang="en-US" sz="1800">
                          <a:effectLst/>
                          <a:latin typeface="Century Gothic" panose="020B0502020202020204" pitchFamily="34" charset="0"/>
                        </a:rPr>
                        <a:t>20X1</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869646533"/>
                  </a:ext>
                </a:extLst>
              </a:tr>
              <a:tr h="0">
                <a:tc>
                  <a:txBody>
                    <a:bodyPr/>
                    <a:lstStyle/>
                    <a:p>
                      <a:pPr algn="l" fontAlgn="ctr"/>
                      <a:r>
                        <a:rPr lang="en-US" sz="1800">
                          <a:effectLst/>
                          <a:latin typeface="Century Gothic" panose="020B0502020202020204" pitchFamily="34" charset="0"/>
                        </a:rPr>
                        <a:t>Dec 10</a:t>
                      </a:r>
                    </a:p>
                  </a:txBody>
                  <a:tcPr marL="76200" marR="76200" marT="95250" marB="95250" anchor="ctr"/>
                </a:tc>
                <a:tc>
                  <a:txBody>
                    <a:bodyPr/>
                    <a:lstStyle/>
                    <a:p>
                      <a:pPr algn="l" fontAlgn="ctr"/>
                      <a:r>
                        <a:rPr lang="en-US" sz="1800">
                          <a:effectLst/>
                          <a:latin typeface="Century Gothic" panose="020B0502020202020204" pitchFamily="34" charset="0"/>
                        </a:rPr>
                        <a:t>Cash Dividends</a:t>
                      </a:r>
                    </a:p>
                  </a:txBody>
                  <a:tcPr marL="76200" marR="76200" marT="95250" marB="95250" anchor="ctr"/>
                </a:tc>
                <a:tc>
                  <a:txBody>
                    <a:bodyPr/>
                    <a:lstStyle/>
                    <a:p>
                      <a:pPr algn="r" fontAlgn="ctr"/>
                      <a:endParaRPr lang="en-US" sz="1800">
                        <a:effectLst/>
                        <a:latin typeface="Century Gothic" panose="020B0502020202020204" pitchFamily="34" charset="0"/>
                      </a:endParaRPr>
                    </a:p>
                  </a:txBody>
                  <a:tcPr marL="76200" marR="76200" marT="95250" marB="95250" anchor="ctr"/>
                </a:tc>
                <a:tc>
                  <a:txBody>
                    <a:bodyPr/>
                    <a:lstStyle/>
                    <a:p>
                      <a:pPr algn="r" fontAlgn="ctr"/>
                      <a:r>
                        <a:rPr lang="en-US" sz="1800">
                          <a:effectLst/>
                          <a:latin typeface="Century Gothic" panose="020B0502020202020204" pitchFamily="34" charset="0"/>
                        </a:rPr>
                        <a:t>12,000.000</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799619077"/>
                  </a:ext>
                </a:extLst>
              </a:tr>
              <a:tr h="0">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a:effectLst/>
                          <a:latin typeface="Century Gothic" panose="020B0502020202020204" pitchFamily="34" charset="0"/>
                        </a:rPr>
                        <a:t>      Cash Dividends Payable</a:t>
                      </a: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r" fontAlgn="ctr"/>
                      <a:endParaRPr lang="en-US" sz="1800">
                        <a:effectLst/>
                        <a:latin typeface="Century Gothic" panose="020B0502020202020204" pitchFamily="34" charset="0"/>
                      </a:endParaRPr>
                    </a:p>
                  </a:txBody>
                  <a:tcPr marL="76200" marR="76200" marT="95250" marB="95250" anchor="ctr"/>
                </a:tc>
                <a:tc>
                  <a:txBody>
                    <a:bodyPr/>
                    <a:lstStyle/>
                    <a:p>
                      <a:pPr algn="r" fontAlgn="ctr"/>
                      <a:r>
                        <a:rPr lang="en-US" sz="1800">
                          <a:effectLst/>
                          <a:latin typeface="Century Gothic" panose="020B0502020202020204" pitchFamily="34" charset="0"/>
                        </a:rPr>
                        <a:t>12,000.00</a:t>
                      </a:r>
                    </a:p>
                  </a:txBody>
                  <a:tcPr marL="76200" marR="76200" marT="95250" marB="95250" anchor="ctr"/>
                </a:tc>
                <a:extLst>
                  <a:ext uri="{0D108BD9-81ED-4DB2-BD59-A6C34878D82A}">
                    <a16:rowId xmlns:a16="http://schemas.microsoft.com/office/drawing/2014/main" val="2678626085"/>
                  </a:ext>
                </a:extLst>
              </a:tr>
              <a:tr h="0">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a:effectLst/>
                          <a:latin typeface="Century Gothic" panose="020B0502020202020204" pitchFamily="34" charset="0"/>
                        </a:rPr>
                        <a:t>To record declaration of cash dividend of $0.50 on common stock</a:t>
                      </a: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2683159250"/>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gab49493a01_0_90"/>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Account for Cumulative Preferred Dividends</a:t>
            </a:r>
            <a:endParaRPr/>
          </a:p>
        </p:txBody>
      </p:sp>
      <p:sp>
        <p:nvSpPr>
          <p:cNvPr id="181" name="Google Shape;181;gab49493a01_0_90"/>
          <p:cNvSpPr txBox="1">
            <a:spLocks noGrp="1"/>
          </p:cNvSpPr>
          <p:nvPr>
            <p:ph type="body" idx="1"/>
          </p:nvPr>
        </p:nvSpPr>
        <p:spPr>
          <a:xfrm>
            <a:off x="838200" y="1825625"/>
            <a:ext cx="54084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2200" b="1">
                <a:solidFill>
                  <a:srgbClr val="000000"/>
                </a:solidFill>
                <a:highlight>
                  <a:srgbClr val="F1F7FB"/>
                </a:highlight>
              </a:rPr>
              <a:t>Cumulative Preferred Dividends </a:t>
            </a:r>
            <a:r>
              <a:rPr lang="en-US" sz="2200" i="1">
                <a:solidFill>
                  <a:srgbClr val="000000"/>
                </a:solidFill>
                <a:highlight>
                  <a:srgbClr val="F1F7FB"/>
                </a:highlight>
              </a:rPr>
              <a:t>Preferred stockholders</a:t>
            </a:r>
            <a:r>
              <a:rPr lang="en-US" sz="2200">
                <a:solidFill>
                  <a:srgbClr val="000000"/>
                </a:solidFill>
                <a:highlight>
                  <a:srgbClr val="F1F7FB"/>
                </a:highlight>
              </a:rPr>
              <a:t> are paid a designated dollar amount per share before common stockholders receive any cash dividends. </a:t>
            </a:r>
            <a:endParaRPr sz="2200">
              <a:solidFill>
                <a:srgbClr val="000000"/>
              </a:solidFill>
              <a:highlight>
                <a:srgbClr val="F1F7FB"/>
              </a:highlight>
            </a:endParaRPr>
          </a:p>
          <a:p>
            <a:pPr marL="0" lvl="0" indent="0" algn="l" rtl="0">
              <a:spcBef>
                <a:spcPts val="750"/>
              </a:spcBef>
              <a:spcAft>
                <a:spcPts val="0"/>
              </a:spcAft>
              <a:buNone/>
            </a:pPr>
            <a:endParaRPr sz="2200">
              <a:solidFill>
                <a:srgbClr val="000000"/>
              </a:solidFill>
              <a:highlight>
                <a:srgbClr val="F1F7FB"/>
              </a:highlight>
            </a:endParaRPr>
          </a:p>
          <a:p>
            <a:pPr marL="0" lvl="0" indent="0" algn="l" rtl="0">
              <a:spcBef>
                <a:spcPts val="750"/>
              </a:spcBef>
              <a:spcAft>
                <a:spcPts val="0"/>
              </a:spcAft>
              <a:buNone/>
            </a:pPr>
            <a:r>
              <a:rPr lang="en-US" sz="2200">
                <a:solidFill>
                  <a:srgbClr val="000000"/>
                </a:solidFill>
                <a:highlight>
                  <a:srgbClr val="F1F7FB"/>
                </a:highlight>
              </a:rPr>
              <a:t>If the dividend declared is not enough to pay the entire guaranteed amount per preferred share before common stockholders. the amount declared is divided by the number of preferred shares. Common stockholders would then receive no dividend payment.</a:t>
            </a:r>
            <a:endParaRPr sz="3100">
              <a:solidFill>
                <a:srgbClr val="000000"/>
              </a:solidFill>
              <a:highlight>
                <a:srgbClr val="F1F7FB"/>
              </a:highlight>
            </a:endParaRPr>
          </a:p>
        </p:txBody>
      </p:sp>
      <p:pic>
        <p:nvPicPr>
          <p:cNvPr id="182" name="Google Shape;182;gab49493a01_0_90"/>
          <p:cNvPicPr preferRelativeResize="0"/>
          <p:nvPr/>
        </p:nvPicPr>
        <p:blipFill>
          <a:blip r:embed="rId3">
            <a:alphaModFix/>
          </a:blip>
          <a:stretch>
            <a:fillRect/>
          </a:stretch>
        </p:blipFill>
        <p:spPr>
          <a:xfrm>
            <a:off x="6246600" y="1843223"/>
            <a:ext cx="5945400" cy="39636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gab49493a01_0_96"/>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1100"/>
              <a:buFont typeface="Arial"/>
              <a:buNone/>
            </a:pPr>
            <a:r>
              <a:rPr lang="en-US"/>
              <a:t>Account for Cumulative Preferred Dividends</a:t>
            </a:r>
            <a:endParaRPr/>
          </a:p>
        </p:txBody>
      </p:sp>
      <p:pic>
        <p:nvPicPr>
          <p:cNvPr id="189" name="Google Shape;189;gab49493a01_0_96" descr="One of my students asked me how to solve the following cumulative preferred stock dividend question, so here is the question and the video provides the solution:&#10;&#10;9f:  Assuming 14 shares of 8%, $100 par value, cumulative preferred stock is outstanding at a time when a $166 dividend is declared by a company's board of directors., how much of that dividend will be paid to preferred shareholders if there are $29 of dividends in arrears? Assume that no other dividends have been declared or paid during the year. (round to the nearest dollar)﻿" title="Compute preferred dividend on cumulative preferred stock with dividends in arrears">
            <a:hlinkClick r:id="rId3"/>
          </p:cNvPr>
          <p:cNvPicPr preferRelativeResize="0"/>
          <p:nvPr/>
        </p:nvPicPr>
        <p:blipFill>
          <a:blip r:embed="rId4">
            <a:alphaModFix/>
          </a:blip>
          <a:stretch>
            <a:fillRect/>
          </a:stretch>
        </p:blipFill>
        <p:spPr>
          <a:xfrm>
            <a:off x="3233900" y="1825625"/>
            <a:ext cx="6229975" cy="46724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9"/>
                                        </p:tgtEl>
                                        <p:attrNameLst>
                                          <p:attrName>style.visibility</p:attrName>
                                        </p:attrNameLst>
                                      </p:cBhvr>
                                      <p:to>
                                        <p:strVal val="visible"/>
                                      </p:to>
                                    </p:set>
                                    <p:animEffect transition="in" filter="fade">
                                      <p:cBhvr>
                                        <p:cTn id="7" dur="1000"/>
                                        <p:tgtEl>
                                          <p:spTgt spid="1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gab49493a01_0_109"/>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Account for the Declaration and Distribution of Stock Dividends</a:t>
            </a:r>
            <a:endParaRPr/>
          </a:p>
        </p:txBody>
      </p:sp>
      <p:sp>
        <p:nvSpPr>
          <p:cNvPr id="196" name="Google Shape;196;gab49493a01_0_109"/>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00000"/>
              </a:lnSpc>
              <a:spcBef>
                <a:spcPts val="750"/>
              </a:spcBef>
              <a:spcAft>
                <a:spcPts val="0"/>
              </a:spcAft>
              <a:buNone/>
            </a:pPr>
            <a:r>
              <a:rPr lang="en-US" sz="1700" b="1">
                <a:solidFill>
                  <a:srgbClr val="000000"/>
                </a:solidFill>
                <a:highlight>
                  <a:srgbClr val="F1F7FB"/>
                </a:highlight>
              </a:rPr>
              <a:t>Stock Dividends</a:t>
            </a:r>
            <a:endParaRPr sz="1700" b="1">
              <a:solidFill>
                <a:srgbClr val="000000"/>
              </a:solidFill>
              <a:highlight>
                <a:srgbClr val="F1F7FB"/>
              </a:highlight>
            </a:endParaRPr>
          </a:p>
          <a:p>
            <a:pPr marL="0" lvl="0" indent="0" algn="l" rtl="0">
              <a:lnSpc>
                <a:spcPct val="100000"/>
              </a:lnSpc>
              <a:spcBef>
                <a:spcPts val="1000"/>
              </a:spcBef>
              <a:spcAft>
                <a:spcPts val="0"/>
              </a:spcAft>
              <a:buNone/>
            </a:pPr>
            <a:r>
              <a:rPr lang="en-US" sz="1500">
                <a:solidFill>
                  <a:srgbClr val="000000"/>
                </a:solidFill>
                <a:highlight>
                  <a:srgbClr val="F1F7FB"/>
                </a:highlight>
              </a:rPr>
              <a:t>Corporate earnings distributed to stockholders from retained earnings, which is accumulated profit. Stockholders receive additional shares of stock instead of cash. They transfer value from Retained Earnings to the Common Stock and Paid-in Capital in Excess of Par – Common Stock accounts, which increases total paid-in capital.</a:t>
            </a:r>
            <a:endParaRPr sz="1500">
              <a:solidFill>
                <a:srgbClr val="000000"/>
              </a:solidFill>
              <a:highlight>
                <a:srgbClr val="F1F7FB"/>
              </a:highlight>
            </a:endParaRPr>
          </a:p>
          <a:p>
            <a:pPr marL="0" lvl="0" indent="0" algn="l" rtl="0">
              <a:lnSpc>
                <a:spcPct val="100000"/>
              </a:lnSpc>
              <a:spcBef>
                <a:spcPts val="1000"/>
              </a:spcBef>
              <a:spcAft>
                <a:spcPts val="0"/>
              </a:spcAft>
              <a:buClr>
                <a:schemeClr val="dk1"/>
              </a:buClr>
              <a:buSzPts val="1100"/>
              <a:buFont typeface="Arial"/>
              <a:buNone/>
            </a:pPr>
            <a:r>
              <a:rPr lang="en-US" sz="1500">
                <a:solidFill>
                  <a:srgbClr val="000000"/>
                </a:solidFill>
                <a:highlight>
                  <a:srgbClr val="F1F7FB"/>
                </a:highlight>
              </a:rPr>
              <a:t>The total value of equity remains the same from both the investor’s perspective and the company’s perspective. All stock dividends require a journal entry for the company issuing the dividend. This entry transfers the value of the issued stock from the retained earnings account to the paid-in capital account.</a:t>
            </a:r>
            <a:endParaRPr sz="1500">
              <a:solidFill>
                <a:srgbClr val="000000"/>
              </a:solidFill>
              <a:highlight>
                <a:srgbClr val="F1F7FB"/>
              </a:highlight>
            </a:endParaRPr>
          </a:p>
          <a:p>
            <a:pPr marL="0" lvl="0" indent="0" algn="l" rtl="0">
              <a:lnSpc>
                <a:spcPct val="100000"/>
              </a:lnSpc>
              <a:spcBef>
                <a:spcPts val="2400"/>
              </a:spcBef>
              <a:spcAft>
                <a:spcPts val="0"/>
              </a:spcAft>
              <a:buClr>
                <a:schemeClr val="dk1"/>
              </a:buClr>
              <a:buSzPts val="1100"/>
              <a:buFont typeface="Arial"/>
              <a:buNone/>
            </a:pPr>
            <a:r>
              <a:rPr lang="en-US" sz="1500">
                <a:solidFill>
                  <a:srgbClr val="000000"/>
                </a:solidFill>
              </a:rPr>
              <a:t>The amount transferred between the two accounts depends on whether the dividend is a small stock dividend or a large stock dividend.</a:t>
            </a:r>
            <a:endParaRPr sz="1500">
              <a:solidFill>
                <a:srgbClr val="000000"/>
              </a:solidFill>
            </a:endParaRPr>
          </a:p>
          <a:p>
            <a:pPr marL="812800" lvl="0" indent="-323850" algn="l" rtl="0">
              <a:lnSpc>
                <a:spcPct val="100000"/>
              </a:lnSpc>
              <a:spcBef>
                <a:spcPts val="2400"/>
              </a:spcBef>
              <a:spcAft>
                <a:spcPts val="0"/>
              </a:spcAft>
              <a:buClr>
                <a:srgbClr val="000000"/>
              </a:buClr>
              <a:buSzPts val="1500"/>
              <a:buFont typeface="Century Gothic"/>
              <a:buChar char="●"/>
            </a:pPr>
            <a:r>
              <a:rPr lang="en-US" sz="1500">
                <a:solidFill>
                  <a:srgbClr val="000000"/>
                </a:solidFill>
              </a:rPr>
              <a:t>A stock dividend is considered small if the shares issued are less than 25% of the total value of shares outstanding before the dividend. A journal entry for a small stock dividend transfers the market value of the issued shares from retained earnings to paid-in capital.</a:t>
            </a:r>
            <a:endParaRPr sz="1500">
              <a:solidFill>
                <a:srgbClr val="000000"/>
              </a:solidFill>
            </a:endParaRPr>
          </a:p>
          <a:p>
            <a:pPr marL="812800" lvl="0" indent="-323850" algn="l" rtl="0">
              <a:lnSpc>
                <a:spcPct val="100000"/>
              </a:lnSpc>
              <a:spcBef>
                <a:spcPts val="0"/>
              </a:spcBef>
              <a:spcAft>
                <a:spcPts val="0"/>
              </a:spcAft>
              <a:buClr>
                <a:srgbClr val="000000"/>
              </a:buClr>
              <a:buSzPts val="1500"/>
              <a:buFont typeface="Century Gothic"/>
              <a:buChar char="●"/>
            </a:pPr>
            <a:r>
              <a:rPr lang="en-US" sz="1500">
                <a:solidFill>
                  <a:srgbClr val="000000"/>
                </a:solidFill>
              </a:rPr>
              <a:t>Large stock dividends are those in which the new shares issued are more than 25% of the value of the total shares outstanding prior to the dividend. In this case, the journal entry transfers the par value of the issued shares from retained earnings to paid-in capital.</a:t>
            </a:r>
            <a:endParaRPr sz="1500">
              <a:solidFill>
                <a:srgbClr val="000000"/>
              </a:solidFill>
            </a:endParaRPr>
          </a:p>
          <a:p>
            <a:pPr marL="0" lvl="0" indent="0" algn="l" rtl="0">
              <a:spcBef>
                <a:spcPts val="2900"/>
              </a:spcBef>
              <a:spcAft>
                <a:spcPts val="0"/>
              </a:spcAft>
              <a:buNone/>
            </a:pPr>
            <a:endParaRPr sz="1200">
              <a:solidFill>
                <a:srgbClr val="373D3F"/>
              </a:solidFill>
              <a:highlight>
                <a:srgbClr val="FFFFFF"/>
              </a:highlight>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gab49493a01_0_117"/>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Recognize the Effects of a Stock Split on the Financial Statements</a:t>
            </a:r>
            <a:endParaRPr/>
          </a:p>
        </p:txBody>
      </p:sp>
      <p:sp>
        <p:nvSpPr>
          <p:cNvPr id="203" name="Google Shape;203;gab49493a01_0_117"/>
          <p:cNvSpPr txBox="1">
            <a:spLocks noGrp="1"/>
          </p:cNvSpPr>
          <p:nvPr>
            <p:ph type="body" idx="1"/>
          </p:nvPr>
        </p:nvSpPr>
        <p:spPr>
          <a:xfrm>
            <a:off x="838200" y="1749425"/>
            <a:ext cx="57480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2300" b="1">
                <a:solidFill>
                  <a:srgbClr val="000000"/>
                </a:solidFill>
                <a:highlight>
                  <a:srgbClr val="F1F7FB"/>
                </a:highlight>
              </a:rPr>
              <a:t>Stock Split</a:t>
            </a:r>
            <a:endParaRPr sz="2300" b="1">
              <a:solidFill>
                <a:srgbClr val="000000"/>
              </a:solidFill>
              <a:highlight>
                <a:srgbClr val="F1F7FB"/>
              </a:highlight>
            </a:endParaRPr>
          </a:p>
          <a:p>
            <a:pPr marL="0" lvl="0" indent="0" algn="l" rtl="0">
              <a:spcBef>
                <a:spcPts val="750"/>
              </a:spcBef>
              <a:spcAft>
                <a:spcPts val="0"/>
              </a:spcAft>
              <a:buNone/>
            </a:pPr>
            <a:r>
              <a:rPr lang="en-US" sz="2300">
                <a:solidFill>
                  <a:srgbClr val="000000"/>
                </a:solidFill>
                <a:highlight>
                  <a:srgbClr val="F1F7FB"/>
                </a:highlight>
              </a:rPr>
              <a:t>When a corporation reduces the par value of each share of stock outstanding and issues a proportionate number of additional shares. </a:t>
            </a:r>
            <a:endParaRPr sz="2300">
              <a:solidFill>
                <a:srgbClr val="000000"/>
              </a:solidFill>
              <a:highlight>
                <a:srgbClr val="F1F7FB"/>
              </a:highlight>
            </a:endParaRPr>
          </a:p>
          <a:p>
            <a:pPr marL="0" lvl="0" indent="0" algn="l" rtl="0">
              <a:spcBef>
                <a:spcPts val="750"/>
              </a:spcBef>
              <a:spcAft>
                <a:spcPts val="0"/>
              </a:spcAft>
              <a:buNone/>
            </a:pPr>
            <a:endParaRPr sz="600">
              <a:solidFill>
                <a:srgbClr val="000000"/>
              </a:solidFill>
              <a:highlight>
                <a:srgbClr val="F1F7FB"/>
              </a:highlight>
            </a:endParaRPr>
          </a:p>
          <a:p>
            <a:pPr marL="457200" lvl="0" indent="-374650" algn="l" rtl="0">
              <a:spcBef>
                <a:spcPts val="750"/>
              </a:spcBef>
              <a:spcAft>
                <a:spcPts val="0"/>
              </a:spcAft>
              <a:buClr>
                <a:srgbClr val="000000"/>
              </a:buClr>
              <a:buSzPts val="2300"/>
              <a:buChar char="•"/>
            </a:pPr>
            <a:r>
              <a:rPr lang="en-US" sz="2300">
                <a:solidFill>
                  <a:srgbClr val="000000"/>
                </a:solidFill>
                <a:highlight>
                  <a:srgbClr val="F1F7FB"/>
                </a:highlight>
              </a:rPr>
              <a:t>It may affect the par value and market price per share, reducing them proportionately. </a:t>
            </a:r>
            <a:endParaRPr sz="600">
              <a:solidFill>
                <a:srgbClr val="000000"/>
              </a:solidFill>
              <a:highlight>
                <a:srgbClr val="F1F7FB"/>
              </a:highlight>
            </a:endParaRPr>
          </a:p>
          <a:p>
            <a:pPr marL="457200" lvl="0" indent="-374650" algn="l" rtl="0">
              <a:spcBef>
                <a:spcPts val="1000"/>
              </a:spcBef>
              <a:spcAft>
                <a:spcPts val="0"/>
              </a:spcAft>
              <a:buClr>
                <a:srgbClr val="000000"/>
              </a:buClr>
              <a:buSzPts val="2300"/>
              <a:buChar char="•"/>
            </a:pPr>
            <a:r>
              <a:rPr lang="en-US" sz="2300">
                <a:solidFill>
                  <a:srgbClr val="000000"/>
                </a:solidFill>
                <a:highlight>
                  <a:srgbClr val="F1F7FB"/>
                </a:highlight>
              </a:rPr>
              <a:t>The total dollar value of the shares outstanding does not change. </a:t>
            </a:r>
            <a:endParaRPr sz="2300">
              <a:solidFill>
                <a:srgbClr val="000000"/>
              </a:solidFill>
              <a:highlight>
                <a:srgbClr val="F1F7FB"/>
              </a:highlight>
            </a:endParaRPr>
          </a:p>
          <a:p>
            <a:pPr marL="457200" lvl="0" indent="-374650" algn="l" rtl="0">
              <a:spcBef>
                <a:spcPts val="1000"/>
              </a:spcBef>
              <a:spcAft>
                <a:spcPts val="1000"/>
              </a:spcAft>
              <a:buClr>
                <a:srgbClr val="000000"/>
              </a:buClr>
              <a:buSzPts val="2300"/>
              <a:buChar char="•"/>
            </a:pPr>
            <a:r>
              <a:rPr lang="en-US" sz="2300">
                <a:solidFill>
                  <a:srgbClr val="000000"/>
                </a:solidFill>
                <a:highlight>
                  <a:srgbClr val="F1F7FB"/>
                </a:highlight>
              </a:rPr>
              <a:t>No journal entry is required for a stock split.</a:t>
            </a:r>
            <a:endParaRPr sz="3200">
              <a:solidFill>
                <a:srgbClr val="000000"/>
              </a:solidFill>
              <a:highlight>
                <a:srgbClr val="F1F7FB"/>
              </a:highlight>
            </a:endParaRPr>
          </a:p>
        </p:txBody>
      </p:sp>
      <p:pic>
        <p:nvPicPr>
          <p:cNvPr id="204" name="Google Shape;204;gab49493a01_0_117"/>
          <p:cNvPicPr preferRelativeResize="0"/>
          <p:nvPr/>
        </p:nvPicPr>
        <p:blipFill>
          <a:blip r:embed="rId3">
            <a:alphaModFix/>
          </a:blip>
          <a:stretch>
            <a:fillRect/>
          </a:stretch>
        </p:blipFill>
        <p:spPr>
          <a:xfrm>
            <a:off x="6586200" y="1981825"/>
            <a:ext cx="5605800" cy="3991884"/>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11"/>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Financial Statement Presentation</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12"/>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Financial Statement Presentation</a:t>
            </a:r>
            <a:endParaRPr/>
          </a:p>
        </p:txBody>
      </p:sp>
      <p:sp>
        <p:nvSpPr>
          <p:cNvPr id="221" name="Google Shape;221;p1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13.4: Illustrate financial statement presentation of stockholders’ equity</a:t>
            </a:r>
            <a:endParaRPr/>
          </a:p>
          <a:p>
            <a:pPr marL="582930" lvl="0" indent="0" algn="l" rtl="0">
              <a:lnSpc>
                <a:spcPct val="90000"/>
              </a:lnSpc>
              <a:spcBef>
                <a:spcPts val="375"/>
              </a:spcBef>
              <a:spcAft>
                <a:spcPts val="0"/>
              </a:spcAft>
              <a:buClr>
                <a:schemeClr val="dk1"/>
              </a:buClr>
              <a:buSzPts val="1100"/>
              <a:buFont typeface="Arial"/>
              <a:buNone/>
            </a:pPr>
            <a:r>
              <a:rPr lang="en-US" sz="2000"/>
              <a:t>13.4.1: Illustrate the balance sheet presentation of stockholders’ equity</a:t>
            </a:r>
            <a:endParaRPr sz="2000"/>
          </a:p>
          <a:p>
            <a:pPr marL="582930" lvl="0" indent="0" algn="l" rtl="0">
              <a:lnSpc>
                <a:spcPct val="90000"/>
              </a:lnSpc>
              <a:spcBef>
                <a:spcPts val="375"/>
              </a:spcBef>
              <a:spcAft>
                <a:spcPts val="0"/>
              </a:spcAft>
              <a:buClr>
                <a:schemeClr val="dk1"/>
              </a:buClr>
              <a:buSzPts val="1100"/>
              <a:buFont typeface="Arial"/>
              <a:buNone/>
            </a:pPr>
            <a:r>
              <a:rPr lang="en-US" sz="2000"/>
              <a:t>13.4.2: Recognize the components of stockholders’ equity</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ab49493a01_0_123"/>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dirty="0"/>
              <a:t>Illustrate the Balance Sheet Presentation of Stockholders’ Equity</a:t>
            </a:r>
            <a:endParaRPr dirty="0"/>
          </a:p>
        </p:txBody>
      </p:sp>
      <p:graphicFrame>
        <p:nvGraphicFramePr>
          <p:cNvPr id="4" name="Table 3">
            <a:extLst>
              <a:ext uri="{FF2B5EF4-FFF2-40B4-BE49-F238E27FC236}">
                <a16:creationId xmlns:a16="http://schemas.microsoft.com/office/drawing/2014/main" id="{7200694A-F0F2-124A-ACCD-086D79043DEB}"/>
              </a:ext>
            </a:extLst>
          </p:cNvPr>
          <p:cNvGraphicFramePr>
            <a:graphicFrameLocks noGrp="1"/>
          </p:cNvGraphicFramePr>
          <p:nvPr>
            <p:extLst>
              <p:ext uri="{D42A27DB-BD31-4B8C-83A1-F6EECF244321}">
                <p14:modId xmlns:p14="http://schemas.microsoft.com/office/powerpoint/2010/main" val="2613195294"/>
              </p:ext>
            </p:extLst>
          </p:nvPr>
        </p:nvGraphicFramePr>
        <p:xfrm>
          <a:off x="838200" y="2100104"/>
          <a:ext cx="10515600" cy="3162300"/>
        </p:xfrm>
        <a:graphic>
          <a:graphicData uri="http://schemas.openxmlformats.org/drawingml/2006/table">
            <a:tbl>
              <a:tblPr firstRow="1">
                <a:tableStyleId>{00A15C55-8517-42AA-B614-E9B94910E393}</a:tableStyleId>
              </a:tblPr>
              <a:tblGrid>
                <a:gridCol w="5257800">
                  <a:extLst>
                    <a:ext uri="{9D8B030D-6E8A-4147-A177-3AD203B41FA5}">
                      <a16:colId xmlns:a16="http://schemas.microsoft.com/office/drawing/2014/main" val="2775030105"/>
                    </a:ext>
                  </a:extLst>
                </a:gridCol>
                <a:gridCol w="5257800">
                  <a:extLst>
                    <a:ext uri="{9D8B030D-6E8A-4147-A177-3AD203B41FA5}">
                      <a16:colId xmlns:a16="http://schemas.microsoft.com/office/drawing/2014/main" val="2913965414"/>
                    </a:ext>
                  </a:extLst>
                </a:gridCol>
              </a:tblGrid>
              <a:tr h="0">
                <a:tc>
                  <a:txBody>
                    <a:bodyPr/>
                    <a:lstStyle/>
                    <a:p>
                      <a:pPr algn="l" fontAlgn="ctr"/>
                      <a:r>
                        <a:rPr lang="en-US" sz="2000" dirty="0">
                          <a:effectLst/>
                          <a:latin typeface="Century Gothic" panose="020B0502020202020204" pitchFamily="34" charset="0"/>
                        </a:rPr>
                        <a:t>Sole Proprietorship</a:t>
                      </a:r>
                    </a:p>
                  </a:txBody>
                  <a:tcPr marL="114300" marR="114300" marT="85725" marB="85725" anchor="ctr"/>
                </a:tc>
                <a:tc>
                  <a:txBody>
                    <a:bodyPr/>
                    <a:lstStyle/>
                    <a:p>
                      <a:pPr algn="l" fontAlgn="ctr"/>
                      <a:r>
                        <a:rPr lang="en-US" sz="2000">
                          <a:effectLst/>
                          <a:latin typeface="Century Gothic" panose="020B0502020202020204" pitchFamily="34" charset="0"/>
                        </a:rPr>
                        <a:t>Corporation</a:t>
                      </a:r>
                    </a:p>
                  </a:txBody>
                  <a:tcPr marL="114300" marR="114300" marT="85725" marB="85725" anchor="ctr"/>
                </a:tc>
                <a:extLst>
                  <a:ext uri="{0D108BD9-81ED-4DB2-BD59-A6C34878D82A}">
                    <a16:rowId xmlns:a16="http://schemas.microsoft.com/office/drawing/2014/main" val="2827666052"/>
                  </a:ext>
                </a:extLst>
              </a:tr>
              <a:tr h="0">
                <a:tc rowSpan="2">
                  <a:txBody>
                    <a:bodyPr/>
                    <a:lstStyle/>
                    <a:p>
                      <a:pPr algn="l" fontAlgn="ctr"/>
                      <a:r>
                        <a:rPr lang="en-US" sz="2000">
                          <a:effectLst/>
                          <a:latin typeface="Century Gothic" panose="020B0502020202020204" pitchFamily="34" charset="0"/>
                        </a:rPr>
                        <a:t>Capital contributions</a:t>
                      </a:r>
                    </a:p>
                  </a:txBody>
                  <a:tcPr marL="114300" marR="114300" marT="85725" marB="85725" anchor="ctr"/>
                </a:tc>
                <a:tc>
                  <a:txBody>
                    <a:bodyPr/>
                    <a:lstStyle/>
                    <a:p>
                      <a:pPr algn="l" fontAlgn="ctr"/>
                      <a:r>
                        <a:rPr lang="en-US" sz="2000">
                          <a:effectLst/>
                          <a:latin typeface="Century Gothic" panose="020B0502020202020204" pitchFamily="34" charset="0"/>
                        </a:rPr>
                        <a:t>Common stock, at par</a:t>
                      </a:r>
                    </a:p>
                  </a:txBody>
                  <a:tcPr marL="114300" marR="114300" marT="85725" marB="85725" anchor="ctr"/>
                </a:tc>
                <a:extLst>
                  <a:ext uri="{0D108BD9-81ED-4DB2-BD59-A6C34878D82A}">
                    <a16:rowId xmlns:a16="http://schemas.microsoft.com/office/drawing/2014/main" val="644242150"/>
                  </a:ext>
                </a:extLst>
              </a:tr>
              <a:tr h="0">
                <a:tc vMerge="1">
                  <a:txBody>
                    <a:bodyPr/>
                    <a:lstStyle/>
                    <a:p>
                      <a:endParaRPr lang="en-US"/>
                    </a:p>
                  </a:txBody>
                  <a:tcPr/>
                </a:tc>
                <a:tc>
                  <a:txBody>
                    <a:bodyPr/>
                    <a:lstStyle/>
                    <a:p>
                      <a:pPr algn="l" fontAlgn="ctr"/>
                      <a:r>
                        <a:rPr lang="en-US" sz="2000">
                          <a:effectLst/>
                          <a:latin typeface="Century Gothic" panose="020B0502020202020204" pitchFamily="34" charset="0"/>
                        </a:rPr>
                        <a:t>Paid-in capital</a:t>
                      </a:r>
                    </a:p>
                  </a:txBody>
                  <a:tcPr marL="114300" marR="114300" marT="85725" marB="85725" anchor="ctr"/>
                </a:tc>
                <a:extLst>
                  <a:ext uri="{0D108BD9-81ED-4DB2-BD59-A6C34878D82A}">
                    <a16:rowId xmlns:a16="http://schemas.microsoft.com/office/drawing/2014/main" val="1053501428"/>
                  </a:ext>
                </a:extLst>
              </a:tr>
              <a:tr h="0">
                <a:tc>
                  <a:txBody>
                    <a:bodyPr/>
                    <a:lstStyle/>
                    <a:p>
                      <a:pPr algn="l" fontAlgn="ctr"/>
                      <a:r>
                        <a:rPr lang="en-US" sz="2000">
                          <a:effectLst/>
                          <a:latin typeface="Century Gothic" panose="020B0502020202020204" pitchFamily="34" charset="0"/>
                        </a:rPr>
                        <a:t>Net income less owner withdrawals</a:t>
                      </a:r>
                    </a:p>
                  </a:txBody>
                  <a:tcPr marL="114300" marR="114300" marT="85725" marB="85725" anchor="ctr"/>
                </a:tc>
                <a:tc>
                  <a:txBody>
                    <a:bodyPr/>
                    <a:lstStyle/>
                    <a:p>
                      <a:pPr algn="l" fontAlgn="ctr"/>
                      <a:r>
                        <a:rPr lang="en-US" sz="2000">
                          <a:effectLst/>
                          <a:latin typeface="Century Gothic" panose="020B0502020202020204" pitchFamily="34" charset="0"/>
                        </a:rPr>
                        <a:t>Retained earnings</a:t>
                      </a:r>
                    </a:p>
                  </a:txBody>
                  <a:tcPr marL="114300" marR="114300" marT="85725" marB="85725" anchor="ctr"/>
                </a:tc>
                <a:extLst>
                  <a:ext uri="{0D108BD9-81ED-4DB2-BD59-A6C34878D82A}">
                    <a16:rowId xmlns:a16="http://schemas.microsoft.com/office/drawing/2014/main" val="792485315"/>
                  </a:ext>
                </a:extLst>
              </a:tr>
              <a:tr h="0">
                <a:tc>
                  <a:txBody>
                    <a:bodyPr/>
                    <a:lstStyle/>
                    <a:p>
                      <a:pPr algn="l" fontAlgn="ctr"/>
                      <a:endParaRPr lang="en-US" sz="2000">
                        <a:effectLst/>
                        <a:latin typeface="Century Gothic" panose="020B0502020202020204" pitchFamily="34" charset="0"/>
                      </a:endParaRPr>
                    </a:p>
                  </a:txBody>
                  <a:tcPr marL="114300" marR="114300" marT="85725" marB="85725" anchor="ctr"/>
                </a:tc>
                <a:tc>
                  <a:txBody>
                    <a:bodyPr/>
                    <a:lstStyle/>
                    <a:p>
                      <a:pPr algn="l" fontAlgn="ctr"/>
                      <a:r>
                        <a:rPr lang="en-US" sz="2000">
                          <a:effectLst/>
                          <a:latin typeface="Century Gothic" panose="020B0502020202020204" pitchFamily="34" charset="0"/>
                        </a:rPr>
                        <a:t>Accumulated other comprehensive gain/loss</a:t>
                      </a:r>
                    </a:p>
                  </a:txBody>
                  <a:tcPr marL="114300" marR="114300" marT="85725" marB="85725" anchor="ctr"/>
                </a:tc>
                <a:extLst>
                  <a:ext uri="{0D108BD9-81ED-4DB2-BD59-A6C34878D82A}">
                    <a16:rowId xmlns:a16="http://schemas.microsoft.com/office/drawing/2014/main" val="3930827547"/>
                  </a:ext>
                </a:extLst>
              </a:tr>
              <a:tr h="0">
                <a:tc>
                  <a:txBody>
                    <a:bodyPr/>
                    <a:lstStyle/>
                    <a:p>
                      <a:pPr algn="l" fontAlgn="ctr"/>
                      <a:endParaRPr lang="en-US" sz="2000">
                        <a:effectLst/>
                        <a:latin typeface="Century Gothic" panose="020B0502020202020204" pitchFamily="34" charset="0"/>
                      </a:endParaRPr>
                    </a:p>
                  </a:txBody>
                  <a:tcPr marL="114300" marR="114300" marT="85725" marB="85725" anchor="ctr"/>
                </a:tc>
                <a:tc>
                  <a:txBody>
                    <a:bodyPr/>
                    <a:lstStyle/>
                    <a:p>
                      <a:pPr algn="l" fontAlgn="ctr"/>
                      <a:r>
                        <a:rPr lang="en-US" sz="2000" dirty="0">
                          <a:effectLst/>
                          <a:latin typeface="Century Gothic" panose="020B0502020202020204" pitchFamily="34" charset="0"/>
                        </a:rPr>
                        <a:t>Treasury stock</a:t>
                      </a:r>
                    </a:p>
                  </a:txBody>
                  <a:tcPr marL="114300" marR="114300" marT="85725" marB="85725" anchor="ctr"/>
                </a:tc>
                <a:extLst>
                  <a:ext uri="{0D108BD9-81ED-4DB2-BD59-A6C34878D82A}">
                    <a16:rowId xmlns:a16="http://schemas.microsoft.com/office/drawing/2014/main" val="9886725"/>
                  </a:ext>
                </a:extLst>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3"/>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Illustrate the Balance Sheet Presentation of Stockholders’ Equity</a:t>
            </a:r>
            <a:endParaRPr/>
          </a:p>
        </p:txBody>
      </p:sp>
      <p:pic>
        <p:nvPicPr>
          <p:cNvPr id="234" name="Google Shape;234;p13"/>
          <p:cNvPicPr preferRelativeResize="0"/>
          <p:nvPr/>
        </p:nvPicPr>
        <p:blipFill>
          <a:blip r:embed="rId3">
            <a:alphaModFix/>
          </a:blip>
          <a:stretch>
            <a:fillRect/>
          </a:stretch>
        </p:blipFill>
        <p:spPr>
          <a:xfrm>
            <a:off x="2537325" y="1825625"/>
            <a:ext cx="6182050" cy="4504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3"/>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Corporations</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gab49493a01_0_133"/>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Recognize the Components of Stockholders’ Equity</a:t>
            </a:r>
            <a:endParaRPr/>
          </a:p>
        </p:txBody>
      </p:sp>
      <p:sp>
        <p:nvSpPr>
          <p:cNvPr id="241" name="Google Shape;241;gab49493a01_0_133"/>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2000">
                <a:solidFill>
                  <a:srgbClr val="000000"/>
                </a:solidFill>
              </a:rPr>
              <a:t>Any change in the Common Stock, Retained Earnings, or Dividends accounts affects total stockholders’ equity and those changes are shown on the statement of stockholders’ equity.</a:t>
            </a:r>
            <a:endParaRPr sz="2000">
              <a:solidFill>
                <a:srgbClr val="000000"/>
              </a:solidFill>
            </a:endParaRPr>
          </a:p>
          <a:p>
            <a:pPr marL="0" lvl="0" indent="0" algn="l" rtl="0">
              <a:lnSpc>
                <a:spcPct val="100000"/>
              </a:lnSpc>
              <a:spcBef>
                <a:spcPts val="2400"/>
              </a:spcBef>
              <a:spcAft>
                <a:spcPts val="0"/>
              </a:spcAft>
              <a:buClr>
                <a:schemeClr val="dk1"/>
              </a:buClr>
              <a:buSzPts val="1100"/>
              <a:buFont typeface="Arial"/>
              <a:buNone/>
            </a:pPr>
            <a:r>
              <a:rPr lang="en-US" sz="2000">
                <a:solidFill>
                  <a:srgbClr val="000000"/>
                </a:solidFill>
              </a:rPr>
              <a:t>Stockholders’ Equity can </a:t>
            </a:r>
            <a:r>
              <a:rPr lang="en-US" sz="2000" i="1">
                <a:solidFill>
                  <a:srgbClr val="000000"/>
                </a:solidFill>
              </a:rPr>
              <a:t>increase</a:t>
            </a:r>
            <a:r>
              <a:rPr lang="en-US" sz="2000">
                <a:solidFill>
                  <a:srgbClr val="000000"/>
                </a:solidFill>
              </a:rPr>
              <a:t> in two ways:</a:t>
            </a:r>
            <a:endParaRPr sz="2000">
              <a:solidFill>
                <a:srgbClr val="000000"/>
              </a:solidFill>
            </a:endParaRPr>
          </a:p>
          <a:p>
            <a:pPr marL="812800" lvl="0" indent="-355600" algn="l" rtl="0">
              <a:lnSpc>
                <a:spcPct val="100000"/>
              </a:lnSpc>
              <a:spcBef>
                <a:spcPts val="2400"/>
              </a:spcBef>
              <a:spcAft>
                <a:spcPts val="0"/>
              </a:spcAft>
              <a:buClr>
                <a:srgbClr val="000000"/>
              </a:buClr>
              <a:buSzPts val="2000"/>
              <a:buFont typeface="Century Gothic"/>
              <a:buAutoNum type="arabicPeriod"/>
            </a:pPr>
            <a:r>
              <a:rPr lang="en-US" sz="2000">
                <a:solidFill>
                  <a:srgbClr val="000000"/>
                </a:solidFill>
              </a:rPr>
              <a:t>Stock is issued and Common Stock increases, and/or</a:t>
            </a:r>
            <a:endParaRPr sz="2000">
              <a:solidFill>
                <a:srgbClr val="000000"/>
              </a:solidFill>
            </a:endParaRPr>
          </a:p>
          <a:p>
            <a:pPr marL="812800" lvl="0" indent="-355600" algn="l" rtl="0">
              <a:lnSpc>
                <a:spcPct val="100000"/>
              </a:lnSpc>
              <a:spcBef>
                <a:spcPts val="0"/>
              </a:spcBef>
              <a:spcAft>
                <a:spcPts val="0"/>
              </a:spcAft>
              <a:buClr>
                <a:srgbClr val="000000"/>
              </a:buClr>
              <a:buSzPts val="2000"/>
              <a:buFont typeface="Century Gothic"/>
              <a:buAutoNum type="arabicPeriod"/>
            </a:pPr>
            <a:r>
              <a:rPr lang="en-US" sz="2000">
                <a:solidFill>
                  <a:srgbClr val="000000"/>
                </a:solidFill>
              </a:rPr>
              <a:t>Business makes a profit and Retained Earnings increases.</a:t>
            </a:r>
            <a:endParaRPr sz="2000">
              <a:solidFill>
                <a:srgbClr val="000000"/>
              </a:solidFill>
            </a:endParaRPr>
          </a:p>
          <a:p>
            <a:pPr marL="0" lvl="0" indent="0" algn="l" rtl="0">
              <a:lnSpc>
                <a:spcPct val="100000"/>
              </a:lnSpc>
              <a:spcBef>
                <a:spcPts val="2900"/>
              </a:spcBef>
              <a:spcAft>
                <a:spcPts val="0"/>
              </a:spcAft>
              <a:buClr>
                <a:schemeClr val="dk1"/>
              </a:buClr>
              <a:buSzPts val="1100"/>
              <a:buFont typeface="Arial"/>
              <a:buNone/>
            </a:pPr>
            <a:r>
              <a:rPr lang="en-US" sz="2000">
                <a:solidFill>
                  <a:srgbClr val="000000"/>
                </a:solidFill>
              </a:rPr>
              <a:t>Stockholders’ Equity can </a:t>
            </a:r>
            <a:r>
              <a:rPr lang="en-US" sz="2000" i="1">
                <a:solidFill>
                  <a:srgbClr val="000000"/>
                </a:solidFill>
              </a:rPr>
              <a:t>decrease</a:t>
            </a:r>
            <a:r>
              <a:rPr lang="en-US" sz="2000">
                <a:solidFill>
                  <a:srgbClr val="000000"/>
                </a:solidFill>
              </a:rPr>
              <a:t> in two ways:</a:t>
            </a:r>
            <a:endParaRPr sz="2000">
              <a:solidFill>
                <a:srgbClr val="000000"/>
              </a:solidFill>
            </a:endParaRPr>
          </a:p>
          <a:p>
            <a:pPr marL="812800" lvl="0" indent="-355600" algn="l" rtl="0">
              <a:lnSpc>
                <a:spcPct val="100000"/>
              </a:lnSpc>
              <a:spcBef>
                <a:spcPts val="2400"/>
              </a:spcBef>
              <a:spcAft>
                <a:spcPts val="0"/>
              </a:spcAft>
              <a:buClr>
                <a:srgbClr val="000000"/>
              </a:buClr>
              <a:buSzPts val="2000"/>
              <a:buFont typeface="Century Gothic"/>
              <a:buAutoNum type="arabicPeriod"/>
            </a:pPr>
            <a:r>
              <a:rPr lang="en-US" sz="2000">
                <a:solidFill>
                  <a:srgbClr val="000000"/>
                </a:solidFill>
              </a:rPr>
              <a:t>Dividends are distributed and Retained Earnings decreases, and/or</a:t>
            </a:r>
            <a:endParaRPr sz="2000">
              <a:solidFill>
                <a:srgbClr val="000000"/>
              </a:solidFill>
            </a:endParaRPr>
          </a:p>
          <a:p>
            <a:pPr marL="812800" lvl="0" indent="-355600" algn="l" rtl="0">
              <a:lnSpc>
                <a:spcPct val="100000"/>
              </a:lnSpc>
              <a:spcBef>
                <a:spcPts val="0"/>
              </a:spcBef>
              <a:spcAft>
                <a:spcPts val="0"/>
              </a:spcAft>
              <a:buClr>
                <a:srgbClr val="000000"/>
              </a:buClr>
              <a:buSzPts val="2000"/>
              <a:buFont typeface="Century Gothic"/>
              <a:buAutoNum type="arabicPeriod"/>
            </a:pPr>
            <a:r>
              <a:rPr lang="en-US" sz="2000">
                <a:solidFill>
                  <a:srgbClr val="000000"/>
                </a:solidFill>
              </a:rPr>
              <a:t>Business takes a loss and Retained Earnings decreases.</a:t>
            </a:r>
            <a:endParaRPr sz="2000">
              <a:solidFill>
                <a:srgbClr val="000000"/>
              </a:solidFill>
            </a:endParaRPr>
          </a:p>
          <a:p>
            <a:pPr marL="0" lvl="0" indent="0" algn="l" rtl="0">
              <a:spcBef>
                <a:spcPts val="2900"/>
              </a:spcBef>
              <a:spcAft>
                <a:spcPts val="0"/>
              </a:spcAft>
              <a:buNone/>
            </a:pP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gac727620d9_0_3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Grace is a new accountant for the FGH, Inc. and is compiling its Balance Sheet for the end of the year. Which of these accounts should Grace represent as Stockholders’ Equity on the Balance Sheet?</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Stock Dividends</a:t>
            </a:r>
            <a:endParaRPr/>
          </a:p>
          <a:p>
            <a:pPr marL="914400" lvl="0" indent="-457200" algn="l" rtl="0">
              <a:lnSpc>
                <a:spcPct val="90000"/>
              </a:lnSpc>
              <a:spcBef>
                <a:spcPts val="750"/>
              </a:spcBef>
              <a:spcAft>
                <a:spcPts val="0"/>
              </a:spcAft>
              <a:buSzPts val="2100"/>
              <a:buFont typeface="Arial"/>
              <a:buAutoNum type="alphaUcPeriod"/>
            </a:pPr>
            <a:r>
              <a:rPr lang="en-US"/>
              <a:t>Owner’s Equity</a:t>
            </a:r>
            <a:endParaRPr/>
          </a:p>
          <a:p>
            <a:pPr marL="914400" lvl="0" indent="-457200" algn="l" rtl="0">
              <a:lnSpc>
                <a:spcPct val="90000"/>
              </a:lnSpc>
              <a:spcBef>
                <a:spcPts val="750"/>
              </a:spcBef>
              <a:spcAft>
                <a:spcPts val="0"/>
              </a:spcAft>
              <a:buSzPts val="2100"/>
              <a:buFont typeface="Arial"/>
              <a:buAutoNum type="alphaUcPeriod"/>
            </a:pPr>
            <a:r>
              <a:rPr lang="en-US"/>
              <a:t>Cash Dividends</a:t>
            </a:r>
            <a:endParaRPr/>
          </a:p>
          <a:p>
            <a:pPr marL="914400" lvl="0" indent="-457200" algn="l" rtl="0">
              <a:lnSpc>
                <a:spcPct val="90000"/>
              </a:lnSpc>
              <a:spcBef>
                <a:spcPts val="750"/>
              </a:spcBef>
              <a:spcAft>
                <a:spcPts val="0"/>
              </a:spcAft>
              <a:buSzPts val="2100"/>
              <a:buFont typeface="Arial"/>
              <a:buAutoNum type="alphaUcPeriod"/>
            </a:pPr>
            <a:r>
              <a:rPr lang="en-US"/>
              <a:t>Retained Earnings</a:t>
            </a:r>
            <a:endParaRPr/>
          </a:p>
          <a:p>
            <a:pPr marL="38100" lvl="0" indent="0" algn="l" rtl="0">
              <a:lnSpc>
                <a:spcPct val="90000"/>
              </a:lnSpc>
              <a:spcBef>
                <a:spcPts val="750"/>
              </a:spcBef>
              <a:spcAft>
                <a:spcPts val="0"/>
              </a:spcAft>
              <a:buSzPts val="2800"/>
              <a:buNone/>
            </a:pPr>
            <a:endParaRPr/>
          </a:p>
        </p:txBody>
      </p:sp>
      <p:sp>
        <p:nvSpPr>
          <p:cNvPr id="247" name="Google Shape;247;gac727620d9_0_34"/>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2</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gac35b33e10_0_0"/>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Quick Review</a:t>
            </a:r>
            <a:endParaRPr/>
          </a:p>
        </p:txBody>
      </p:sp>
      <p:sp>
        <p:nvSpPr>
          <p:cNvPr id="254" name="Google Shape;254;gac35b33e10_0_0"/>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457200" lvl="0" indent="-368300" algn="l" rtl="0">
              <a:lnSpc>
                <a:spcPct val="150000"/>
              </a:lnSpc>
              <a:spcBef>
                <a:spcPts val="375"/>
              </a:spcBef>
              <a:spcAft>
                <a:spcPts val="0"/>
              </a:spcAft>
              <a:buSzPts val="2200"/>
              <a:buChar char="•"/>
            </a:pPr>
            <a:r>
              <a:rPr lang="en-US" sz="2200"/>
              <a:t>What are the basic steps in forming a corporation?</a:t>
            </a:r>
            <a:endParaRPr sz="2200"/>
          </a:p>
          <a:p>
            <a:pPr marL="457200" lvl="0" indent="-368300" algn="l" rtl="0">
              <a:lnSpc>
                <a:spcPct val="150000"/>
              </a:lnSpc>
              <a:spcBef>
                <a:spcPts val="0"/>
              </a:spcBef>
              <a:spcAft>
                <a:spcPts val="0"/>
              </a:spcAft>
              <a:buSzPts val="2200"/>
              <a:buChar char="•"/>
            </a:pPr>
            <a:r>
              <a:rPr lang="en-US" sz="2200"/>
              <a:t>What are the defining characteristics of a corporation?</a:t>
            </a:r>
            <a:endParaRPr sz="2200"/>
          </a:p>
          <a:p>
            <a:pPr marL="457200" lvl="0" indent="-368300" algn="l" rtl="0">
              <a:lnSpc>
                <a:spcPct val="150000"/>
              </a:lnSpc>
              <a:spcBef>
                <a:spcPts val="0"/>
              </a:spcBef>
              <a:spcAft>
                <a:spcPts val="0"/>
              </a:spcAft>
              <a:buSzPts val="2200"/>
              <a:buChar char="•"/>
            </a:pPr>
            <a:r>
              <a:rPr lang="en-US" sz="2200"/>
              <a:t>How many different types of corporations are there and what are they?</a:t>
            </a:r>
            <a:endParaRPr sz="2200"/>
          </a:p>
          <a:p>
            <a:pPr marL="457200" lvl="0" indent="-368300" algn="l" rtl="0">
              <a:lnSpc>
                <a:spcPct val="100000"/>
              </a:lnSpc>
              <a:spcBef>
                <a:spcPts val="0"/>
              </a:spcBef>
              <a:spcAft>
                <a:spcPts val="0"/>
              </a:spcAft>
              <a:buSzPts val="2200"/>
              <a:buChar char="•"/>
            </a:pPr>
            <a:r>
              <a:rPr lang="en-US" sz="2200"/>
              <a:t>What are the benefits and drawback of the corporate form of doing business?</a:t>
            </a:r>
            <a:endParaRPr sz="2200"/>
          </a:p>
          <a:p>
            <a:pPr marL="0" lvl="0" indent="0" algn="l" rtl="0">
              <a:lnSpc>
                <a:spcPct val="100000"/>
              </a:lnSpc>
              <a:spcBef>
                <a:spcPts val="375"/>
              </a:spcBef>
              <a:spcAft>
                <a:spcPts val="0"/>
              </a:spcAft>
              <a:buNone/>
            </a:pPr>
            <a:endParaRPr sz="600"/>
          </a:p>
          <a:p>
            <a:pPr marL="457200" lvl="0" indent="-368300" algn="l" rtl="0">
              <a:lnSpc>
                <a:spcPct val="150000"/>
              </a:lnSpc>
              <a:spcBef>
                <a:spcPts val="375"/>
              </a:spcBef>
              <a:spcAft>
                <a:spcPts val="0"/>
              </a:spcAft>
              <a:buSzPts val="2200"/>
              <a:buChar char="•"/>
            </a:pPr>
            <a:r>
              <a:rPr lang="en-US" sz="2200"/>
              <a:t>What is the process for the issuance of stock?</a:t>
            </a:r>
            <a:endParaRPr sz="2200"/>
          </a:p>
          <a:p>
            <a:pPr marL="457200" lvl="0" indent="-368300" algn="l" rtl="0">
              <a:lnSpc>
                <a:spcPct val="150000"/>
              </a:lnSpc>
              <a:spcBef>
                <a:spcPts val="0"/>
              </a:spcBef>
              <a:spcAft>
                <a:spcPts val="0"/>
              </a:spcAft>
              <a:buSzPts val="2200"/>
              <a:buChar char="•"/>
            </a:pPr>
            <a:r>
              <a:rPr lang="en-US" sz="2200"/>
              <a:t>How are common and preferred stock similar and different?</a:t>
            </a:r>
            <a:endParaRPr sz="2200"/>
          </a:p>
          <a:p>
            <a:pPr marL="457200" lvl="0" indent="-368300" algn="l" rtl="0">
              <a:lnSpc>
                <a:spcPct val="150000"/>
              </a:lnSpc>
              <a:spcBef>
                <a:spcPts val="0"/>
              </a:spcBef>
              <a:spcAft>
                <a:spcPts val="0"/>
              </a:spcAft>
              <a:buSzPts val="2200"/>
              <a:buChar char="•"/>
            </a:pPr>
            <a:r>
              <a:rPr lang="en-US" sz="2200"/>
              <a:t>How are shares of treasury stock bought and sold?</a:t>
            </a:r>
            <a:endParaRPr sz="2200"/>
          </a:p>
          <a:p>
            <a:pPr marL="0" lvl="0" indent="0" algn="l" rtl="0">
              <a:spcBef>
                <a:spcPts val="375"/>
              </a:spcBef>
              <a:spcAft>
                <a:spcPts val="0"/>
              </a:spcAft>
              <a:buNone/>
            </a:pPr>
            <a:endParaRPr sz="20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ga24cf7fa45_0_0"/>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More Quick Review</a:t>
            </a:r>
            <a:endParaRPr/>
          </a:p>
        </p:txBody>
      </p:sp>
      <p:sp>
        <p:nvSpPr>
          <p:cNvPr id="261" name="Google Shape;261;ga24cf7fa45_0_0"/>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457200" lvl="0" indent="-368300" algn="l" rtl="0">
              <a:lnSpc>
                <a:spcPct val="150000"/>
              </a:lnSpc>
              <a:spcBef>
                <a:spcPts val="375"/>
              </a:spcBef>
              <a:spcAft>
                <a:spcPts val="0"/>
              </a:spcAft>
              <a:buSzPts val="2200"/>
              <a:buChar char="•"/>
            </a:pPr>
            <a:r>
              <a:rPr lang="en-US" sz="2200"/>
              <a:t>What are dividends and how are they declared and distributed?</a:t>
            </a:r>
            <a:endParaRPr sz="2200"/>
          </a:p>
          <a:p>
            <a:pPr marL="457200" lvl="0" indent="-368300" algn="l" rtl="0">
              <a:lnSpc>
                <a:spcPct val="150000"/>
              </a:lnSpc>
              <a:spcBef>
                <a:spcPts val="0"/>
              </a:spcBef>
              <a:spcAft>
                <a:spcPts val="0"/>
              </a:spcAft>
              <a:buSzPts val="2200"/>
              <a:buChar char="•"/>
            </a:pPr>
            <a:r>
              <a:rPr lang="en-US" sz="2200"/>
              <a:t>What is the process for the declaration and payment of dividends?</a:t>
            </a:r>
            <a:endParaRPr sz="2200"/>
          </a:p>
          <a:p>
            <a:pPr marL="457200" lvl="0" indent="-368300" algn="l" rtl="0">
              <a:lnSpc>
                <a:spcPct val="150000"/>
              </a:lnSpc>
              <a:spcBef>
                <a:spcPts val="0"/>
              </a:spcBef>
              <a:spcAft>
                <a:spcPts val="0"/>
              </a:spcAft>
              <a:buSzPts val="2200"/>
              <a:buChar char="•"/>
            </a:pPr>
            <a:r>
              <a:rPr lang="en-US" sz="2200"/>
              <a:t>How are cumulative preferred dividends factored?</a:t>
            </a:r>
            <a:endParaRPr sz="2200"/>
          </a:p>
          <a:p>
            <a:pPr marL="457200" lvl="0" indent="-368300" algn="l" rtl="0">
              <a:lnSpc>
                <a:spcPct val="150000"/>
              </a:lnSpc>
              <a:spcBef>
                <a:spcPts val="0"/>
              </a:spcBef>
              <a:spcAft>
                <a:spcPts val="0"/>
              </a:spcAft>
              <a:buSzPts val="2200"/>
              <a:buChar char="•"/>
            </a:pPr>
            <a:r>
              <a:rPr lang="en-US" sz="2200"/>
              <a:t>What process is followed for the declaration and distribution of stock dividends?</a:t>
            </a:r>
            <a:endParaRPr sz="2200"/>
          </a:p>
          <a:p>
            <a:pPr marL="457200" lvl="0" indent="-368300" algn="l" rtl="0">
              <a:lnSpc>
                <a:spcPct val="150000"/>
              </a:lnSpc>
              <a:spcBef>
                <a:spcPts val="0"/>
              </a:spcBef>
              <a:spcAft>
                <a:spcPts val="0"/>
              </a:spcAft>
              <a:buSzPts val="2200"/>
              <a:buChar char="•"/>
            </a:pPr>
            <a:r>
              <a:rPr lang="en-US" sz="2200"/>
              <a:t>What are the effects of a stock split on the financial statements?</a:t>
            </a:r>
            <a:endParaRPr sz="2200"/>
          </a:p>
          <a:p>
            <a:pPr marL="457200" lvl="0" indent="-368300" algn="l" rtl="0">
              <a:lnSpc>
                <a:spcPct val="150000"/>
              </a:lnSpc>
              <a:spcBef>
                <a:spcPts val="0"/>
              </a:spcBef>
              <a:spcAft>
                <a:spcPts val="0"/>
              </a:spcAft>
              <a:buSzPts val="2200"/>
              <a:buChar char="•"/>
            </a:pPr>
            <a:r>
              <a:rPr lang="en-US" sz="2200"/>
              <a:t>How is stockholders’ equity presented on the balance sheet?</a:t>
            </a:r>
            <a:endParaRPr sz="2200"/>
          </a:p>
          <a:p>
            <a:pPr marL="457200" lvl="0" indent="-368300" algn="l" rtl="0">
              <a:lnSpc>
                <a:spcPct val="150000"/>
              </a:lnSpc>
              <a:spcBef>
                <a:spcPts val="0"/>
              </a:spcBef>
              <a:spcAft>
                <a:spcPts val="0"/>
              </a:spcAft>
              <a:buSzPts val="2200"/>
              <a:buChar char="•"/>
            </a:pPr>
            <a:r>
              <a:rPr lang="en-US" sz="2200"/>
              <a:t>What are the components of stockholders’ equity?</a:t>
            </a:r>
            <a:endParaRPr sz="22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Corporations</a:t>
            </a:r>
            <a:endParaRPr/>
          </a:p>
        </p:txBody>
      </p:sp>
      <p:sp>
        <p:nvSpPr>
          <p:cNvPr id="61" name="Google Shape;61;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13.1: Describe the corporate form of doing business	</a:t>
            </a:r>
            <a:endParaRPr/>
          </a:p>
          <a:p>
            <a:pPr marL="582930" lvl="0" indent="0" algn="l" rtl="0">
              <a:lnSpc>
                <a:spcPct val="90000"/>
              </a:lnSpc>
              <a:spcBef>
                <a:spcPts val="375"/>
              </a:spcBef>
              <a:spcAft>
                <a:spcPts val="0"/>
              </a:spcAft>
              <a:buClr>
                <a:schemeClr val="dk1"/>
              </a:buClr>
              <a:buSzPts val="1100"/>
              <a:buFont typeface="Arial"/>
              <a:buNone/>
            </a:pPr>
            <a:r>
              <a:rPr lang="en-US" sz="2000"/>
              <a:t>13.1.1: Describe the basic steps in forming a corporation</a:t>
            </a:r>
            <a:endParaRPr sz="2000"/>
          </a:p>
          <a:p>
            <a:pPr marL="582930" lvl="0" indent="0" algn="l" rtl="0">
              <a:lnSpc>
                <a:spcPct val="90000"/>
              </a:lnSpc>
              <a:spcBef>
                <a:spcPts val="375"/>
              </a:spcBef>
              <a:spcAft>
                <a:spcPts val="0"/>
              </a:spcAft>
              <a:buClr>
                <a:schemeClr val="dk1"/>
              </a:buClr>
              <a:buSzPts val="1100"/>
              <a:buFont typeface="Arial"/>
              <a:buNone/>
            </a:pPr>
            <a:r>
              <a:rPr lang="en-US" sz="2000"/>
              <a:t>13.1.2: Identify the defining characteristics of a corporation</a:t>
            </a:r>
            <a:endParaRPr sz="2000"/>
          </a:p>
          <a:p>
            <a:pPr marL="582930" lvl="0" indent="0" algn="l" rtl="0">
              <a:lnSpc>
                <a:spcPct val="90000"/>
              </a:lnSpc>
              <a:spcBef>
                <a:spcPts val="375"/>
              </a:spcBef>
              <a:spcAft>
                <a:spcPts val="0"/>
              </a:spcAft>
              <a:buClr>
                <a:schemeClr val="dk1"/>
              </a:buClr>
              <a:buSzPts val="1100"/>
              <a:buFont typeface="Arial"/>
              <a:buNone/>
            </a:pPr>
            <a:r>
              <a:rPr lang="en-US" sz="2000"/>
              <a:t>13.1.3: Identify different types of corporations</a:t>
            </a:r>
            <a:endParaRPr sz="2000"/>
          </a:p>
          <a:p>
            <a:pPr marL="582930" lvl="0" indent="0" algn="l" rtl="0">
              <a:lnSpc>
                <a:spcPct val="90000"/>
              </a:lnSpc>
              <a:spcBef>
                <a:spcPts val="375"/>
              </a:spcBef>
              <a:spcAft>
                <a:spcPts val="0"/>
              </a:spcAft>
              <a:buClr>
                <a:schemeClr val="dk1"/>
              </a:buClr>
              <a:buSzPts val="1100"/>
              <a:buFont typeface="Arial"/>
              <a:buNone/>
            </a:pPr>
            <a:r>
              <a:rPr lang="en-US" sz="2000"/>
              <a:t>13.1.4: Recognize the benefits and drawback of the corporate form of doing business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gab49493a01_0_0"/>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Describe the Basic Steps in Forming a Corporation</a:t>
            </a:r>
            <a:endParaRPr/>
          </a:p>
        </p:txBody>
      </p:sp>
      <p:sp>
        <p:nvSpPr>
          <p:cNvPr id="68" name="Google Shape;68;gab49493a01_0_0"/>
          <p:cNvSpPr txBox="1">
            <a:spLocks noGrp="1"/>
          </p:cNvSpPr>
          <p:nvPr>
            <p:ph type="body" idx="1"/>
          </p:nvPr>
        </p:nvSpPr>
        <p:spPr>
          <a:xfrm>
            <a:off x="838200" y="1825625"/>
            <a:ext cx="10515600" cy="5134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2000">
                <a:solidFill>
                  <a:srgbClr val="000000"/>
                </a:solidFill>
                <a:highlight>
                  <a:srgbClr val="F1F7FB"/>
                </a:highlight>
              </a:rPr>
              <a:t>Corporations are chartered by the state. Each state has a corporation act that permits the formation of corporations by qualified persons. Incorporators are persons seeking to bring a corporation into existence. Most state corporation laws require a minimum of three incorporators, each of whom must be of legal age, and a majority of whom must be citizens of the United States.</a:t>
            </a:r>
            <a:endParaRPr sz="2000">
              <a:solidFill>
                <a:srgbClr val="000000"/>
              </a:solidFill>
              <a:highlight>
                <a:srgbClr val="F1F7FB"/>
              </a:highlight>
            </a:endParaRPr>
          </a:p>
          <a:p>
            <a:pPr marL="0" lvl="0" indent="0" algn="l" rtl="0">
              <a:spcBef>
                <a:spcPts val="750"/>
              </a:spcBef>
              <a:spcAft>
                <a:spcPts val="0"/>
              </a:spcAft>
              <a:buNone/>
            </a:pPr>
            <a:endParaRPr sz="2000">
              <a:solidFill>
                <a:srgbClr val="000000"/>
              </a:solidFill>
              <a:highlight>
                <a:srgbClr val="F1F7FB"/>
              </a:highlight>
            </a:endParaRPr>
          </a:p>
          <a:p>
            <a:pPr marL="0" lvl="0" indent="0" algn="l" rtl="0">
              <a:spcBef>
                <a:spcPts val="750"/>
              </a:spcBef>
              <a:spcAft>
                <a:spcPts val="0"/>
              </a:spcAft>
              <a:buNone/>
            </a:pPr>
            <a:r>
              <a:rPr lang="en-US" sz="2000">
                <a:solidFill>
                  <a:srgbClr val="000000"/>
                </a:solidFill>
                <a:highlight>
                  <a:srgbClr val="F1F7FB"/>
                </a:highlight>
              </a:rPr>
              <a:t>After supplying the information requested in the incorporation application form, incorporators file the articles with the proper office in the state of incorporation. Each state requires different information in the articles of incorporation, but most states ask for the following:</a:t>
            </a:r>
            <a:endParaRPr sz="2000">
              <a:solidFill>
                <a:srgbClr val="000000"/>
              </a:solidFill>
              <a:highlight>
                <a:srgbClr val="F1F7FB"/>
              </a:highlight>
            </a:endParaRPr>
          </a:p>
          <a:p>
            <a:pPr marL="812800" lvl="0" indent="-355600" algn="l" rtl="0">
              <a:lnSpc>
                <a:spcPct val="115000"/>
              </a:lnSpc>
              <a:spcBef>
                <a:spcPts val="1200"/>
              </a:spcBef>
              <a:spcAft>
                <a:spcPts val="0"/>
              </a:spcAft>
              <a:buClr>
                <a:srgbClr val="000000"/>
              </a:buClr>
              <a:buSzPts val="2000"/>
              <a:buFont typeface="Century Gothic"/>
              <a:buChar char="●"/>
            </a:pPr>
            <a:r>
              <a:rPr lang="en-US" sz="2000">
                <a:solidFill>
                  <a:srgbClr val="000000"/>
                </a:solidFill>
                <a:highlight>
                  <a:srgbClr val="F1F7FB"/>
                </a:highlight>
              </a:rPr>
              <a:t>Name of corporation.</a:t>
            </a:r>
            <a:endParaRPr sz="2000">
              <a:solidFill>
                <a:srgbClr val="000000"/>
              </a:solidFill>
              <a:highlight>
                <a:srgbClr val="F1F7FB"/>
              </a:highlight>
            </a:endParaRPr>
          </a:p>
          <a:p>
            <a:pPr marL="812800" lvl="0" indent="-355600" algn="l" rtl="0">
              <a:lnSpc>
                <a:spcPct val="115000"/>
              </a:lnSpc>
              <a:spcBef>
                <a:spcPts val="0"/>
              </a:spcBef>
              <a:spcAft>
                <a:spcPts val="0"/>
              </a:spcAft>
              <a:buClr>
                <a:srgbClr val="000000"/>
              </a:buClr>
              <a:buSzPts val="2000"/>
              <a:buFont typeface="Century Gothic"/>
              <a:buChar char="●"/>
            </a:pPr>
            <a:r>
              <a:rPr lang="en-US" sz="2000">
                <a:solidFill>
                  <a:srgbClr val="000000"/>
                </a:solidFill>
                <a:highlight>
                  <a:srgbClr val="F1F7FB"/>
                </a:highlight>
              </a:rPr>
              <a:t>Location of principal offices.</a:t>
            </a:r>
            <a:endParaRPr sz="2000">
              <a:solidFill>
                <a:srgbClr val="000000"/>
              </a:solidFill>
              <a:highlight>
                <a:srgbClr val="F1F7FB"/>
              </a:highlight>
            </a:endParaRPr>
          </a:p>
          <a:p>
            <a:pPr marL="812800" lvl="0" indent="-355600" algn="l" rtl="0">
              <a:lnSpc>
                <a:spcPct val="115000"/>
              </a:lnSpc>
              <a:spcBef>
                <a:spcPts val="0"/>
              </a:spcBef>
              <a:spcAft>
                <a:spcPts val="0"/>
              </a:spcAft>
              <a:buClr>
                <a:srgbClr val="000000"/>
              </a:buClr>
              <a:buSzPts val="2000"/>
              <a:buFont typeface="Century Gothic"/>
              <a:buChar char="●"/>
            </a:pPr>
            <a:r>
              <a:rPr lang="en-US" sz="2000">
                <a:solidFill>
                  <a:srgbClr val="000000"/>
                </a:solidFill>
                <a:highlight>
                  <a:srgbClr val="F1F7FB"/>
                </a:highlight>
              </a:rPr>
              <a:t>Purposes of business.</a:t>
            </a:r>
            <a:endParaRPr sz="2000">
              <a:solidFill>
                <a:srgbClr val="000000"/>
              </a:solidFill>
              <a:highlight>
                <a:srgbClr val="F1F7FB"/>
              </a:highlight>
            </a:endParaRPr>
          </a:p>
          <a:p>
            <a:pPr marL="457200" lvl="0" indent="0" algn="l" rtl="0">
              <a:lnSpc>
                <a:spcPct val="115000"/>
              </a:lnSpc>
              <a:spcBef>
                <a:spcPts val="2900"/>
              </a:spcBef>
              <a:spcAft>
                <a:spcPts val="2900"/>
              </a:spcAft>
              <a:buNone/>
            </a:pPr>
            <a:endParaRPr sz="1400">
              <a:solidFill>
                <a:srgbClr val="000000"/>
              </a:solidFill>
              <a:highlight>
                <a:srgbClr val="F1F7FB"/>
              </a:highligh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gac35b33e10_0_6"/>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Describe the Basic Steps in Forming a Corporation (cont’d)</a:t>
            </a:r>
            <a:endParaRPr/>
          </a:p>
        </p:txBody>
      </p:sp>
      <p:sp>
        <p:nvSpPr>
          <p:cNvPr id="75" name="Google Shape;75;gac35b33e10_0_6"/>
          <p:cNvSpPr txBox="1">
            <a:spLocks noGrp="1"/>
          </p:cNvSpPr>
          <p:nvPr>
            <p:ph type="body" idx="1"/>
          </p:nvPr>
        </p:nvSpPr>
        <p:spPr>
          <a:xfrm>
            <a:off x="838200" y="1991050"/>
            <a:ext cx="10515600" cy="44958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900">
                <a:solidFill>
                  <a:srgbClr val="000000"/>
                </a:solidFill>
                <a:highlight>
                  <a:srgbClr val="F1F7FB"/>
                </a:highlight>
              </a:rPr>
              <a:t>Each state requires different information in the articles of incorporation, but most states ask for the following: </a:t>
            </a:r>
            <a:r>
              <a:rPr lang="en-US" sz="1900" i="1">
                <a:solidFill>
                  <a:srgbClr val="000000"/>
                </a:solidFill>
                <a:highlight>
                  <a:srgbClr val="F1F7FB"/>
                </a:highlight>
              </a:rPr>
              <a:t>(cont’d list)</a:t>
            </a:r>
            <a:endParaRPr sz="1900" i="1">
              <a:solidFill>
                <a:srgbClr val="000000"/>
              </a:solidFill>
              <a:highlight>
                <a:srgbClr val="F1F7FB"/>
              </a:highlight>
            </a:endParaRPr>
          </a:p>
          <a:p>
            <a:pPr marL="812800" lvl="0" indent="-349250" algn="l" rtl="0">
              <a:lnSpc>
                <a:spcPct val="115000"/>
              </a:lnSpc>
              <a:spcBef>
                <a:spcPts val="1800"/>
              </a:spcBef>
              <a:spcAft>
                <a:spcPts val="0"/>
              </a:spcAft>
              <a:buClr>
                <a:srgbClr val="000000"/>
              </a:buClr>
              <a:buSzPts val="1900"/>
              <a:buFont typeface="Century Gothic"/>
              <a:buChar char="●"/>
            </a:pPr>
            <a:r>
              <a:rPr lang="en-US" sz="1900">
                <a:solidFill>
                  <a:srgbClr val="000000"/>
                </a:solidFill>
                <a:highlight>
                  <a:srgbClr val="F1F7FB"/>
                </a:highlight>
              </a:rPr>
              <a:t>Number of shares </a:t>
            </a:r>
            <a:r>
              <a:rPr lang="en-US" sz="1800">
                <a:highlight>
                  <a:srgbClr val="F1F7FB"/>
                </a:highlight>
              </a:rPr>
              <a:t>of stock authorized, class or classes of shares, and voting and dividend rights of each class of shares.</a:t>
            </a:r>
            <a:endParaRPr sz="1900">
              <a:solidFill>
                <a:srgbClr val="000000"/>
              </a:solidFill>
              <a:highlight>
                <a:srgbClr val="F1F7FB"/>
              </a:highlight>
            </a:endParaRPr>
          </a:p>
          <a:p>
            <a:pPr marL="812800" lvl="0" indent="-349250" algn="l" rtl="0">
              <a:lnSpc>
                <a:spcPct val="115000"/>
              </a:lnSpc>
              <a:spcBef>
                <a:spcPts val="0"/>
              </a:spcBef>
              <a:spcAft>
                <a:spcPts val="0"/>
              </a:spcAft>
              <a:buClr>
                <a:srgbClr val="000000"/>
              </a:buClr>
              <a:buSzPts val="1900"/>
              <a:buFont typeface="Century Gothic"/>
              <a:buChar char="●"/>
            </a:pPr>
            <a:r>
              <a:rPr lang="en-US" sz="1900">
                <a:solidFill>
                  <a:srgbClr val="000000"/>
                </a:solidFill>
                <a:highlight>
                  <a:srgbClr val="F1F7FB"/>
                </a:highlight>
              </a:rPr>
              <a:t>Value of assets paid in by the incorporators (the stockholders who organize the corporation).</a:t>
            </a:r>
            <a:endParaRPr sz="1900">
              <a:solidFill>
                <a:srgbClr val="000000"/>
              </a:solidFill>
              <a:highlight>
                <a:srgbClr val="F1F7FB"/>
              </a:highlight>
            </a:endParaRPr>
          </a:p>
          <a:p>
            <a:pPr marL="812800" lvl="0" indent="-349250" algn="l" rtl="0">
              <a:lnSpc>
                <a:spcPct val="115000"/>
              </a:lnSpc>
              <a:spcBef>
                <a:spcPts val="0"/>
              </a:spcBef>
              <a:spcAft>
                <a:spcPts val="0"/>
              </a:spcAft>
              <a:buClr>
                <a:srgbClr val="000000"/>
              </a:buClr>
              <a:buSzPts val="1900"/>
              <a:buFont typeface="Century Gothic"/>
              <a:buChar char="●"/>
            </a:pPr>
            <a:r>
              <a:rPr lang="en-US" sz="1900">
                <a:solidFill>
                  <a:srgbClr val="000000"/>
                </a:solidFill>
                <a:highlight>
                  <a:srgbClr val="F1F7FB"/>
                </a:highlight>
              </a:rPr>
              <a:t>Limitations on authority of the management and owners of the corporation.</a:t>
            </a:r>
            <a:endParaRPr sz="1900">
              <a:solidFill>
                <a:srgbClr val="000000"/>
              </a:solidFill>
              <a:highlight>
                <a:srgbClr val="F1F7FB"/>
              </a:highlight>
            </a:endParaRPr>
          </a:p>
          <a:p>
            <a:pPr marL="812800" lvl="0" indent="-349250" algn="l" rtl="0">
              <a:lnSpc>
                <a:spcPct val="115000"/>
              </a:lnSpc>
              <a:spcBef>
                <a:spcPts val="0"/>
              </a:spcBef>
              <a:spcAft>
                <a:spcPts val="0"/>
              </a:spcAft>
              <a:buClr>
                <a:srgbClr val="000000"/>
              </a:buClr>
              <a:buSzPts val="1900"/>
              <a:buFont typeface="Century Gothic"/>
              <a:buChar char="●"/>
            </a:pPr>
            <a:r>
              <a:rPr lang="en-US" sz="1900">
                <a:solidFill>
                  <a:srgbClr val="000000"/>
                </a:solidFill>
                <a:highlight>
                  <a:srgbClr val="F1F7FB"/>
                </a:highlight>
              </a:rPr>
              <a:t>On approving the articles, the state office (frequently the secretary of state’s office) grants the charter and creates the corporation.</a:t>
            </a:r>
            <a:endParaRPr sz="1900">
              <a:solidFill>
                <a:srgbClr val="000000"/>
              </a:solidFill>
              <a:highlight>
                <a:srgbClr val="F1F7FB"/>
              </a:highlight>
            </a:endParaRPr>
          </a:p>
          <a:p>
            <a:pPr marL="0" lvl="0" indent="0" algn="l" rtl="0">
              <a:spcBef>
                <a:spcPts val="2900"/>
              </a:spcBef>
              <a:spcAft>
                <a:spcPts val="0"/>
              </a:spcAft>
              <a:buNone/>
            </a:pPr>
            <a:r>
              <a:rPr lang="en-US" sz="1900">
                <a:solidFill>
                  <a:srgbClr val="000000"/>
                </a:solidFill>
                <a:highlight>
                  <a:srgbClr val="F1F7FB"/>
                </a:highlight>
              </a:rPr>
              <a:t>As soon as the corporation obtains the charter, it is authorized to operate its business. The incorporators call the first meeting of the stockholders. Two of the purposes of this meeting are to elect a board of directors and to adopt the bylaws of the corporation.</a:t>
            </a:r>
            <a:endParaRPr sz="1900">
              <a:solidFill>
                <a:srgbClr val="000000"/>
              </a:solidFill>
              <a:highlight>
                <a:srgbClr val="F1F7FB"/>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gab49493a01_0_6"/>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Identify the Defining Characteristics of a Corporation</a:t>
            </a:r>
            <a:endParaRPr/>
          </a:p>
        </p:txBody>
      </p:sp>
      <p:sp>
        <p:nvSpPr>
          <p:cNvPr id="82" name="Google Shape;82;gab49493a01_0_6"/>
          <p:cNvSpPr txBox="1">
            <a:spLocks noGrp="1"/>
          </p:cNvSpPr>
          <p:nvPr>
            <p:ph type="body" idx="1"/>
          </p:nvPr>
        </p:nvSpPr>
        <p:spPr>
          <a:xfrm>
            <a:off x="838200" y="1825625"/>
            <a:ext cx="52728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800">
                <a:solidFill>
                  <a:srgbClr val="000000"/>
                </a:solidFill>
              </a:rPr>
              <a:t>Corporations have a number of distinguishing characteristics. The most significant of these are:</a:t>
            </a:r>
            <a:endParaRPr sz="1800">
              <a:solidFill>
                <a:srgbClr val="000000"/>
              </a:solidFill>
            </a:endParaRPr>
          </a:p>
          <a:p>
            <a:pPr marL="812800" lvl="0" indent="-342900" algn="l" rtl="0">
              <a:lnSpc>
                <a:spcPct val="115000"/>
              </a:lnSpc>
              <a:spcBef>
                <a:spcPts val="2400"/>
              </a:spcBef>
              <a:spcAft>
                <a:spcPts val="0"/>
              </a:spcAft>
              <a:buClr>
                <a:srgbClr val="000000"/>
              </a:buClr>
              <a:buSzPts val="1800"/>
              <a:buFont typeface="Century Gothic"/>
              <a:buChar char="●"/>
            </a:pPr>
            <a:r>
              <a:rPr lang="en-US" sz="1800">
                <a:solidFill>
                  <a:srgbClr val="000000"/>
                </a:solidFill>
              </a:rPr>
              <a:t>Separate Legal Existence</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Continuous Life</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Ability to Acquire Capital</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Transferability</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Limited Liability</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Government Regulations</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Taxation</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Governance and Management</a:t>
            </a:r>
            <a:endParaRPr sz="1800">
              <a:solidFill>
                <a:srgbClr val="000000"/>
              </a:solidFill>
            </a:endParaRPr>
          </a:p>
          <a:p>
            <a:pPr marL="0" lvl="0" indent="0" algn="l" rtl="0">
              <a:spcBef>
                <a:spcPts val="2900"/>
              </a:spcBef>
              <a:spcAft>
                <a:spcPts val="0"/>
              </a:spcAft>
              <a:buNone/>
            </a:pPr>
            <a:endParaRPr/>
          </a:p>
        </p:txBody>
      </p:sp>
      <p:pic>
        <p:nvPicPr>
          <p:cNvPr id="83" name="Google Shape;83;gab49493a01_0_6"/>
          <p:cNvPicPr preferRelativeResize="0"/>
          <p:nvPr/>
        </p:nvPicPr>
        <p:blipFill>
          <a:blip r:embed="rId3">
            <a:alphaModFix/>
          </a:blip>
          <a:stretch>
            <a:fillRect/>
          </a:stretch>
        </p:blipFill>
        <p:spPr>
          <a:xfrm>
            <a:off x="6111000" y="1690823"/>
            <a:ext cx="5599425" cy="41995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ab49493a01_0_12"/>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Identify Different Types of Corporations</a:t>
            </a:r>
            <a:endParaRPr/>
          </a:p>
        </p:txBody>
      </p:sp>
      <p:sp>
        <p:nvSpPr>
          <p:cNvPr id="90" name="Google Shape;90;gab49493a01_0_12"/>
          <p:cNvSpPr txBox="1">
            <a:spLocks noGrp="1"/>
          </p:cNvSpPr>
          <p:nvPr>
            <p:ph type="body" idx="1"/>
          </p:nvPr>
        </p:nvSpPr>
        <p:spPr>
          <a:xfrm>
            <a:off x="838200" y="1825625"/>
            <a:ext cx="106587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700" b="1">
                <a:solidFill>
                  <a:srgbClr val="000000"/>
                </a:solidFill>
              </a:rPr>
              <a:t>For Profit v. Not-For-Profit</a:t>
            </a:r>
            <a:endParaRPr sz="1700" b="1">
              <a:solidFill>
                <a:srgbClr val="000000"/>
              </a:solidFill>
            </a:endParaRPr>
          </a:p>
          <a:p>
            <a:pPr marL="0" lvl="0" indent="0" algn="l" rtl="0">
              <a:spcBef>
                <a:spcPts val="750"/>
              </a:spcBef>
              <a:spcAft>
                <a:spcPts val="0"/>
              </a:spcAft>
              <a:buNone/>
            </a:pPr>
            <a:r>
              <a:rPr lang="en-US" sz="1700">
                <a:solidFill>
                  <a:srgbClr val="000000"/>
                </a:solidFill>
                <a:highlight>
                  <a:srgbClr val="F1F7FB"/>
                </a:highlight>
              </a:rPr>
              <a:t>A corporation may be organized for the purpose of making a profit, or it may be not-for-profit. For-profit corporations include such well-known companies as McDonald’s, Nike, PepsiCo, and Facebook.</a:t>
            </a:r>
            <a:endParaRPr sz="1700">
              <a:solidFill>
                <a:srgbClr val="000000"/>
              </a:solidFill>
              <a:highlight>
                <a:srgbClr val="F1F7FB"/>
              </a:highlight>
            </a:endParaRPr>
          </a:p>
          <a:p>
            <a:pPr marL="0" lvl="0" indent="0" algn="l" rtl="0">
              <a:spcBef>
                <a:spcPts val="750"/>
              </a:spcBef>
              <a:spcAft>
                <a:spcPts val="0"/>
              </a:spcAft>
              <a:buNone/>
            </a:pPr>
            <a:endParaRPr sz="1700">
              <a:solidFill>
                <a:srgbClr val="000000"/>
              </a:solidFill>
              <a:highlight>
                <a:srgbClr val="F1F7FB"/>
              </a:highlight>
            </a:endParaRPr>
          </a:p>
          <a:p>
            <a:pPr marL="0" lvl="0" indent="0" algn="l" rtl="0">
              <a:spcBef>
                <a:spcPts val="750"/>
              </a:spcBef>
              <a:spcAft>
                <a:spcPts val="0"/>
              </a:spcAft>
              <a:buNone/>
            </a:pPr>
            <a:r>
              <a:rPr lang="en-US" sz="1700">
                <a:solidFill>
                  <a:srgbClr val="000000"/>
                </a:solidFill>
                <a:highlight>
                  <a:srgbClr val="F1F7FB"/>
                </a:highlight>
              </a:rPr>
              <a:t>Not-for-profit corporations are organized for charitable, medical, or educational purposes. Examples are the Salvation Army and the American Cancer Society</a:t>
            </a:r>
            <a:endParaRPr sz="1700">
              <a:solidFill>
                <a:srgbClr val="000000"/>
              </a:solidFill>
              <a:highlight>
                <a:srgbClr val="F1F7FB"/>
              </a:highlight>
            </a:endParaRPr>
          </a:p>
          <a:p>
            <a:pPr marL="0" lvl="0" indent="0" algn="l" rtl="0">
              <a:spcBef>
                <a:spcPts val="750"/>
              </a:spcBef>
              <a:spcAft>
                <a:spcPts val="0"/>
              </a:spcAft>
              <a:buNone/>
            </a:pPr>
            <a:endParaRPr sz="1700">
              <a:solidFill>
                <a:srgbClr val="000000"/>
              </a:solidFill>
              <a:highlight>
                <a:srgbClr val="F1F7FB"/>
              </a:highlight>
            </a:endParaRPr>
          </a:p>
          <a:p>
            <a:pPr marL="0" lvl="0" indent="0" algn="l" rtl="0">
              <a:spcBef>
                <a:spcPts val="750"/>
              </a:spcBef>
              <a:spcAft>
                <a:spcPts val="0"/>
              </a:spcAft>
              <a:buNone/>
            </a:pPr>
            <a:r>
              <a:rPr lang="en-US" sz="1700" b="1">
                <a:solidFill>
                  <a:srgbClr val="000000"/>
                </a:solidFill>
                <a:highlight>
                  <a:srgbClr val="F1F7FB"/>
                </a:highlight>
              </a:rPr>
              <a:t>Publicly-held v. Privately-held</a:t>
            </a:r>
            <a:endParaRPr sz="1700" b="1">
              <a:solidFill>
                <a:srgbClr val="000000"/>
              </a:solidFill>
              <a:highlight>
                <a:srgbClr val="F1F7FB"/>
              </a:highlight>
            </a:endParaRPr>
          </a:p>
          <a:p>
            <a:pPr marL="0" lvl="0" indent="0" algn="l" rtl="0">
              <a:spcBef>
                <a:spcPts val="750"/>
              </a:spcBef>
              <a:spcAft>
                <a:spcPts val="0"/>
              </a:spcAft>
              <a:buNone/>
            </a:pPr>
            <a:r>
              <a:rPr lang="en-US" sz="1700">
                <a:solidFill>
                  <a:srgbClr val="000000"/>
                </a:solidFill>
                <a:highlight>
                  <a:srgbClr val="F1F7FB"/>
                </a:highlight>
              </a:rPr>
              <a:t>Classification by ownership differentiates publicly held and privately held corporations. A publicly held corporation may have thousands of stockholders, such as IBM, Caterpillar, and Apple. When the stock is first issued, the corporation receives the proceeds, but subsequent trading is between individuals and institutions on a national securities exchange such as the New York Stock Exchange or NASDAQ. </a:t>
            </a:r>
            <a:endParaRPr sz="1700">
              <a:solidFill>
                <a:srgbClr val="000000"/>
              </a:solidFill>
              <a:highlight>
                <a:srgbClr val="F1F7FB"/>
              </a:highlight>
            </a:endParaRPr>
          </a:p>
          <a:p>
            <a:pPr marL="0" lvl="0" indent="0" algn="l" rtl="0">
              <a:spcBef>
                <a:spcPts val="750"/>
              </a:spcBef>
              <a:spcAft>
                <a:spcPts val="0"/>
              </a:spcAft>
              <a:buNone/>
            </a:pPr>
            <a:r>
              <a:rPr lang="en-US" sz="1700">
                <a:solidFill>
                  <a:srgbClr val="000000"/>
                </a:solidFill>
                <a:highlight>
                  <a:srgbClr val="F1F7FB"/>
                </a:highlight>
              </a:rPr>
              <a:t>In contrast, a privately held corporation usually has only a few stockholders, and does not offer its stock for sale to the general public. Privately held companies are generally much smaller than publicly held companies, although some notable exceptions exist.</a:t>
            </a:r>
            <a:endParaRPr sz="1700">
              <a:solidFill>
                <a:srgbClr val="000000"/>
              </a:solidFill>
              <a:highlight>
                <a:srgbClr val="F1F7FB"/>
              </a:highligh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ab49493a01_0_18"/>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Recognize the Benefits and Drawbacks of the Corporate Form of Doing Business</a:t>
            </a:r>
            <a:endParaRPr/>
          </a:p>
        </p:txBody>
      </p:sp>
      <p:pic>
        <p:nvPicPr>
          <p:cNvPr id="97" name="Google Shape;97;gab49493a01_0_18" descr="Will you form a sole proprietorship? A partnership? A corporation? A limited liability company? There are pros and cons to each. Watch this video to learn how each structure can affect operations, registration and filing fees, liability, and taxation." title="Finding the Right Business Structure">
            <a:hlinkClick r:id="rId3"/>
          </p:cNvPr>
          <p:cNvPicPr preferRelativeResize="0"/>
          <p:nvPr/>
        </p:nvPicPr>
        <p:blipFill>
          <a:blip r:embed="rId4">
            <a:alphaModFix/>
          </a:blip>
          <a:stretch>
            <a:fillRect/>
          </a:stretch>
        </p:blipFill>
        <p:spPr>
          <a:xfrm>
            <a:off x="3084875" y="1825625"/>
            <a:ext cx="6192875" cy="44941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10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usinessThem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2609</Words>
  <Application>Microsoft Macintosh PowerPoint</Application>
  <PresentationFormat>Widescreen</PresentationFormat>
  <Paragraphs>294</Paragraphs>
  <Slides>33</Slides>
  <Notes>32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Century Gothic</vt:lpstr>
      <vt:lpstr>Calibri</vt:lpstr>
      <vt:lpstr>Arial</vt:lpstr>
      <vt:lpstr>BusinessTheme</vt:lpstr>
      <vt:lpstr>Financial Accounting</vt:lpstr>
      <vt:lpstr>Module Learning Outcomes</vt:lpstr>
      <vt:lpstr>Corporations</vt:lpstr>
      <vt:lpstr>Learning Outcomes: Corporations</vt:lpstr>
      <vt:lpstr>Describe the Basic Steps in Forming a Corporation</vt:lpstr>
      <vt:lpstr>Describe the Basic Steps in Forming a Corporation (cont’d)</vt:lpstr>
      <vt:lpstr>Identify the Defining Characteristics of a Corporation</vt:lpstr>
      <vt:lpstr>Identify Different Types of Corporations</vt:lpstr>
      <vt:lpstr>Recognize the Benefits and Drawbacks of the Corporate Form of Doing Business</vt:lpstr>
      <vt:lpstr>Recognize the Benefits and Drawbacks of the Corporate Form of Doing Business</vt:lpstr>
      <vt:lpstr>Recognize the Benefits and Drawbacks of the Corporate Form of Doing Business (cont.)</vt:lpstr>
      <vt:lpstr>Capital Stock Transactions</vt:lpstr>
      <vt:lpstr>Learning Outcomes: Capital Stock Transactions</vt:lpstr>
      <vt:lpstr>Account for the Issuance of Stock</vt:lpstr>
      <vt:lpstr>Distinguish Between Characteristics of Common and Preferred Stock</vt:lpstr>
      <vt:lpstr>Account for Buying and Selling Shares of Treasury Stock</vt:lpstr>
      <vt:lpstr>Practice Question 1</vt:lpstr>
      <vt:lpstr>Distribution of Earnings</vt:lpstr>
      <vt:lpstr>Learning Outcomes: Distribution of Earnings</vt:lpstr>
      <vt:lpstr>Define Dividends and How They Are Declared and Distributed</vt:lpstr>
      <vt:lpstr>Account for the Declaration and Payment of Dividends</vt:lpstr>
      <vt:lpstr>Account for Cumulative Preferred Dividends</vt:lpstr>
      <vt:lpstr>Account for Cumulative Preferred Dividends</vt:lpstr>
      <vt:lpstr>Account for the Declaration and Distribution of Stock Dividends</vt:lpstr>
      <vt:lpstr>Recognize the Effects of a Stock Split on the Financial Statements</vt:lpstr>
      <vt:lpstr>Financial Statement Presentation</vt:lpstr>
      <vt:lpstr>Learning Outcomes: Financial Statement Presentation</vt:lpstr>
      <vt:lpstr>Illustrate the Balance Sheet Presentation of Stockholders’ Equity</vt:lpstr>
      <vt:lpstr>Illustrate the Balance Sheet Presentation of Stockholders’ Equity</vt:lpstr>
      <vt:lpstr>Recognize the Components of Stockholders’ Equity</vt:lpstr>
      <vt:lpstr>Practice Question 2</vt:lpstr>
      <vt:lpstr>Quick Review</vt:lpstr>
      <vt:lpstr>More Quick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Accounting</dc:title>
  <cp:lastModifiedBy>Microsoft Office User</cp:lastModifiedBy>
  <cp:revision>2</cp:revision>
  <dcterms:modified xsi:type="dcterms:W3CDTF">2020-11-19T19:45:44Z</dcterms:modified>
</cp:coreProperties>
</file>