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82" r:id="rId18"/>
    <p:sldId id="272" r:id="rId19"/>
    <p:sldId id="274" r:id="rId20"/>
    <p:sldId id="275" r:id="rId21"/>
    <p:sldId id="273" r:id="rId22"/>
    <p:sldId id="276" r:id="rId23"/>
    <p:sldId id="277" r:id="rId24"/>
    <p:sldId id="278" r:id="rId25"/>
    <p:sldId id="279" r:id="rId26"/>
    <p:sldId id="280" r:id="rId27"/>
    <p:sldId id="281" r:id="rId28"/>
  </p:sldIdLst>
  <p:sldSz cx="12192000" cy="6858000"/>
  <p:notesSz cx="6858000" cy="9144000"/>
  <p:embeddedFontLst>
    <p:embeddedFont>
      <p:font typeface="Calibri" panose="020F0502020204030204" pitchFamily="34" charset="0"/>
      <p:regular r:id="rId30"/>
      <p:bold r:id="rId31"/>
      <p:italic r:id="rId32"/>
      <p:boldItalic r:id="rId33"/>
    </p:embeddedFont>
    <p:embeddedFont>
      <p:font typeface="Century Gothic" panose="020B0502020202020204" pitchFamily="34" charset="0"/>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8" roundtripDataSignature="AMtx7mh2A6IGZ6CyouLx+5bdT9HWfjGTZ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F18B6C7-7199-44C9-974D-F0B45E8C3FDC}">
  <a:tblStyle styleId="{5F18B6C7-7199-44C9-974D-F0B45E8C3FDC}"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162"/>
    <p:restoredTop sz="94663"/>
  </p:normalViewPr>
  <p:slideViewPr>
    <p:cSldViewPr snapToGrid="0" snapToObjects="1">
      <p:cViewPr varScale="1">
        <p:scale>
          <a:sx n="94" d="100"/>
          <a:sy n="94" d="100"/>
        </p:scale>
        <p:origin x="208" y="6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font" Target="fonts/font5.fntdata"/><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3.fntdata"/><Relationship Id="rId37" Type="http://schemas.openxmlformats.org/officeDocument/2006/relationships/font" Target="fonts/font8.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7.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1.fntdata"/><Relationship Id="rId35" Type="http://schemas.openxmlformats.org/officeDocument/2006/relationships/font" Target="fonts/font6.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4.fntdata"/><Relationship Id="rId38"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t>‹#›</a:t>
            </a:fld>
            <a:endParaRPr sz="12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unsplash.com/photos/djb1whucfBY"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s://courses.lumenlearning.com/wm-financialaccounting/" TargetMode="External"/><Relationship Id="rId4" Type="http://schemas.openxmlformats.org/officeDocument/2006/relationships/hyperlink" Target="https://creativecommons.org/about/cc0"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pixabay.com/photos/dock-ship-courier-export-port-5061702/"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s://creativecommons.org/about/cc0"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youtu.be/FcRT5-5tYh8"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youtu.be/3j-CG84f988"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youtu.be/2txVtrteY-A"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pixabay.com/photos/jeans-pants-denim-denim-pants-blue-428614/"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creativecommons.org/about/cc0"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Google Shape;39;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 name="Google Shape;4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a:solidFill>
                  <a:schemeClr val="dk1"/>
                </a:solidFill>
                <a:latin typeface="Calibri"/>
                <a:ea typeface="Calibri"/>
                <a:cs typeface="Calibri"/>
                <a:sym typeface="Calibri"/>
              </a:rPr>
              <a:t>Cover Image: "White Canon Cash Register." Authored by: StellrWeb. Provided by: Unsplash. Located at: </a:t>
            </a:r>
            <a:r>
              <a:rPr lang="en-US" sz="1200" b="0" i="0" u="sng">
                <a:solidFill>
                  <a:schemeClr val="dk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https://unsplash.com/photos/djb1whucfBY</a:t>
            </a:r>
            <a:r>
              <a:rPr lang="en-US" sz="1200" b="0" i="0">
                <a:solidFill>
                  <a:schemeClr val="dk1"/>
                </a:solidFill>
                <a:latin typeface="Calibri"/>
                <a:ea typeface="Calibri"/>
                <a:cs typeface="Calibri"/>
                <a:sym typeface="Calibri"/>
              </a:rPr>
              <a:t>. Content Type: CC Licensed Content, Shared Previously. License: </a:t>
            </a:r>
            <a:r>
              <a:rPr lang="en-US" sz="1200" b="0" i="0" u="sng">
                <a:solidFill>
                  <a:schemeClr val="dk1"/>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CC0: No Rights Reserved</a:t>
            </a:r>
            <a:r>
              <a:rPr lang="en-US" sz="1200" b="0" i="0">
                <a:solidFill>
                  <a:schemeClr val="dk1"/>
                </a:solidFill>
                <a:latin typeface="Calibri"/>
                <a:ea typeface="Calibri"/>
                <a:cs typeface="Calibri"/>
                <a:sym typeface="Calibri"/>
              </a:rPr>
              <a:t>. License Terms: Unsplash License.</a:t>
            </a:r>
            <a:endParaRPr/>
          </a:p>
          <a:p>
            <a:pPr marL="0" lvl="0" indent="0" algn="l" rtl="0">
              <a:lnSpc>
                <a:spcPct val="100000"/>
              </a:lnSpc>
              <a:spcBef>
                <a:spcPts val="0"/>
              </a:spcBef>
              <a:spcAft>
                <a:spcPts val="0"/>
              </a:spcAft>
              <a:buSzPts val="1400"/>
              <a:buNone/>
            </a:pPr>
            <a:endParaRPr sz="1200" b="0" i="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b="0" i="0" u="none" strike="noStrike" cap="none">
                <a:solidFill>
                  <a:schemeClr val="dk1"/>
                </a:solidFill>
                <a:latin typeface="Calibri"/>
                <a:ea typeface="Calibri"/>
                <a:cs typeface="Calibri"/>
                <a:sym typeface="Calibri"/>
              </a:rPr>
              <a:t>All text in these slides is taken from </a:t>
            </a:r>
            <a:r>
              <a:rPr lang="en-US" u="sng">
                <a:solidFill>
                  <a:schemeClr val="hlink"/>
                </a:solidFill>
                <a:hlinkClick r:id="rId5"/>
              </a:rPr>
              <a:t>https://courses.lumenlearning.com/wm-financialaccounting/</a:t>
            </a:r>
            <a:r>
              <a:rPr lang="en-US"/>
              <a:t> </a:t>
            </a:r>
            <a:r>
              <a:rPr lang="en-US" sz="1200" b="0" i="0" u="none" strike="noStrike" cap="none">
                <a:solidFill>
                  <a:schemeClr val="dk1"/>
                </a:solidFill>
                <a:latin typeface="Calibri"/>
                <a:ea typeface="Calibri"/>
                <a:cs typeface="Calibri"/>
                <a:sym typeface="Calibri"/>
              </a:rPr>
              <a:t>where it is published under one or more open licenses.</a:t>
            </a:r>
            <a:endParaRPr b="0"/>
          </a:p>
          <a:p>
            <a:pPr marL="0" lvl="0" indent="0" algn="l" rtl="0">
              <a:lnSpc>
                <a:spcPct val="100000"/>
              </a:lnSpc>
              <a:spcBef>
                <a:spcPts val="0"/>
              </a:spcBef>
              <a:spcAft>
                <a:spcPts val="0"/>
              </a:spcAft>
              <a:buSzPts val="1400"/>
              <a:buNone/>
            </a:pPr>
            <a:r>
              <a:rPr lang="en-US" sz="1200" b="0" i="0" u="none" strike="noStrike" cap="none">
                <a:solidFill>
                  <a:schemeClr val="dk1"/>
                </a:solidFill>
                <a:latin typeface="Calibri"/>
                <a:ea typeface="Calibri"/>
                <a:cs typeface="Calibri"/>
                <a:sym typeface="Calibri"/>
              </a:rPr>
              <a:t>All images in these slides are attributed in the notes of the slide on which they appear and licensed as indicated.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
        <p:nvSpPr>
          <p:cNvPr id="41" name="Google Shape;41;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0" name="Google Shape;100;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5" name="Google Shape;105;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a29cd74da0_0_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a29cd74da0_0_2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 name="Google Shape;112;ga29cd74da0_0_2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a29cd74da0_0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a29cd74da0_0_3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0" u="none" strike="noStrike" cap="none" dirty="0">
                <a:solidFill>
                  <a:schemeClr val="dk1"/>
                </a:solidFill>
                <a:effectLst/>
                <a:latin typeface="Calibri"/>
                <a:ea typeface="Calibri"/>
                <a:cs typeface="Calibri"/>
                <a:sym typeface="Calibri"/>
              </a:rPr>
              <a:t>Authored by</a:t>
            </a:r>
            <a:r>
              <a:rPr lang="en-US" sz="1200" b="0" i="0" u="none" strike="noStrike" cap="none" dirty="0">
                <a:solidFill>
                  <a:schemeClr val="dk1"/>
                </a:solidFill>
                <a:effectLst/>
                <a:latin typeface="Calibri"/>
                <a:ea typeface="Calibri"/>
                <a:cs typeface="Calibri"/>
                <a:sym typeface="Calibri"/>
              </a:rPr>
              <a:t>: Isaac </a:t>
            </a:r>
            <a:r>
              <a:rPr lang="en-US" sz="1200" b="0" i="0" u="none" strike="noStrike" cap="none" dirty="0" err="1">
                <a:solidFill>
                  <a:schemeClr val="dk1"/>
                </a:solidFill>
                <a:effectLst/>
                <a:latin typeface="Calibri"/>
                <a:ea typeface="Calibri"/>
                <a:cs typeface="Calibri"/>
                <a:sym typeface="Calibri"/>
              </a:rPr>
              <a:t>Ezeoke</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Located at</a:t>
            </a:r>
            <a:r>
              <a:rPr lang="en-US" sz="1200" b="0" i="0" u="none" strike="noStrike" cap="none" dirty="0">
                <a:solidFill>
                  <a:schemeClr val="dk1"/>
                </a:solidFill>
                <a:effectLst/>
                <a:latin typeface="Calibri"/>
                <a:ea typeface="Calibri"/>
                <a:cs typeface="Calibri"/>
                <a:sym typeface="Calibri"/>
              </a:rPr>
              <a:t>: </a:t>
            </a:r>
            <a:r>
              <a:rPr lang="en-US" sz="1200" b="1" i="0" u="sng" strike="noStrike" cap="none" dirty="0">
                <a:solidFill>
                  <a:schemeClr val="dk1"/>
                </a:solidFill>
                <a:effectLst/>
                <a:latin typeface="Calibri"/>
                <a:ea typeface="Calibri"/>
                <a:cs typeface="Calibri"/>
                <a:sym typeface="Calibri"/>
                <a:hlinkClick r:id="rId3"/>
              </a:rPr>
              <a:t>https://pixabay.com/photos/dock-ship-courier-export-port-5061702/</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License</a:t>
            </a:r>
            <a:r>
              <a:rPr lang="en-US" sz="1200" b="0" i="0" u="none" strike="noStrike" cap="none" dirty="0">
                <a:solidFill>
                  <a:schemeClr val="dk1"/>
                </a:solidFill>
                <a:effectLst/>
                <a:latin typeface="Calibri"/>
                <a:ea typeface="Calibri"/>
                <a:cs typeface="Calibri"/>
                <a:sym typeface="Calibri"/>
              </a:rPr>
              <a:t>: </a:t>
            </a:r>
            <a:r>
              <a:rPr lang="en-US" sz="1200" b="1" i="1" u="sng" strike="noStrike" cap="none" dirty="0">
                <a:solidFill>
                  <a:schemeClr val="dk1"/>
                </a:solidFill>
                <a:effectLst/>
                <a:latin typeface="Calibri"/>
                <a:ea typeface="Calibri"/>
                <a:cs typeface="Calibri"/>
                <a:sym typeface="Calibri"/>
                <a:hlinkClick r:id="rId4"/>
              </a:rPr>
              <a:t>CC0: No Rights Reserved</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License Terms</a:t>
            </a:r>
            <a:r>
              <a:rPr lang="en-US" sz="1200" b="0" i="0" u="none" strike="noStrike" cap="none" dirty="0">
                <a:solidFill>
                  <a:schemeClr val="dk1"/>
                </a:solidFill>
                <a:effectLst/>
                <a:latin typeface="Calibri"/>
                <a:ea typeface="Calibri"/>
                <a:cs typeface="Calibri"/>
                <a:sym typeface="Calibri"/>
              </a:rPr>
              <a:t>: https://</a:t>
            </a:r>
            <a:r>
              <a:rPr lang="en-US" sz="1200" b="0" i="0" u="none" strike="noStrike" cap="none" dirty="0" err="1">
                <a:solidFill>
                  <a:schemeClr val="dk1"/>
                </a:solidFill>
                <a:effectLst/>
                <a:latin typeface="Calibri"/>
                <a:ea typeface="Calibri"/>
                <a:cs typeface="Calibri"/>
                <a:sym typeface="Calibri"/>
              </a:rPr>
              <a:t>pixabay.com</a:t>
            </a:r>
            <a:r>
              <a:rPr lang="en-US" sz="1200" b="0" i="0" u="none" strike="noStrike" cap="none" dirty="0">
                <a:solidFill>
                  <a:schemeClr val="dk1"/>
                </a:solidFill>
                <a:effectLst/>
                <a:latin typeface="Calibri"/>
                <a:ea typeface="Calibri"/>
                <a:cs typeface="Calibri"/>
                <a:sym typeface="Calibri"/>
              </a:rPr>
              <a:t>/service/terms/#license</a:t>
            </a:r>
          </a:p>
          <a:p>
            <a:pPr marL="0" lvl="0" indent="0" algn="l" rtl="0">
              <a:spcBef>
                <a:spcPts val="0"/>
              </a:spcBef>
              <a:spcAft>
                <a:spcPts val="0"/>
              </a:spcAft>
              <a:buNone/>
            </a:pPr>
            <a:endParaRPr dirty="0"/>
          </a:p>
        </p:txBody>
      </p:sp>
      <p:sp>
        <p:nvSpPr>
          <p:cNvPr id="119" name="Google Shape;119;ga29cd74da0_0_3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a29cd74da0_0_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a29cd74da0_0_4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7" name="Google Shape;127;ga29cd74da0_0_4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a29cd74da0_0_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a29cd74da0_0_4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 name="Google Shape;134;ga29cd74da0_0_4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a29cd74da0_0_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a29cd74da0_0_5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1" name="Google Shape;141;ga29cd74da0_0_5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a29cd74da0_0_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a29cd74da0_0_6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8" name="Google Shape;148;ga29cd74da0_0_6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18</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1" name="Google Shape;161;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6" name="Google Shape;166;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 name="Google Shape;4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a29cd74da0_0_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a29cd74da0_0_8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fontAlgn="base"/>
            <a:r>
              <a:rPr lang="en-US" sz="1200" b="0" i="0" u="none" strike="noStrike" cap="none" dirty="0">
                <a:solidFill>
                  <a:schemeClr val="dk1"/>
                </a:solidFill>
                <a:effectLst/>
                <a:latin typeface="Calibri"/>
                <a:ea typeface="Calibri"/>
                <a:cs typeface="Calibri"/>
                <a:sym typeface="Calibri"/>
              </a:rPr>
              <a:t>Perpetual vs Periodic Inventory System. </a:t>
            </a:r>
            <a:r>
              <a:rPr lang="en-US" sz="1200" b="1" i="0" u="none" strike="noStrike" cap="none" dirty="0">
                <a:solidFill>
                  <a:schemeClr val="dk1"/>
                </a:solidFill>
                <a:effectLst/>
                <a:latin typeface="Calibri"/>
                <a:ea typeface="Calibri"/>
                <a:cs typeface="Calibri"/>
                <a:sym typeface="Calibri"/>
              </a:rPr>
              <a:t>Authored by</a:t>
            </a:r>
            <a:r>
              <a:rPr lang="en-US" sz="1200" b="0" i="0" u="none" strike="noStrike" cap="none" dirty="0">
                <a:solidFill>
                  <a:schemeClr val="dk1"/>
                </a:solidFill>
                <a:effectLst/>
                <a:latin typeface="Calibri"/>
                <a:ea typeface="Calibri"/>
                <a:cs typeface="Calibri"/>
                <a:sym typeface="Calibri"/>
              </a:rPr>
              <a:t>: Note Pirate. </a:t>
            </a:r>
            <a:r>
              <a:rPr lang="en-US" sz="1200" b="1" i="0" u="none" strike="noStrike" cap="none" dirty="0">
                <a:solidFill>
                  <a:schemeClr val="dk1"/>
                </a:solidFill>
                <a:effectLst/>
                <a:latin typeface="Calibri"/>
                <a:ea typeface="Calibri"/>
                <a:cs typeface="Calibri"/>
                <a:sym typeface="Calibri"/>
              </a:rPr>
              <a:t>Located at</a:t>
            </a:r>
            <a:r>
              <a:rPr lang="en-US" sz="1200" b="0" i="0" u="none" strike="noStrike" cap="none" dirty="0">
                <a:solidFill>
                  <a:schemeClr val="dk1"/>
                </a:solidFill>
                <a:effectLst/>
                <a:latin typeface="Calibri"/>
                <a:ea typeface="Calibri"/>
                <a:cs typeface="Calibri"/>
                <a:sym typeface="Calibri"/>
              </a:rPr>
              <a:t>: </a:t>
            </a:r>
            <a:r>
              <a:rPr lang="en-US" sz="1200" b="1" i="0" u="sng" strike="noStrike" cap="none" dirty="0">
                <a:solidFill>
                  <a:schemeClr val="dk1"/>
                </a:solidFill>
                <a:effectLst/>
                <a:latin typeface="Calibri"/>
                <a:ea typeface="Calibri"/>
                <a:cs typeface="Calibri"/>
                <a:sym typeface="Calibri"/>
                <a:hlinkClick r:id="rId3"/>
              </a:rPr>
              <a:t>https://youtu.be/FcRT5-5tYh8</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License</a:t>
            </a:r>
            <a:r>
              <a:rPr lang="en-US" sz="1200" b="0" i="0" u="none" strike="noStrike" cap="none" dirty="0">
                <a:solidFill>
                  <a:schemeClr val="dk1"/>
                </a:solidFill>
                <a:effectLst/>
                <a:latin typeface="Calibri"/>
                <a:ea typeface="Calibri"/>
                <a:cs typeface="Calibri"/>
                <a:sym typeface="Calibri"/>
              </a:rPr>
              <a:t>: </a:t>
            </a:r>
            <a:r>
              <a:rPr lang="en-US" sz="1200" b="0" i="1" u="none" strike="noStrike" cap="none" dirty="0">
                <a:solidFill>
                  <a:schemeClr val="dk1"/>
                </a:solidFill>
                <a:effectLst/>
                <a:latin typeface="Calibri"/>
                <a:ea typeface="Calibri"/>
                <a:cs typeface="Calibri"/>
                <a:sym typeface="Calibri"/>
              </a:rPr>
              <a:t>All Rights Reserved</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License Terms</a:t>
            </a:r>
            <a:r>
              <a:rPr lang="en-US" sz="1200" b="0" i="0" u="none" strike="noStrike" cap="none" dirty="0">
                <a:solidFill>
                  <a:schemeClr val="dk1"/>
                </a:solidFill>
                <a:effectLst/>
                <a:latin typeface="Calibri"/>
                <a:ea typeface="Calibri"/>
                <a:cs typeface="Calibri"/>
                <a:sym typeface="Calibri"/>
              </a:rPr>
              <a:t>: Standard YouTube License</a:t>
            </a:r>
          </a:p>
        </p:txBody>
      </p:sp>
      <p:sp>
        <p:nvSpPr>
          <p:cNvPr id="155" name="Google Shape;155;ga29cd74da0_0_8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21</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a29cd74da0_0_8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a29cd74da0_0_8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3" name="Google Shape;173;ga29cd74da0_0_8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22</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a29cd74da0_0_9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a29cd74da0_0_9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cap="none" dirty="0">
                <a:solidFill>
                  <a:schemeClr val="dk1"/>
                </a:solidFill>
                <a:effectLst/>
                <a:latin typeface="Calibri"/>
                <a:ea typeface="Calibri"/>
                <a:cs typeface="Calibri"/>
                <a:sym typeface="Calibri"/>
              </a:rPr>
              <a:t>Perpetual Inventory System and How to Journalize Purchase Entries. </a:t>
            </a:r>
            <a:r>
              <a:rPr lang="en-US" sz="1200" b="1" i="0" u="none" strike="noStrike" cap="none" dirty="0">
                <a:solidFill>
                  <a:schemeClr val="dk1"/>
                </a:solidFill>
                <a:effectLst/>
                <a:latin typeface="Calibri"/>
                <a:ea typeface="Calibri"/>
                <a:cs typeface="Calibri"/>
                <a:sym typeface="Calibri"/>
              </a:rPr>
              <a:t>Authored by</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NotePirate</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Located at</a:t>
            </a:r>
            <a:r>
              <a:rPr lang="en-US" sz="1200" b="0" i="0" u="none" strike="noStrike" cap="none" dirty="0">
                <a:solidFill>
                  <a:schemeClr val="dk1"/>
                </a:solidFill>
                <a:effectLst/>
                <a:latin typeface="Calibri"/>
                <a:ea typeface="Calibri"/>
                <a:cs typeface="Calibri"/>
                <a:sym typeface="Calibri"/>
              </a:rPr>
              <a:t>: </a:t>
            </a:r>
            <a:r>
              <a:rPr lang="en-US" sz="1200" b="1" i="0" u="sng" strike="noStrike" cap="none" dirty="0">
                <a:solidFill>
                  <a:schemeClr val="dk1"/>
                </a:solidFill>
                <a:effectLst/>
                <a:latin typeface="Calibri"/>
                <a:ea typeface="Calibri"/>
                <a:cs typeface="Calibri"/>
                <a:sym typeface="Calibri"/>
                <a:hlinkClick r:id="rId3"/>
              </a:rPr>
              <a:t>https://youtu.be/3j-CG84f988</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License</a:t>
            </a:r>
            <a:r>
              <a:rPr lang="en-US" sz="1200" b="0" i="0" u="none" strike="noStrike" cap="none" dirty="0">
                <a:solidFill>
                  <a:schemeClr val="dk1"/>
                </a:solidFill>
                <a:effectLst/>
                <a:latin typeface="Calibri"/>
                <a:ea typeface="Calibri"/>
                <a:cs typeface="Calibri"/>
                <a:sym typeface="Calibri"/>
              </a:rPr>
              <a:t>: </a:t>
            </a:r>
            <a:r>
              <a:rPr lang="en-US" sz="1200" b="0" i="1" u="none" strike="noStrike" cap="none" dirty="0">
                <a:solidFill>
                  <a:schemeClr val="dk1"/>
                </a:solidFill>
                <a:effectLst/>
                <a:latin typeface="Calibri"/>
                <a:ea typeface="Calibri"/>
                <a:cs typeface="Calibri"/>
                <a:sym typeface="Calibri"/>
              </a:rPr>
              <a:t>All Rights Reserved</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License Terms</a:t>
            </a:r>
            <a:r>
              <a:rPr lang="en-US" sz="1200" b="0" i="0" u="none" strike="noStrike" cap="none" dirty="0">
                <a:solidFill>
                  <a:schemeClr val="dk1"/>
                </a:solidFill>
                <a:effectLst/>
                <a:latin typeface="Calibri"/>
                <a:ea typeface="Calibri"/>
                <a:cs typeface="Calibri"/>
                <a:sym typeface="Calibri"/>
              </a:rPr>
              <a:t>: Standard YouTube License</a:t>
            </a:r>
          </a:p>
          <a:p>
            <a:pPr marL="0" lvl="0" indent="0" algn="l" rtl="0">
              <a:spcBef>
                <a:spcPts val="0"/>
              </a:spcBef>
              <a:spcAft>
                <a:spcPts val="0"/>
              </a:spcAft>
              <a:buNone/>
            </a:pPr>
            <a:endParaRPr dirty="0"/>
          </a:p>
        </p:txBody>
      </p:sp>
      <p:sp>
        <p:nvSpPr>
          <p:cNvPr id="180" name="Google Shape;180;ga29cd74da0_0_9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23</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a29cd74da0_0_10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a29cd74da0_0_10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7" name="Google Shape;187;ga29cd74da0_0_10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24</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a29cd74da0_0_10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a29cd74da0_0_10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6" name="Google Shape;196;ga29cd74da0_0_10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25</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ac4b00e1ea_0_3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a:t>Correct answer: D — </a:t>
            </a:r>
            <a:r>
              <a:rPr lang="en-US">
                <a:highlight>
                  <a:srgbClr val="FFFFFF"/>
                </a:highlight>
              </a:rPr>
              <a:t>Merchandise inventory is used for the products which are for sale during the regular course of business.</a:t>
            </a:r>
            <a:endParaRPr/>
          </a:p>
        </p:txBody>
      </p:sp>
      <p:sp>
        <p:nvSpPr>
          <p:cNvPr id="202" name="Google Shape;202;gac4b00e1ea_0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8" name="Google Shape;208;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 name="Google Shape;5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 name="Google Shape;58;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a29cd74da0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a29cd74da0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cap="none" dirty="0">
                <a:solidFill>
                  <a:schemeClr val="dk1"/>
                </a:solidFill>
                <a:effectLst/>
                <a:latin typeface="Calibri"/>
                <a:ea typeface="Calibri"/>
                <a:cs typeface="Calibri"/>
                <a:sym typeface="Calibri"/>
              </a:rPr>
              <a:t>Introduction to Merchandise Inventory. </a:t>
            </a:r>
            <a:r>
              <a:rPr lang="en-US" sz="1200" b="1" i="0" u="none" strike="noStrike" cap="none" dirty="0">
                <a:solidFill>
                  <a:schemeClr val="dk1"/>
                </a:solidFill>
                <a:effectLst/>
                <a:latin typeface="Calibri"/>
                <a:ea typeface="Calibri"/>
                <a:cs typeface="Calibri"/>
                <a:sym typeface="Calibri"/>
              </a:rPr>
              <a:t>Authored by</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NotePirate</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Located at</a:t>
            </a:r>
            <a:r>
              <a:rPr lang="en-US" sz="1200" b="0" i="0" u="none" strike="noStrike" cap="none" dirty="0">
                <a:solidFill>
                  <a:schemeClr val="dk1"/>
                </a:solidFill>
                <a:effectLst/>
                <a:latin typeface="Calibri"/>
                <a:ea typeface="Calibri"/>
                <a:cs typeface="Calibri"/>
                <a:sym typeface="Calibri"/>
              </a:rPr>
              <a:t>: </a:t>
            </a:r>
            <a:r>
              <a:rPr lang="en-US" sz="1200" b="1" i="0" u="sng" strike="noStrike" cap="none" dirty="0">
                <a:solidFill>
                  <a:schemeClr val="dk1"/>
                </a:solidFill>
                <a:effectLst/>
                <a:latin typeface="Calibri"/>
                <a:ea typeface="Calibri"/>
                <a:cs typeface="Calibri"/>
                <a:sym typeface="Calibri"/>
                <a:hlinkClick r:id="rId3"/>
              </a:rPr>
              <a:t>https://youtu.be/2txVtrteY-A</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License</a:t>
            </a:r>
            <a:r>
              <a:rPr lang="en-US" sz="1200" b="0" i="0" u="none" strike="noStrike" cap="none" dirty="0">
                <a:solidFill>
                  <a:schemeClr val="dk1"/>
                </a:solidFill>
                <a:effectLst/>
                <a:latin typeface="Calibri"/>
                <a:ea typeface="Calibri"/>
                <a:cs typeface="Calibri"/>
                <a:sym typeface="Calibri"/>
              </a:rPr>
              <a:t>: </a:t>
            </a:r>
            <a:r>
              <a:rPr lang="en-US" sz="1200" b="0" i="1" u="none" strike="noStrike" cap="none" dirty="0">
                <a:solidFill>
                  <a:schemeClr val="dk1"/>
                </a:solidFill>
                <a:effectLst/>
                <a:latin typeface="Calibri"/>
                <a:ea typeface="Calibri"/>
                <a:cs typeface="Calibri"/>
                <a:sym typeface="Calibri"/>
              </a:rPr>
              <a:t>All Rights Reserved</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License Terms</a:t>
            </a:r>
            <a:r>
              <a:rPr lang="en-US" sz="1200" b="0" i="0" u="none" strike="noStrike" cap="none" dirty="0">
                <a:solidFill>
                  <a:schemeClr val="dk1"/>
                </a:solidFill>
                <a:effectLst/>
                <a:latin typeface="Calibri"/>
                <a:ea typeface="Calibri"/>
                <a:cs typeface="Calibri"/>
                <a:sym typeface="Calibri"/>
              </a:rPr>
              <a:t>: Standard YouTube License</a:t>
            </a:r>
          </a:p>
          <a:p>
            <a:pPr marL="0" lvl="0" indent="0" algn="l" rtl="0">
              <a:spcBef>
                <a:spcPts val="0"/>
              </a:spcBef>
              <a:spcAft>
                <a:spcPts val="0"/>
              </a:spcAft>
              <a:buNone/>
            </a:pPr>
            <a:endParaRPr dirty="0"/>
          </a:p>
        </p:txBody>
      </p:sp>
      <p:sp>
        <p:nvSpPr>
          <p:cNvPr id="65" name="Google Shape;65;ga29cd74da0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a29cd74da0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a29cd74da0_0_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cap="none" dirty="0">
                <a:solidFill>
                  <a:schemeClr val="dk1"/>
                </a:solidFill>
                <a:effectLst/>
                <a:latin typeface="Calibri"/>
                <a:ea typeface="Calibri"/>
                <a:cs typeface="Calibri"/>
                <a:sym typeface="Calibri"/>
              </a:rPr>
              <a:t>Image: Jeans. </a:t>
            </a:r>
            <a:r>
              <a:rPr lang="en-US" sz="1200" b="1" i="0" u="none" strike="noStrike" cap="none" dirty="0">
                <a:solidFill>
                  <a:schemeClr val="dk1"/>
                </a:solidFill>
                <a:effectLst/>
                <a:latin typeface="Calibri"/>
                <a:ea typeface="Calibri"/>
                <a:cs typeface="Calibri"/>
                <a:sym typeface="Calibri"/>
              </a:rPr>
              <a:t>Authored by</a:t>
            </a:r>
            <a:r>
              <a:rPr lang="en-US" sz="1200" b="0" i="0" u="none" strike="noStrike" cap="none" dirty="0">
                <a:solidFill>
                  <a:schemeClr val="dk1"/>
                </a:solidFill>
                <a:effectLst/>
                <a:latin typeface="Calibri"/>
                <a:ea typeface="Calibri"/>
                <a:cs typeface="Calibri"/>
                <a:sym typeface="Calibri"/>
              </a:rPr>
              <a:t>: Michal </a:t>
            </a:r>
            <a:r>
              <a:rPr lang="en-US" sz="1200" b="0" i="0" u="none" strike="noStrike" cap="none" dirty="0" err="1">
                <a:solidFill>
                  <a:schemeClr val="dk1"/>
                </a:solidFill>
                <a:effectLst/>
                <a:latin typeface="Calibri"/>
                <a:ea typeface="Calibri"/>
                <a:cs typeface="Calibri"/>
                <a:sym typeface="Calibri"/>
              </a:rPr>
              <a:t>Jarmoluk</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Provided by</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Pixabay</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Located at</a:t>
            </a:r>
            <a:r>
              <a:rPr lang="en-US" sz="1200" b="0" i="0" u="none" strike="noStrike" cap="none" dirty="0">
                <a:solidFill>
                  <a:schemeClr val="dk1"/>
                </a:solidFill>
                <a:effectLst/>
                <a:latin typeface="Calibri"/>
                <a:ea typeface="Calibri"/>
                <a:cs typeface="Calibri"/>
                <a:sym typeface="Calibri"/>
              </a:rPr>
              <a:t>: </a:t>
            </a:r>
            <a:r>
              <a:rPr lang="en-US" sz="1200" b="1" i="0" u="sng" strike="noStrike" cap="none" dirty="0">
                <a:solidFill>
                  <a:schemeClr val="dk1"/>
                </a:solidFill>
                <a:effectLst/>
                <a:latin typeface="Calibri"/>
                <a:ea typeface="Calibri"/>
                <a:cs typeface="Calibri"/>
                <a:sym typeface="Calibri"/>
                <a:hlinkClick r:id="rId3"/>
              </a:rPr>
              <a:t>https://pixabay.com/photos/jeans-pants-denim-denim-pants-blue-428614/</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License</a:t>
            </a:r>
            <a:r>
              <a:rPr lang="en-US" sz="1200" b="0" i="0" u="none" strike="noStrike" cap="none" dirty="0">
                <a:solidFill>
                  <a:schemeClr val="dk1"/>
                </a:solidFill>
                <a:effectLst/>
                <a:latin typeface="Calibri"/>
                <a:ea typeface="Calibri"/>
                <a:cs typeface="Calibri"/>
                <a:sym typeface="Calibri"/>
              </a:rPr>
              <a:t>: </a:t>
            </a:r>
            <a:r>
              <a:rPr lang="en-US" sz="1200" b="1" i="1" u="sng" strike="noStrike" cap="none" dirty="0">
                <a:solidFill>
                  <a:schemeClr val="dk1"/>
                </a:solidFill>
                <a:effectLst/>
                <a:latin typeface="Calibri"/>
                <a:ea typeface="Calibri"/>
                <a:cs typeface="Calibri"/>
                <a:sym typeface="Calibri"/>
                <a:hlinkClick r:id="rId4"/>
              </a:rPr>
              <a:t>CC0: No Rights Reserved</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License Terms</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Pixabay</a:t>
            </a:r>
            <a:r>
              <a:rPr lang="en-US" sz="1200" b="0" i="0" u="none" strike="noStrike" cap="none" dirty="0">
                <a:solidFill>
                  <a:schemeClr val="dk1"/>
                </a:solidFill>
                <a:effectLst/>
                <a:latin typeface="Calibri"/>
                <a:ea typeface="Calibri"/>
                <a:cs typeface="Calibri"/>
                <a:sym typeface="Calibri"/>
              </a:rPr>
              <a:t> License</a:t>
            </a:r>
          </a:p>
          <a:p>
            <a:pPr marL="0" lvl="0" indent="0" algn="l" rtl="0">
              <a:spcBef>
                <a:spcPts val="0"/>
              </a:spcBef>
              <a:spcAft>
                <a:spcPts val="0"/>
              </a:spcAft>
              <a:buNone/>
            </a:pPr>
            <a:endParaRPr dirty="0"/>
          </a:p>
        </p:txBody>
      </p:sp>
      <p:sp>
        <p:nvSpPr>
          <p:cNvPr id="73" name="Google Shape;73;ga29cd74da0_0_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a29cd74da0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a29cd74da0_0_1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1" name="Google Shape;81;ga29cd74da0_0_1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a29cd74da0_0_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a29cd74da0_0_2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8" name="Google Shape;88;ga29cd74da0_0_2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ac4b00e1ea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a:t>Correct answer: A — </a:t>
            </a:r>
            <a:r>
              <a:rPr lang="en-US">
                <a:highlight>
                  <a:srgbClr val="FFFFFF"/>
                </a:highlight>
              </a:rPr>
              <a:t>Gross profit is $125,000 = $350,000 - $225,000 in cost of goods sold. Gross profit percentage is 21% = $125,000 / $350,000.</a:t>
            </a:r>
            <a:endParaRPr/>
          </a:p>
        </p:txBody>
      </p:sp>
      <p:sp>
        <p:nvSpPr>
          <p:cNvPr id="94" name="Google Shape;94;gac4b00e1ea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mt="50000"/>
          </a:blip>
          <a:stretch>
            <a:fillRect/>
          </a:stretch>
        </a:blipFill>
        <a:effectLst/>
      </p:bgPr>
    </p:bg>
    <p:spTree>
      <p:nvGrpSpPr>
        <p:cNvPr id="1" name="Shape 13"/>
        <p:cNvGrpSpPr/>
        <p:nvPr/>
      </p:nvGrpSpPr>
      <p:grpSpPr>
        <a:xfrm>
          <a:off x="0" y="0"/>
          <a:ext cx="0" cy="0"/>
          <a:chOff x="0" y="0"/>
          <a:chExt cx="0" cy="0"/>
        </a:xfrm>
      </p:grpSpPr>
      <p:sp>
        <p:nvSpPr>
          <p:cNvPr id="14" name="Google Shape;14;p13"/>
          <p:cNvSpPr/>
          <p:nvPr/>
        </p:nvSpPr>
        <p:spPr>
          <a:xfrm>
            <a:off x="0" y="552196"/>
            <a:ext cx="12207240" cy="268833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
        <p:nvSpPr>
          <p:cNvPr id="15" name="Google Shape;15;p13"/>
          <p:cNvSpPr txBox="1">
            <a:spLocks noGrp="1"/>
          </p:cNvSpPr>
          <p:nvPr>
            <p:ph type="ctrTitle"/>
          </p:nvPr>
        </p:nvSpPr>
        <p:spPr>
          <a:xfrm>
            <a:off x="1519519" y="0"/>
            <a:ext cx="9144000" cy="2387600"/>
          </a:xfrm>
          <a:prstGeom prst="rect">
            <a:avLst/>
          </a:prstGeom>
          <a:noFill/>
          <a:ln>
            <a:noFill/>
          </a:ln>
        </p:spPr>
        <p:txBody>
          <a:bodyPr spcFirstLastPara="1" wrap="square" lIns="91425" tIns="45700" rIns="91425" bIns="45700" anchor="b" anchorCtr="0">
            <a:noAutofit/>
          </a:bodyPr>
          <a:lstStyle>
            <a:lvl1pPr marR="0" lvl="0" algn="ctr">
              <a:lnSpc>
                <a:spcPct val="90000"/>
              </a:lnSpc>
              <a:spcBef>
                <a:spcPts val="0"/>
              </a:spcBef>
              <a:spcAft>
                <a:spcPts val="0"/>
              </a:spcAft>
              <a:buClr>
                <a:srgbClr val="F1F7FB"/>
              </a:buClr>
              <a:buSzPts val="5500"/>
              <a:buFont typeface="Century Gothic"/>
              <a:buNone/>
              <a:defRPr sz="4125" b="0" i="0" u="none" strike="noStrike" cap="none">
                <a:solidFill>
                  <a:srgbClr val="F1F7FB"/>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16" name="Google Shape;16;p13"/>
          <p:cNvSpPr txBox="1">
            <a:spLocks noGrp="1"/>
          </p:cNvSpPr>
          <p:nvPr>
            <p:ph type="subTitle" idx="1"/>
          </p:nvPr>
        </p:nvSpPr>
        <p:spPr>
          <a:xfrm>
            <a:off x="0" y="2661428"/>
            <a:ext cx="12192000" cy="1655762"/>
          </a:xfrm>
          <a:prstGeom prst="rect">
            <a:avLst/>
          </a:prstGeom>
          <a:noFill/>
          <a:ln>
            <a:noFill/>
          </a:ln>
        </p:spPr>
        <p:txBody>
          <a:bodyPr spcFirstLastPara="1" wrap="square" lIns="91425" tIns="45700" rIns="91425" bIns="45700" anchor="t" anchorCtr="0">
            <a:noAutofit/>
          </a:bodyPr>
          <a:lstStyle>
            <a:lvl1pPr marR="0" lvl="0" algn="ctr">
              <a:lnSpc>
                <a:spcPct val="90000"/>
              </a:lnSpc>
              <a:spcBef>
                <a:spcPts val="750"/>
              </a:spcBef>
              <a:spcAft>
                <a:spcPts val="0"/>
              </a:spcAft>
              <a:buClr>
                <a:srgbClr val="F1F7FB"/>
              </a:buClr>
              <a:buSzPts val="2400"/>
              <a:buFont typeface="Arial"/>
              <a:buNone/>
              <a:defRPr sz="1800" b="0" i="0" u="none" strike="noStrike" cap="none">
                <a:solidFill>
                  <a:srgbClr val="F1F7FB"/>
                </a:solidFill>
                <a:latin typeface="Century Gothic"/>
                <a:ea typeface="Century Gothic"/>
                <a:cs typeface="Century Gothic"/>
                <a:sym typeface="Century Gothic"/>
              </a:defRPr>
            </a:lvl1pPr>
            <a:lvl2pPr marR="0" lvl="1" algn="ctr">
              <a:lnSpc>
                <a:spcPct val="90000"/>
              </a:lnSpc>
              <a:spcBef>
                <a:spcPts val="375"/>
              </a:spcBef>
              <a:spcAft>
                <a:spcPts val="0"/>
              </a:spcAft>
              <a:buClr>
                <a:schemeClr val="dk1"/>
              </a:buClr>
              <a:buSzPts val="2000"/>
              <a:buFont typeface="Arial"/>
              <a:buNone/>
              <a:defRPr sz="1500" b="0" i="0" u="none" strike="noStrike" cap="none">
                <a:solidFill>
                  <a:schemeClr val="dk1"/>
                </a:solidFill>
                <a:latin typeface="Century Gothic"/>
                <a:ea typeface="Century Gothic"/>
                <a:cs typeface="Century Gothic"/>
                <a:sym typeface="Century Gothic"/>
              </a:defRPr>
            </a:lvl2pPr>
            <a:lvl3pPr marR="0" lvl="2" algn="ctr">
              <a:lnSpc>
                <a:spcPct val="90000"/>
              </a:lnSpc>
              <a:spcBef>
                <a:spcPts val="375"/>
              </a:spcBef>
              <a:spcAft>
                <a:spcPts val="0"/>
              </a:spcAft>
              <a:buClr>
                <a:schemeClr val="dk1"/>
              </a:buClr>
              <a:buSzPts val="1800"/>
              <a:buFont typeface="Arial"/>
              <a:buNone/>
              <a:defRPr sz="1350" b="0" i="0" u="none" strike="noStrike" cap="none">
                <a:solidFill>
                  <a:schemeClr val="dk1"/>
                </a:solidFill>
                <a:latin typeface="Century Gothic"/>
                <a:ea typeface="Century Gothic"/>
                <a:cs typeface="Century Gothic"/>
                <a:sym typeface="Century Gothic"/>
              </a:defRPr>
            </a:lvl3pPr>
            <a:lvl4pPr marR="0" lvl="3"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4pPr>
            <a:lvl5pPr marR="0" lvl="4"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5pPr>
            <a:lvl6pPr marR="0" lvl="5"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6pPr>
            <a:lvl7pPr marR="0" lvl="6"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7pPr>
            <a:lvl8pPr marR="0" lvl="7"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8pPr>
            <a:lvl9pPr marR="0" lvl="8"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1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19" name="Google Shape;19;p1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20" name="Google Shape;20;p14"/>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
        <p:nvSpPr>
          <p:cNvPr id="21" name="Google Shape;21;p14"/>
          <p:cNvSpPr/>
          <p:nvPr/>
        </p:nvSpPr>
        <p:spPr>
          <a:xfrm rot="5400000">
            <a:off x="-3183272" y="3127248"/>
            <a:ext cx="6912864" cy="58521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p:cSld name="Section Header">
    <p:spTree>
      <p:nvGrpSpPr>
        <p:cNvPr id="1" name="Shape 22"/>
        <p:cNvGrpSpPr/>
        <p:nvPr/>
      </p:nvGrpSpPr>
      <p:grpSpPr>
        <a:xfrm>
          <a:off x="0" y="0"/>
          <a:ext cx="0" cy="0"/>
          <a:chOff x="0" y="0"/>
          <a:chExt cx="0" cy="0"/>
        </a:xfrm>
      </p:grpSpPr>
      <p:sp>
        <p:nvSpPr>
          <p:cNvPr id="23" name="Google Shape;23;p15"/>
          <p:cNvSpPr/>
          <p:nvPr/>
        </p:nvSpPr>
        <p:spPr>
          <a:xfrm>
            <a:off x="0" y="537882"/>
            <a:ext cx="12192000" cy="2689412"/>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
        <p:nvSpPr>
          <p:cNvPr id="24" name="Google Shape;24;p15"/>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lvl1pPr marR="0" lvl="0" algn="ctr">
              <a:lnSpc>
                <a:spcPct val="90000"/>
              </a:lnSpc>
              <a:spcBef>
                <a:spcPts val="0"/>
              </a:spcBef>
              <a:spcAft>
                <a:spcPts val="0"/>
              </a:spcAft>
              <a:buClr>
                <a:schemeClr val="dk1"/>
              </a:buClr>
              <a:buSzPts val="5000"/>
              <a:buFont typeface="Century Gothic"/>
              <a:buNone/>
              <a:defRPr sz="3750" b="0" i="0" u="none" strike="noStrike" cap="none">
                <a:solidFill>
                  <a:schemeClr val="lt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5"/>
        <p:cNvGrpSpPr/>
        <p:nvPr/>
      </p:nvGrpSpPr>
      <p:grpSpPr>
        <a:xfrm>
          <a:off x="0" y="0"/>
          <a:ext cx="0" cy="0"/>
          <a:chOff x="0" y="0"/>
          <a:chExt cx="0" cy="0"/>
        </a:xfrm>
      </p:grpSpPr>
      <p:sp>
        <p:nvSpPr>
          <p:cNvPr id="26" name="Google Shape;26;p16"/>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27" name="Google Shape;27;p16"/>
          <p:cNvSpPr/>
          <p:nvPr/>
        </p:nvSpPr>
        <p:spPr>
          <a:xfrm rot="5400000">
            <a:off x="-3137554" y="3137552"/>
            <a:ext cx="6858002" cy="582894"/>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8"/>
        <p:cNvGrpSpPr/>
        <p:nvPr/>
      </p:nvGrpSpPr>
      <p:grpSpPr>
        <a:xfrm>
          <a:off x="0" y="0"/>
          <a:ext cx="0" cy="0"/>
          <a:chOff x="0" y="0"/>
          <a:chExt cx="0" cy="0"/>
        </a:xfrm>
      </p:grpSpPr>
      <p:sp>
        <p:nvSpPr>
          <p:cNvPr id="29" name="Google Shape;29;p17"/>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30" name="Google Shape;30;p1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31" name="Google Shape;31;p17"/>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32" name="Google Shape;32;p17"/>
          <p:cNvSpPr/>
          <p:nvPr/>
        </p:nvSpPr>
        <p:spPr>
          <a:xfrm rot="5400000">
            <a:off x="-3183272" y="3127248"/>
            <a:ext cx="6912864" cy="58521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33"/>
        <p:cNvGrpSpPr/>
        <p:nvPr/>
      </p:nvGrpSpPr>
      <p:grpSpPr>
        <a:xfrm>
          <a:off x="0" y="0"/>
          <a:ext cx="0" cy="0"/>
          <a:chOff x="0" y="0"/>
          <a:chExt cx="0" cy="0"/>
        </a:xfrm>
      </p:grpSpPr>
      <p:sp>
        <p:nvSpPr>
          <p:cNvPr id="34" name="Google Shape;34;p18"/>
          <p:cNvSpPr txBox="1">
            <a:spLocks noGrp="1"/>
          </p:cNvSpPr>
          <p:nvPr>
            <p:ph type="title"/>
          </p:nvPr>
        </p:nvSpPr>
        <p:spPr>
          <a:xfrm rot="5400000">
            <a:off x="7133432" y="1956595"/>
            <a:ext cx="5811838" cy="2628900"/>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35" name="Google Shape;35;p18"/>
          <p:cNvSpPr txBox="1">
            <a:spLocks noGrp="1"/>
          </p:cNvSpPr>
          <p:nvPr>
            <p:ph type="body" idx="1"/>
          </p:nvPr>
        </p:nvSpPr>
        <p:spPr>
          <a:xfrm rot="5400000">
            <a:off x="1799432" y="-596105"/>
            <a:ext cx="5811838" cy="7734300"/>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36" name="Google Shape;36;p18"/>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37" name="Google Shape;37;p18"/>
          <p:cNvSpPr/>
          <p:nvPr/>
        </p:nvSpPr>
        <p:spPr>
          <a:xfrm rot="5400000">
            <a:off x="-3183272" y="3127248"/>
            <a:ext cx="6912864" cy="58521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1F7FB">
            <a:alpha val="80000"/>
          </a:srgbClr>
        </a:solidFill>
        <a:effectLst/>
      </p:bgPr>
    </p:bg>
    <p:spTree>
      <p:nvGrpSpPr>
        <p:cNvPr id="1" name="Shape 9"/>
        <p:cNvGrpSpPr/>
        <p:nvPr/>
      </p:nvGrpSpPr>
      <p:grpSpPr>
        <a:xfrm>
          <a:off x="0" y="0"/>
          <a:ext cx="0" cy="0"/>
          <a:chOff x="0" y="0"/>
          <a:chExt cx="0" cy="0"/>
        </a:xfrm>
      </p:grpSpPr>
      <p:sp>
        <p:nvSpPr>
          <p:cNvPr id="10" name="Google Shape;10;p12"/>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entury Gothic"/>
              <a:buNone/>
              <a:defRPr sz="44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12" name="Google Shape;12;p12"/>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slide" Target="slide19.xml"/><Relationship Id="rId4" Type="http://schemas.openxmlformats.org/officeDocument/2006/relationships/slide" Target="slide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ideo" Target="https://www.youtube.com/embed/FcRT5-5tYh8?feature=oembed" TargetMode="Externa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ideo" Target="https://www.youtube.com/embed/3j-CG84f988?feature=oembed" TargetMode="Externa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ideo" Target="https://www.youtube.com/embed/2txVtrteY-A?feature=oembed" TargetMode="Externa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Google Shape;43;p1"/>
          <p:cNvSpPr txBox="1">
            <a:spLocks noGrp="1"/>
          </p:cNvSpPr>
          <p:nvPr>
            <p:ph type="ctrTitle"/>
          </p:nvPr>
        </p:nvSpPr>
        <p:spPr>
          <a:xfrm>
            <a:off x="1519519" y="0"/>
            <a:ext cx="9144000" cy="23876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F1F7FB"/>
              </a:buClr>
              <a:buSzPts val="5500"/>
              <a:buFont typeface="Century Gothic"/>
              <a:buNone/>
            </a:pPr>
            <a:r>
              <a:rPr lang="en-US"/>
              <a:t>Financial Accounting</a:t>
            </a:r>
            <a:endParaRPr/>
          </a:p>
        </p:txBody>
      </p:sp>
      <p:sp>
        <p:nvSpPr>
          <p:cNvPr id="44" name="Google Shape;44;p1"/>
          <p:cNvSpPr txBox="1">
            <a:spLocks noGrp="1"/>
          </p:cNvSpPr>
          <p:nvPr>
            <p:ph type="subTitle" idx="1"/>
          </p:nvPr>
        </p:nvSpPr>
        <p:spPr>
          <a:xfrm>
            <a:off x="0" y="2661428"/>
            <a:ext cx="12192000" cy="1655762"/>
          </a:xfrm>
          <a:prstGeom prst="rect">
            <a:avLst/>
          </a:prstGeom>
          <a:noFill/>
          <a:ln>
            <a:noFill/>
          </a:ln>
        </p:spPr>
        <p:txBody>
          <a:bodyPr spcFirstLastPara="1" wrap="square" lIns="91425" tIns="45700" rIns="91425" bIns="45700" anchor="t" anchorCtr="0">
            <a:noAutofit/>
          </a:bodyPr>
          <a:lstStyle/>
          <a:p>
            <a:pPr marL="457200" marR="0" lvl="0" indent="-406400" algn="ctr" rtl="0">
              <a:lnSpc>
                <a:spcPct val="90000"/>
              </a:lnSpc>
              <a:spcBef>
                <a:spcPts val="750"/>
              </a:spcBef>
              <a:spcAft>
                <a:spcPts val="0"/>
              </a:spcAft>
              <a:buClr>
                <a:schemeClr val="dk1"/>
              </a:buClr>
              <a:buSzPts val="1100"/>
              <a:buFont typeface="Arial"/>
              <a:buNone/>
            </a:pPr>
            <a:r>
              <a:rPr lang="en-US"/>
              <a:t>Module 7: Merchandising Operations</a:t>
            </a: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rgbClr val="F1F7FB"/>
              </a:buClr>
              <a:buSzPts val="2400"/>
              <a:buFont typeface="Arial"/>
              <a:buNone/>
            </a:pPr>
            <a:endParaRPr/>
          </a:p>
          <a:p>
            <a:pPr marL="457200" marR="0" lvl="0" indent="-406400" algn="ctr" rtl="0">
              <a:lnSpc>
                <a:spcPct val="90000"/>
              </a:lnSpc>
              <a:spcBef>
                <a:spcPts val="750"/>
              </a:spcBef>
              <a:spcAft>
                <a:spcPts val="0"/>
              </a:spcAft>
              <a:buClr>
                <a:srgbClr val="F1F7FB"/>
              </a:buClr>
              <a:buSzPts val="2400"/>
              <a:buFont typeface="Arial"/>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6"/>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Periodic Inventory System</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7"/>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Periodic Inventory System</a:t>
            </a:r>
            <a:endParaRPr/>
          </a:p>
        </p:txBody>
      </p:sp>
      <p:sp>
        <p:nvSpPr>
          <p:cNvPr id="108" name="Google Shape;108;p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1100"/>
              <a:buNone/>
            </a:pPr>
            <a:r>
              <a:rPr lang="en-US" sz="2400"/>
              <a:t>7.2: Accounting for inventory under the periodic method	</a:t>
            </a:r>
            <a:endParaRPr sz="2400"/>
          </a:p>
          <a:p>
            <a:pPr marL="582930" lvl="0" indent="0" algn="l" rtl="0">
              <a:lnSpc>
                <a:spcPct val="90000"/>
              </a:lnSpc>
              <a:spcBef>
                <a:spcPts val="375"/>
              </a:spcBef>
              <a:spcAft>
                <a:spcPts val="0"/>
              </a:spcAft>
              <a:buClr>
                <a:schemeClr val="dk1"/>
              </a:buClr>
              <a:buSzPts val="1100"/>
              <a:buFont typeface="Arial"/>
              <a:buNone/>
            </a:pPr>
            <a:r>
              <a:rPr lang="en-US" sz="2000"/>
              <a:t>7.2.1: Compare and contrast periodic and perpetual inventory systems</a:t>
            </a:r>
            <a:endParaRPr sz="2000"/>
          </a:p>
          <a:p>
            <a:pPr marL="582930" lvl="0" indent="0" algn="l" rtl="0">
              <a:lnSpc>
                <a:spcPct val="90000"/>
              </a:lnSpc>
              <a:spcBef>
                <a:spcPts val="375"/>
              </a:spcBef>
              <a:spcAft>
                <a:spcPts val="0"/>
              </a:spcAft>
              <a:buClr>
                <a:schemeClr val="dk1"/>
              </a:buClr>
              <a:buSzPts val="1100"/>
              <a:buFont typeface="Arial"/>
              <a:buNone/>
            </a:pPr>
            <a:r>
              <a:rPr lang="en-US" sz="2000"/>
              <a:t>7.2.2: Record Purchases under a periodic system</a:t>
            </a:r>
            <a:endParaRPr sz="2000"/>
          </a:p>
          <a:p>
            <a:pPr marL="582930" lvl="0" indent="0" algn="l" rtl="0">
              <a:lnSpc>
                <a:spcPct val="90000"/>
              </a:lnSpc>
              <a:spcBef>
                <a:spcPts val="375"/>
              </a:spcBef>
              <a:spcAft>
                <a:spcPts val="0"/>
              </a:spcAft>
              <a:buClr>
                <a:schemeClr val="dk1"/>
              </a:buClr>
              <a:buSzPts val="1100"/>
              <a:buFont typeface="Arial"/>
              <a:buNone/>
            </a:pPr>
            <a:r>
              <a:rPr lang="en-US" sz="2000"/>
              <a:t>7.2.3: Record purchase returns and allowances and purchase discounts under a periodic system</a:t>
            </a:r>
            <a:endParaRPr sz="2000"/>
          </a:p>
          <a:p>
            <a:pPr marL="582930" lvl="0" indent="0" algn="l" rtl="0">
              <a:lnSpc>
                <a:spcPct val="90000"/>
              </a:lnSpc>
              <a:spcBef>
                <a:spcPts val="375"/>
              </a:spcBef>
              <a:spcAft>
                <a:spcPts val="0"/>
              </a:spcAft>
              <a:buClr>
                <a:schemeClr val="dk1"/>
              </a:buClr>
              <a:buSzPts val="1100"/>
              <a:buFont typeface="Arial"/>
              <a:buNone/>
            </a:pPr>
            <a:r>
              <a:rPr lang="en-US" sz="2000"/>
              <a:t>7.2.4: Record sales of inventory under a periodic system</a:t>
            </a:r>
            <a:endParaRPr sz="2000"/>
          </a:p>
          <a:p>
            <a:pPr marL="582930" lvl="0" indent="0" algn="l" rtl="0">
              <a:lnSpc>
                <a:spcPct val="90000"/>
              </a:lnSpc>
              <a:spcBef>
                <a:spcPts val="375"/>
              </a:spcBef>
              <a:spcAft>
                <a:spcPts val="0"/>
              </a:spcAft>
              <a:buClr>
                <a:schemeClr val="dk1"/>
              </a:buClr>
              <a:buSzPts val="1100"/>
              <a:buFont typeface="Arial"/>
              <a:buNone/>
            </a:pPr>
            <a:r>
              <a:rPr lang="en-US" sz="2000"/>
              <a:t>7.2.5: Compute cost of goods sold under a periodic system and create journal entries</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ga29cd74da0_0_29"/>
          <p:cNvSpPr txBox="1">
            <a:spLocks noGrp="1"/>
          </p:cNvSpPr>
          <p:nvPr>
            <p:ph type="title"/>
          </p:nvPr>
        </p:nvSpPr>
        <p:spPr/>
        <p:txBody>
          <a:bodyPr/>
          <a:lstStyle/>
          <a:p>
            <a:r>
              <a:rPr lang="en-US" dirty="0"/>
              <a:t>Periodic Inventory System Compared to Perpetual</a:t>
            </a:r>
          </a:p>
        </p:txBody>
      </p:sp>
      <p:sp>
        <p:nvSpPr>
          <p:cNvPr id="115" name="Google Shape;115;ga29cd74da0_0_29"/>
          <p:cNvSpPr txBox="1">
            <a:spLocks noGrp="1"/>
          </p:cNvSpPr>
          <p:nvPr>
            <p:ph type="body" idx="1"/>
          </p:nvPr>
        </p:nvSpPr>
        <p:spPr>
          <a:xfrm>
            <a:off x="838200" y="1825625"/>
            <a:ext cx="5287371" cy="4351338"/>
          </a:xfrm>
        </p:spPr>
        <p:txBody>
          <a:bodyPr/>
          <a:lstStyle/>
          <a:p>
            <a:pPr marL="50800" lvl="0" indent="0">
              <a:buNone/>
            </a:pPr>
            <a:r>
              <a:rPr lang="en-US" sz="2000" dirty="0"/>
              <a:t>In a </a:t>
            </a:r>
            <a:r>
              <a:rPr lang="en-US" sz="2000" b="1" dirty="0"/>
              <a:t>periodic system</a:t>
            </a:r>
            <a:r>
              <a:rPr lang="en-US" sz="2000" dirty="0"/>
              <a:t>, the inventory account:</a:t>
            </a:r>
          </a:p>
          <a:p>
            <a:r>
              <a:rPr lang="en-US" sz="1900" dirty="0"/>
              <a:t>Has only the ending balance from the previous accounting year.</a:t>
            </a:r>
          </a:p>
          <a:p>
            <a:r>
              <a:rPr lang="en-US" sz="1900" dirty="0"/>
              <a:t>Excludes the cost of purchases, purchases returns and allowances, etc. </a:t>
            </a:r>
          </a:p>
          <a:p>
            <a:r>
              <a:rPr lang="en-US" sz="1900" dirty="0"/>
              <a:t>Must be adjusted at the end of the accounting year in order to report the costs actually in inventory.</a:t>
            </a:r>
          </a:p>
          <a:p>
            <a:r>
              <a:rPr lang="en-US" sz="1900" dirty="0"/>
              <a:t>Requires a physical inventory at least once per year and estimates within the year.</a:t>
            </a:r>
          </a:p>
          <a:p>
            <a:r>
              <a:rPr lang="en-US" sz="1900" dirty="0"/>
              <a:t>The periodic inventory system requires a calculation to determine the cost of goods sold.</a:t>
            </a:r>
          </a:p>
        </p:txBody>
      </p:sp>
      <p:sp>
        <p:nvSpPr>
          <p:cNvPr id="7" name="Google Shape;115;ga29cd74da0_0_29">
            <a:extLst>
              <a:ext uri="{FF2B5EF4-FFF2-40B4-BE49-F238E27FC236}">
                <a16:creationId xmlns:a16="http://schemas.microsoft.com/office/drawing/2014/main" id="{FD96AA80-DCA3-3C4E-BE20-994C19C5AAF1}"/>
              </a:ext>
            </a:extLst>
          </p:cNvPr>
          <p:cNvSpPr txBox="1">
            <a:spLocks/>
          </p:cNvSpPr>
          <p:nvPr/>
        </p:nvSpPr>
        <p:spPr>
          <a:xfrm>
            <a:off x="6490647" y="1825625"/>
            <a:ext cx="5287371" cy="4351338"/>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406400" algn="l" rtl="0">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rtl="0">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pPr marL="50800" indent="0">
              <a:buNone/>
            </a:pPr>
            <a:r>
              <a:rPr lang="en-US" sz="2000" dirty="0"/>
              <a:t>In a </a:t>
            </a:r>
            <a:r>
              <a:rPr lang="en-US" sz="2000" b="1" dirty="0"/>
              <a:t>perpetual system</a:t>
            </a:r>
            <a:r>
              <a:rPr lang="en-US" sz="2000" dirty="0"/>
              <a:t>, the inventory account:</a:t>
            </a:r>
          </a:p>
          <a:p>
            <a:r>
              <a:rPr lang="en-US" sz="1900" dirty="0"/>
              <a:t>Is debited whenever there is a purchase of goods (there is no Purchases account).</a:t>
            </a:r>
          </a:p>
          <a:p>
            <a:r>
              <a:rPr lang="en-US" sz="1900" dirty="0"/>
              <a:t>Is credited for the cost of the items sold (and the account Cost of Goods Sold is debited).</a:t>
            </a:r>
          </a:p>
          <a:p>
            <a:r>
              <a:rPr lang="en-US" sz="1900" dirty="0"/>
              <a:t>Has a continuously or perpetually changing balance because of the above entries.</a:t>
            </a:r>
          </a:p>
          <a:p>
            <a:r>
              <a:rPr lang="en-US" sz="1900" dirty="0"/>
              <a:t>Requires a physical inventory to correct any errors in the Inventory account.</a:t>
            </a:r>
          </a:p>
          <a:p>
            <a:r>
              <a:rPr lang="en-US" sz="1900" dirty="0"/>
              <a:t>The cost of goods sold is readily available in the account Cost of Goods Sold.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ga29cd74da0_0_35"/>
          <p:cNvSpPr txBox="1">
            <a:spLocks noGrp="1"/>
          </p:cNvSpPr>
          <p:nvPr>
            <p:ph type="title"/>
          </p:nvPr>
        </p:nvSpPr>
        <p:spPr/>
        <p:txBody>
          <a:bodyPr/>
          <a:lstStyle/>
          <a:p>
            <a:pPr lvl="0"/>
            <a:r>
              <a:rPr lang="en-US" dirty="0"/>
              <a:t>Purchases under a Periodic System</a:t>
            </a:r>
          </a:p>
        </p:txBody>
      </p:sp>
      <p:sp>
        <p:nvSpPr>
          <p:cNvPr id="3" name="Text Placeholder 2">
            <a:extLst>
              <a:ext uri="{FF2B5EF4-FFF2-40B4-BE49-F238E27FC236}">
                <a16:creationId xmlns:a16="http://schemas.microsoft.com/office/drawing/2014/main" id="{034C79CA-F85A-BD43-96E0-FD6C1F8B5189}"/>
              </a:ext>
            </a:extLst>
          </p:cNvPr>
          <p:cNvSpPr>
            <a:spLocks noGrp="1"/>
          </p:cNvSpPr>
          <p:nvPr>
            <p:ph type="body" idx="1"/>
          </p:nvPr>
        </p:nvSpPr>
        <p:spPr>
          <a:xfrm>
            <a:off x="838201" y="1825625"/>
            <a:ext cx="5257800" cy="4351338"/>
          </a:xfrm>
        </p:spPr>
        <p:txBody>
          <a:bodyPr/>
          <a:lstStyle/>
          <a:p>
            <a:pPr lvl="0"/>
            <a:r>
              <a:rPr lang="en-US" dirty="0"/>
              <a:t>Companies using periodic inventory don’t update the Merchandise Inventory account when purchases or sales are made. Instead, the company posts purchases of inventory to an expense account called Purchases. </a:t>
            </a:r>
          </a:p>
          <a:p>
            <a:pPr lvl="0"/>
            <a:r>
              <a:rPr lang="en-US" dirty="0"/>
              <a:t>The Purchases account is usually grouped with the income statement expense accounts in the chart of accounts.</a:t>
            </a:r>
          </a:p>
          <a:p>
            <a:endParaRPr lang="en-US" dirty="0"/>
          </a:p>
        </p:txBody>
      </p:sp>
      <p:pic>
        <p:nvPicPr>
          <p:cNvPr id="2050" name="Picture 2" descr="Shipping boxes at a harbor.">
            <a:extLst>
              <a:ext uri="{FF2B5EF4-FFF2-40B4-BE49-F238E27FC236}">
                <a16:creationId xmlns:a16="http://schemas.microsoft.com/office/drawing/2014/main" id="{ED1AAF90-5880-1048-868E-C635454AF0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6500" y="2008874"/>
            <a:ext cx="5067300" cy="2540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ga29cd74da0_0_41"/>
          <p:cNvSpPr txBox="1">
            <a:spLocks noGrp="1"/>
          </p:cNvSpPr>
          <p:nvPr>
            <p:ph type="title"/>
          </p:nvPr>
        </p:nvSpPr>
        <p:spPr/>
        <p:txBody>
          <a:bodyPr/>
          <a:lstStyle/>
          <a:p>
            <a:r>
              <a:rPr lang="en-US" dirty="0"/>
              <a:t>Purchase Adjustments under a Periodic System</a:t>
            </a:r>
          </a:p>
        </p:txBody>
      </p:sp>
      <p:sp>
        <p:nvSpPr>
          <p:cNvPr id="130" name="Google Shape;130;ga29cd74da0_0_41"/>
          <p:cNvSpPr txBox="1">
            <a:spLocks noGrp="1"/>
          </p:cNvSpPr>
          <p:nvPr>
            <p:ph type="body" idx="1"/>
          </p:nvPr>
        </p:nvSpPr>
        <p:spPr/>
        <p:txBody>
          <a:bodyPr/>
          <a:lstStyle/>
          <a:p>
            <a:pPr marL="50800" lvl="0" indent="0">
              <a:buNone/>
            </a:pPr>
            <a:r>
              <a:rPr lang="en-US" dirty="0"/>
              <a:t>Formula for purchase returns, allowances, and discounts under a Periodic System:</a:t>
            </a:r>
          </a:p>
          <a:p>
            <a:pPr marL="50800" lvl="0" indent="0">
              <a:buNone/>
            </a:pPr>
            <a:endParaRPr lang="en-US" dirty="0"/>
          </a:p>
          <a:p>
            <a:pPr marL="508000" lvl="1" indent="0">
              <a:buNone/>
            </a:pPr>
            <a:r>
              <a:rPr lang="en-US" b="1" dirty="0"/>
              <a:t>Beginning inventory + (Purchases, net of returns and allowances, and purchase discounts) + freight in − Ending inventory = Cost of goods sold</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ga29cd74da0_0_47"/>
          <p:cNvSpPr txBox="1">
            <a:spLocks noGrp="1"/>
          </p:cNvSpPr>
          <p:nvPr>
            <p:ph type="title"/>
          </p:nvPr>
        </p:nvSpPr>
        <p:spPr/>
        <p:txBody>
          <a:bodyPr/>
          <a:lstStyle/>
          <a:p>
            <a:pPr lvl="0"/>
            <a:r>
              <a:rPr lang="en-US" dirty="0"/>
              <a:t>Periodic Method vs. Perpetual Method</a:t>
            </a:r>
          </a:p>
        </p:txBody>
      </p:sp>
      <p:graphicFrame>
        <p:nvGraphicFramePr>
          <p:cNvPr id="6" name="Table 5">
            <a:extLst>
              <a:ext uri="{FF2B5EF4-FFF2-40B4-BE49-F238E27FC236}">
                <a16:creationId xmlns:a16="http://schemas.microsoft.com/office/drawing/2014/main" id="{953C48E6-96A3-0242-9159-99F625B6C899}"/>
              </a:ext>
            </a:extLst>
          </p:cNvPr>
          <p:cNvGraphicFramePr>
            <a:graphicFrameLocks noGrp="1"/>
          </p:cNvGraphicFramePr>
          <p:nvPr>
            <p:extLst>
              <p:ext uri="{D42A27DB-BD31-4B8C-83A1-F6EECF244321}">
                <p14:modId xmlns:p14="http://schemas.microsoft.com/office/powerpoint/2010/main" val="1080124194"/>
              </p:ext>
            </p:extLst>
          </p:nvPr>
        </p:nvGraphicFramePr>
        <p:xfrm>
          <a:off x="838199" y="1607171"/>
          <a:ext cx="10515600" cy="5000696"/>
        </p:xfrm>
        <a:graphic>
          <a:graphicData uri="http://schemas.openxmlformats.org/drawingml/2006/table">
            <a:tbl>
              <a:tblPr firstRow="1">
                <a:tableStyleId>{00A15C55-8517-42AA-B614-E9B94910E393}</a:tableStyleId>
              </a:tblPr>
              <a:tblGrid>
                <a:gridCol w="2819401">
                  <a:extLst>
                    <a:ext uri="{9D8B030D-6E8A-4147-A177-3AD203B41FA5}">
                      <a16:colId xmlns:a16="http://schemas.microsoft.com/office/drawing/2014/main" val="20105721"/>
                    </a:ext>
                  </a:extLst>
                </a:gridCol>
                <a:gridCol w="4230806">
                  <a:extLst>
                    <a:ext uri="{9D8B030D-6E8A-4147-A177-3AD203B41FA5}">
                      <a16:colId xmlns:a16="http://schemas.microsoft.com/office/drawing/2014/main" val="3302516990"/>
                    </a:ext>
                  </a:extLst>
                </a:gridCol>
                <a:gridCol w="3465393">
                  <a:extLst>
                    <a:ext uri="{9D8B030D-6E8A-4147-A177-3AD203B41FA5}">
                      <a16:colId xmlns:a16="http://schemas.microsoft.com/office/drawing/2014/main" val="1287487881"/>
                    </a:ext>
                  </a:extLst>
                </a:gridCol>
              </a:tblGrid>
              <a:tr h="269641">
                <a:tc gridSpan="3">
                  <a:txBody>
                    <a:bodyPr/>
                    <a:lstStyle/>
                    <a:p>
                      <a:pPr algn="ctr"/>
                      <a:r>
                        <a:rPr lang="en-US" sz="1800" b="1" dirty="0">
                          <a:latin typeface="Century Gothic" panose="020B0502020202020204" pitchFamily="34" charset="0"/>
                        </a:rPr>
                        <a:t>Comparative chart of accounts for Cost of Goods Sold (also called Cost of Sales)</a:t>
                      </a:r>
                    </a:p>
                  </a:txBody>
                  <a:tcPr marL="80892" marR="80892" marT="40446" marB="40446" anchor="ctr"/>
                </a:tc>
                <a:tc hMerge="1">
                  <a:txBody>
                    <a:bodyPr/>
                    <a:lstStyle/>
                    <a:p>
                      <a:pPr algn="ctr"/>
                      <a:endParaRPr lang="en-US" sz="1800" b="1" dirty="0">
                        <a:latin typeface="Century Gothic" panose="020B0502020202020204" pitchFamily="34" charset="0"/>
                      </a:endParaRPr>
                    </a:p>
                  </a:txBody>
                  <a:tcPr marL="80892" marR="80892" marT="40446" marB="40446" anchor="ctr"/>
                </a:tc>
                <a:tc hMerge="1">
                  <a:txBody>
                    <a:bodyPr/>
                    <a:lstStyle/>
                    <a:p>
                      <a:endParaRPr lang="en-US"/>
                    </a:p>
                  </a:txBody>
                  <a:tcPr/>
                </a:tc>
                <a:extLst>
                  <a:ext uri="{0D108BD9-81ED-4DB2-BD59-A6C34878D82A}">
                    <a16:rowId xmlns:a16="http://schemas.microsoft.com/office/drawing/2014/main" val="2008289445"/>
                  </a:ext>
                </a:extLst>
              </a:tr>
              <a:tr h="340422">
                <a:tc>
                  <a:txBody>
                    <a:bodyPr/>
                    <a:lstStyle/>
                    <a:p>
                      <a:pPr algn="ctr" fontAlgn="ctr"/>
                      <a:r>
                        <a:rPr lang="en-US" sz="1600" b="1" dirty="0">
                          <a:effectLst/>
                          <a:latin typeface="Century Gothic" panose="020B0502020202020204" pitchFamily="34" charset="0"/>
                        </a:rPr>
                        <a:t>Account</a:t>
                      </a:r>
                    </a:p>
                  </a:txBody>
                  <a:tcPr marL="101116" marR="101116" marT="75837" marB="75837" anchor="ctr"/>
                </a:tc>
                <a:tc>
                  <a:txBody>
                    <a:bodyPr/>
                    <a:lstStyle/>
                    <a:p>
                      <a:pPr algn="ctr" fontAlgn="ctr"/>
                      <a:r>
                        <a:rPr lang="en-US" sz="1600" b="1" dirty="0">
                          <a:effectLst/>
                          <a:latin typeface="Century Gothic" panose="020B0502020202020204" pitchFamily="34" charset="0"/>
                        </a:rPr>
                        <a:t>Periodic Method</a:t>
                      </a:r>
                    </a:p>
                  </a:txBody>
                  <a:tcPr marL="101116" marR="101116" marT="75837" marB="75837" anchor="ctr"/>
                </a:tc>
                <a:tc>
                  <a:txBody>
                    <a:bodyPr/>
                    <a:lstStyle/>
                    <a:p>
                      <a:pPr algn="ctr" fontAlgn="ctr"/>
                      <a:r>
                        <a:rPr lang="en-US" sz="1600" b="1" dirty="0">
                          <a:effectLst/>
                          <a:latin typeface="Century Gothic" panose="020B0502020202020204" pitchFamily="34" charset="0"/>
                        </a:rPr>
                        <a:t>Perpetual Method</a:t>
                      </a:r>
                    </a:p>
                  </a:txBody>
                  <a:tcPr marL="101116" marR="101116" marT="75837" marB="75837" anchor="ctr"/>
                </a:tc>
                <a:extLst>
                  <a:ext uri="{0D108BD9-81ED-4DB2-BD59-A6C34878D82A}">
                    <a16:rowId xmlns:a16="http://schemas.microsoft.com/office/drawing/2014/main" val="2345545766"/>
                  </a:ext>
                </a:extLst>
              </a:tr>
              <a:tr h="717920">
                <a:tc>
                  <a:txBody>
                    <a:bodyPr/>
                    <a:lstStyle/>
                    <a:p>
                      <a:pPr algn="l" fontAlgn="ctr"/>
                      <a:r>
                        <a:rPr lang="en-US" sz="1400" dirty="0">
                          <a:effectLst/>
                          <a:latin typeface="Century Gothic" panose="020B0502020202020204" pitchFamily="34" charset="0"/>
                        </a:rPr>
                        <a:t>Merchandise Inventory</a:t>
                      </a:r>
                    </a:p>
                  </a:txBody>
                  <a:tcPr marL="101116" marR="101116" marT="75837" marB="75837" anchor="ctr"/>
                </a:tc>
                <a:tc>
                  <a:txBody>
                    <a:bodyPr/>
                    <a:lstStyle/>
                    <a:p>
                      <a:pPr algn="l" fontAlgn="ctr"/>
                      <a:r>
                        <a:rPr lang="en-US" sz="1400" dirty="0">
                          <a:effectLst/>
                          <a:latin typeface="Century Gothic" panose="020B0502020202020204" pitchFamily="34" charset="0"/>
                        </a:rPr>
                        <a:t>only one entry made at the end of the period</a:t>
                      </a:r>
                    </a:p>
                  </a:txBody>
                  <a:tcPr marL="101116" marR="101116" marT="75837" marB="75837" anchor="ctr"/>
                </a:tc>
                <a:tc>
                  <a:txBody>
                    <a:bodyPr/>
                    <a:lstStyle/>
                    <a:p>
                      <a:pPr algn="l" fontAlgn="ctr"/>
                      <a:r>
                        <a:rPr lang="en-US" sz="1400" dirty="0">
                          <a:effectLst/>
                          <a:latin typeface="Century Gothic" panose="020B0502020202020204" pitchFamily="34" charset="0"/>
                        </a:rPr>
                        <a:t>purchases, purchase discounts, returns and allowances, and freight in are all posted here, and every time a sale is made, this account is updated.</a:t>
                      </a:r>
                    </a:p>
                  </a:txBody>
                  <a:tcPr marL="101116" marR="101116" marT="75837" marB="75837" anchor="ctr"/>
                </a:tc>
                <a:extLst>
                  <a:ext uri="{0D108BD9-81ED-4DB2-BD59-A6C34878D82A}">
                    <a16:rowId xmlns:a16="http://schemas.microsoft.com/office/drawing/2014/main" val="348200550"/>
                  </a:ext>
                </a:extLst>
              </a:tr>
              <a:tr h="717920">
                <a:tc>
                  <a:txBody>
                    <a:bodyPr/>
                    <a:lstStyle/>
                    <a:p>
                      <a:pPr algn="l" fontAlgn="ctr"/>
                      <a:r>
                        <a:rPr lang="en-US" sz="1400" dirty="0">
                          <a:effectLst/>
                          <a:latin typeface="Century Gothic" panose="020B0502020202020204" pitchFamily="34" charset="0"/>
                        </a:rPr>
                        <a:t>Cost of Goods Sold</a:t>
                      </a:r>
                    </a:p>
                  </a:txBody>
                  <a:tcPr marL="101116" marR="101116" marT="75837" marB="75837" anchor="ctr"/>
                </a:tc>
                <a:tc>
                  <a:txBody>
                    <a:bodyPr/>
                    <a:lstStyle/>
                    <a:p>
                      <a:pPr algn="l" fontAlgn="ctr"/>
                      <a:r>
                        <a:rPr lang="en-US" sz="1400" dirty="0">
                          <a:effectLst/>
                          <a:latin typeface="Century Gothic" panose="020B0502020202020204" pitchFamily="34" charset="0"/>
                        </a:rPr>
                        <a:t>all the other accounts listed below are closed to this one at the end of the period including the adjustment to Merchandise inventory</a:t>
                      </a:r>
                    </a:p>
                  </a:txBody>
                  <a:tcPr marL="101116" marR="101116" marT="75837" marB="75837" anchor="ctr"/>
                </a:tc>
                <a:tc>
                  <a:txBody>
                    <a:bodyPr/>
                    <a:lstStyle/>
                    <a:p>
                      <a:pPr algn="l" fontAlgn="ctr"/>
                      <a:r>
                        <a:rPr lang="en-US" sz="1400" dirty="0">
                          <a:effectLst/>
                          <a:latin typeface="Century Gothic" panose="020B0502020202020204" pitchFamily="34" charset="0"/>
                        </a:rPr>
                        <a:t>every time a sale is made, this account is updated (with a debit entry)</a:t>
                      </a:r>
                    </a:p>
                  </a:txBody>
                  <a:tcPr marL="101116" marR="101116" marT="75837" marB="75837" anchor="ctr"/>
                </a:tc>
                <a:extLst>
                  <a:ext uri="{0D108BD9-81ED-4DB2-BD59-A6C34878D82A}">
                    <a16:rowId xmlns:a16="http://schemas.microsoft.com/office/drawing/2014/main" val="2482289672"/>
                  </a:ext>
                </a:extLst>
              </a:tr>
              <a:tr h="529171">
                <a:tc>
                  <a:txBody>
                    <a:bodyPr/>
                    <a:lstStyle/>
                    <a:p>
                      <a:pPr algn="l" fontAlgn="ctr"/>
                      <a:r>
                        <a:rPr lang="en-US" sz="1400" dirty="0">
                          <a:effectLst/>
                          <a:latin typeface="Century Gothic" panose="020B0502020202020204" pitchFamily="34" charset="0"/>
                        </a:rPr>
                        <a:t>Purchases</a:t>
                      </a:r>
                    </a:p>
                  </a:txBody>
                  <a:tcPr marL="101116" marR="101116" marT="75837" marB="75837" anchor="ctr"/>
                </a:tc>
                <a:tc>
                  <a:txBody>
                    <a:bodyPr/>
                    <a:lstStyle/>
                    <a:p>
                      <a:pPr algn="l" fontAlgn="ctr"/>
                      <a:r>
                        <a:rPr lang="en-US" sz="1400" dirty="0">
                          <a:effectLst/>
                          <a:latin typeface="Century Gothic" panose="020B0502020202020204" pitchFamily="34" charset="0"/>
                        </a:rPr>
                        <a:t>purchases of inventory are posted here as a debit</a:t>
                      </a:r>
                    </a:p>
                  </a:txBody>
                  <a:tcPr marL="101116" marR="101116" marT="75837" marB="75837" anchor="ctr"/>
                </a:tc>
                <a:tc>
                  <a:txBody>
                    <a:bodyPr/>
                    <a:lstStyle/>
                    <a:p>
                      <a:pPr algn="l" fontAlgn="ctr"/>
                      <a:r>
                        <a:rPr lang="en-US" sz="1400" dirty="0">
                          <a:effectLst/>
                          <a:latin typeface="Century Gothic" panose="020B0502020202020204" pitchFamily="34" charset="0"/>
                        </a:rPr>
                        <a:t>not used</a:t>
                      </a:r>
                    </a:p>
                  </a:txBody>
                  <a:tcPr marL="101116" marR="101116" marT="75837" marB="75837" anchor="ctr"/>
                </a:tc>
                <a:extLst>
                  <a:ext uri="{0D108BD9-81ED-4DB2-BD59-A6C34878D82A}">
                    <a16:rowId xmlns:a16="http://schemas.microsoft.com/office/drawing/2014/main" val="1430597306"/>
                  </a:ext>
                </a:extLst>
              </a:tr>
              <a:tr h="529171">
                <a:tc>
                  <a:txBody>
                    <a:bodyPr/>
                    <a:lstStyle/>
                    <a:p>
                      <a:pPr algn="l" fontAlgn="ctr"/>
                      <a:r>
                        <a:rPr lang="en-US" sz="1400" dirty="0">
                          <a:effectLst/>
                          <a:latin typeface="Century Gothic" panose="020B0502020202020204" pitchFamily="34" charset="0"/>
                        </a:rPr>
                        <a:t>Purchase Discounts (Contra Account)</a:t>
                      </a:r>
                    </a:p>
                  </a:txBody>
                  <a:tcPr marL="101116" marR="101116" marT="75837" marB="75837" anchor="ctr"/>
                </a:tc>
                <a:tc>
                  <a:txBody>
                    <a:bodyPr/>
                    <a:lstStyle/>
                    <a:p>
                      <a:pPr algn="l" fontAlgn="ctr"/>
                      <a:r>
                        <a:rPr lang="en-US" sz="1400" dirty="0">
                          <a:effectLst/>
                          <a:latin typeface="Century Gothic" panose="020B0502020202020204" pitchFamily="34" charset="0"/>
                        </a:rPr>
                        <a:t>purchase discounts are posted here as a credit</a:t>
                      </a:r>
                    </a:p>
                  </a:txBody>
                  <a:tcPr marL="101116" marR="101116" marT="75837" marB="75837" anchor="ctr"/>
                </a:tc>
                <a:tc>
                  <a:txBody>
                    <a:bodyPr/>
                    <a:lstStyle/>
                    <a:p>
                      <a:pPr algn="l" fontAlgn="ctr"/>
                      <a:r>
                        <a:rPr lang="en-US" sz="1400" dirty="0">
                          <a:effectLst/>
                          <a:latin typeface="Century Gothic" panose="020B0502020202020204" pitchFamily="34" charset="0"/>
                        </a:rPr>
                        <a:t>not used</a:t>
                      </a:r>
                    </a:p>
                  </a:txBody>
                  <a:tcPr marL="101116" marR="101116" marT="75837" marB="75837" anchor="ctr"/>
                </a:tc>
                <a:extLst>
                  <a:ext uri="{0D108BD9-81ED-4DB2-BD59-A6C34878D82A}">
                    <a16:rowId xmlns:a16="http://schemas.microsoft.com/office/drawing/2014/main" val="2218568916"/>
                  </a:ext>
                </a:extLst>
              </a:tr>
              <a:tr h="717920">
                <a:tc>
                  <a:txBody>
                    <a:bodyPr/>
                    <a:lstStyle/>
                    <a:p>
                      <a:pPr algn="l" fontAlgn="ctr"/>
                      <a:r>
                        <a:rPr lang="en-US" sz="1400" dirty="0">
                          <a:effectLst/>
                          <a:latin typeface="Century Gothic" panose="020B0502020202020204" pitchFamily="34" charset="0"/>
                        </a:rPr>
                        <a:t>Purchase Returns and Allowances (Contra Account)</a:t>
                      </a:r>
                    </a:p>
                  </a:txBody>
                  <a:tcPr marL="101116" marR="101116" marT="75837" marB="75837" anchor="ctr"/>
                </a:tc>
                <a:tc>
                  <a:txBody>
                    <a:bodyPr/>
                    <a:lstStyle/>
                    <a:p>
                      <a:pPr algn="l" fontAlgn="ctr"/>
                      <a:r>
                        <a:rPr lang="en-US" sz="1400" dirty="0">
                          <a:effectLst/>
                          <a:latin typeface="Century Gothic" panose="020B0502020202020204" pitchFamily="34" charset="0"/>
                        </a:rPr>
                        <a:t>purchase returns and allowances are posted here as a credit</a:t>
                      </a:r>
                    </a:p>
                  </a:txBody>
                  <a:tcPr marL="101116" marR="101116" marT="75837" marB="75837" anchor="ctr"/>
                </a:tc>
                <a:tc>
                  <a:txBody>
                    <a:bodyPr/>
                    <a:lstStyle/>
                    <a:p>
                      <a:pPr algn="l" fontAlgn="ctr"/>
                      <a:r>
                        <a:rPr lang="en-US" sz="1400" dirty="0">
                          <a:effectLst/>
                          <a:latin typeface="Century Gothic" panose="020B0502020202020204" pitchFamily="34" charset="0"/>
                        </a:rPr>
                        <a:t>not used</a:t>
                      </a:r>
                    </a:p>
                  </a:txBody>
                  <a:tcPr marL="101116" marR="101116" marT="75837" marB="75837" anchor="ctr"/>
                </a:tc>
                <a:extLst>
                  <a:ext uri="{0D108BD9-81ED-4DB2-BD59-A6C34878D82A}">
                    <a16:rowId xmlns:a16="http://schemas.microsoft.com/office/drawing/2014/main" val="3147579756"/>
                  </a:ext>
                </a:extLst>
              </a:tr>
              <a:tr h="529171">
                <a:tc>
                  <a:txBody>
                    <a:bodyPr/>
                    <a:lstStyle/>
                    <a:p>
                      <a:pPr algn="l" fontAlgn="ctr"/>
                      <a:r>
                        <a:rPr lang="en-US" sz="1400" dirty="0">
                          <a:effectLst/>
                          <a:latin typeface="Century Gothic" panose="020B0502020202020204" pitchFamily="34" charset="0"/>
                        </a:rPr>
                        <a:t>Freight in</a:t>
                      </a:r>
                    </a:p>
                  </a:txBody>
                  <a:tcPr marL="101116" marR="101116" marT="75837" marB="75837" anchor="ctr"/>
                </a:tc>
                <a:tc>
                  <a:txBody>
                    <a:bodyPr/>
                    <a:lstStyle/>
                    <a:p>
                      <a:pPr algn="l" fontAlgn="ctr"/>
                      <a:r>
                        <a:rPr lang="en-US" sz="1400" dirty="0">
                          <a:effectLst/>
                          <a:latin typeface="Century Gothic" panose="020B0502020202020204" pitchFamily="34" charset="0"/>
                        </a:rPr>
                        <a:t>shipping on inventory purchases are posted here as a debit</a:t>
                      </a:r>
                    </a:p>
                  </a:txBody>
                  <a:tcPr marL="101116" marR="101116" marT="75837" marB="75837" anchor="ctr"/>
                </a:tc>
                <a:tc>
                  <a:txBody>
                    <a:bodyPr/>
                    <a:lstStyle/>
                    <a:p>
                      <a:pPr algn="l" fontAlgn="ctr"/>
                      <a:r>
                        <a:rPr lang="en-US" sz="1400" dirty="0">
                          <a:effectLst/>
                          <a:latin typeface="Century Gothic" panose="020B0502020202020204" pitchFamily="34" charset="0"/>
                        </a:rPr>
                        <a:t>not used</a:t>
                      </a:r>
                    </a:p>
                  </a:txBody>
                  <a:tcPr marL="101116" marR="101116" marT="75837" marB="75837" anchor="ctr"/>
                </a:tc>
                <a:extLst>
                  <a:ext uri="{0D108BD9-81ED-4DB2-BD59-A6C34878D82A}">
                    <a16:rowId xmlns:a16="http://schemas.microsoft.com/office/drawing/2014/main" val="1465755965"/>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ga29cd74da0_0_53"/>
          <p:cNvSpPr txBox="1">
            <a:spLocks noGrp="1"/>
          </p:cNvSpPr>
          <p:nvPr>
            <p:ph type="title"/>
          </p:nvPr>
        </p:nvSpPr>
        <p:spPr/>
        <p:txBody>
          <a:bodyPr/>
          <a:lstStyle/>
          <a:p>
            <a:r>
              <a:rPr lang="en-US" dirty="0"/>
              <a:t>Sales under a Periodic System</a:t>
            </a:r>
          </a:p>
        </p:txBody>
      </p:sp>
      <p:sp>
        <p:nvSpPr>
          <p:cNvPr id="144" name="Google Shape;144;ga29cd74da0_0_53"/>
          <p:cNvSpPr txBox="1">
            <a:spLocks noGrp="1"/>
          </p:cNvSpPr>
          <p:nvPr>
            <p:ph type="body" idx="1"/>
          </p:nvPr>
        </p:nvSpPr>
        <p:spPr/>
        <p:txBody>
          <a:bodyPr/>
          <a:lstStyle/>
          <a:p>
            <a:pPr marL="50800" lvl="0" indent="0">
              <a:buNone/>
            </a:pPr>
            <a:r>
              <a:rPr lang="en-US" b="1" dirty="0"/>
              <a:t>Gross Method</a:t>
            </a:r>
          </a:p>
        </p:txBody>
      </p:sp>
      <p:graphicFrame>
        <p:nvGraphicFramePr>
          <p:cNvPr id="5" name="Table 4">
            <a:extLst>
              <a:ext uri="{FF2B5EF4-FFF2-40B4-BE49-F238E27FC236}">
                <a16:creationId xmlns:a16="http://schemas.microsoft.com/office/drawing/2014/main" id="{FF1F638A-10A3-2047-87CC-DE46B5F5F880}"/>
              </a:ext>
            </a:extLst>
          </p:cNvPr>
          <p:cNvGraphicFramePr>
            <a:graphicFrameLocks noGrp="1"/>
          </p:cNvGraphicFramePr>
          <p:nvPr>
            <p:extLst>
              <p:ext uri="{D42A27DB-BD31-4B8C-83A1-F6EECF244321}">
                <p14:modId xmlns:p14="http://schemas.microsoft.com/office/powerpoint/2010/main" val="1517834856"/>
              </p:ext>
            </p:extLst>
          </p:nvPr>
        </p:nvGraphicFramePr>
        <p:xfrm>
          <a:off x="838200" y="2473801"/>
          <a:ext cx="10515600" cy="3154680"/>
        </p:xfrm>
        <a:graphic>
          <a:graphicData uri="http://schemas.openxmlformats.org/drawingml/2006/table">
            <a:tbl>
              <a:tblPr firstRow="1">
                <a:tableStyleId>{1E171933-4619-4E11-9A3F-F7608DF75F80}</a:tableStyleId>
              </a:tblPr>
              <a:tblGrid>
                <a:gridCol w="1140725">
                  <a:extLst>
                    <a:ext uri="{9D8B030D-6E8A-4147-A177-3AD203B41FA5}">
                      <a16:colId xmlns:a16="http://schemas.microsoft.com/office/drawing/2014/main" val="1534925222"/>
                    </a:ext>
                  </a:extLst>
                </a:gridCol>
                <a:gridCol w="5472753">
                  <a:extLst>
                    <a:ext uri="{9D8B030D-6E8A-4147-A177-3AD203B41FA5}">
                      <a16:colId xmlns:a16="http://schemas.microsoft.com/office/drawing/2014/main" val="1761012112"/>
                    </a:ext>
                  </a:extLst>
                </a:gridCol>
                <a:gridCol w="1364776">
                  <a:extLst>
                    <a:ext uri="{9D8B030D-6E8A-4147-A177-3AD203B41FA5}">
                      <a16:colId xmlns:a16="http://schemas.microsoft.com/office/drawing/2014/main" val="3827226440"/>
                    </a:ext>
                  </a:extLst>
                </a:gridCol>
                <a:gridCol w="1228298">
                  <a:extLst>
                    <a:ext uri="{9D8B030D-6E8A-4147-A177-3AD203B41FA5}">
                      <a16:colId xmlns:a16="http://schemas.microsoft.com/office/drawing/2014/main" val="1933523082"/>
                    </a:ext>
                  </a:extLst>
                </a:gridCol>
                <a:gridCol w="1309048">
                  <a:extLst>
                    <a:ext uri="{9D8B030D-6E8A-4147-A177-3AD203B41FA5}">
                      <a16:colId xmlns:a16="http://schemas.microsoft.com/office/drawing/2014/main" val="2962817523"/>
                    </a:ext>
                  </a:extLst>
                </a:gridCol>
              </a:tblGrid>
              <a:tr h="0">
                <a:tc gridSpan="5">
                  <a:txBody>
                    <a:bodyPr/>
                    <a:lstStyle/>
                    <a:p>
                      <a:pPr algn="ctr"/>
                      <a:r>
                        <a:rPr lang="en-US" sz="1800" b="1" dirty="0">
                          <a:latin typeface="Century Gothic" panose="020B0502020202020204" pitchFamily="34" charset="0"/>
                        </a:rPr>
                        <a:t>JOURNAL</a:t>
                      </a:r>
                    </a:p>
                  </a:txBody>
                  <a:tcPr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622665705"/>
                  </a:ext>
                </a:extLst>
              </a:tr>
              <a:tr h="0">
                <a:tc>
                  <a:txBody>
                    <a:bodyPr/>
                    <a:lstStyle/>
                    <a:p>
                      <a:pPr algn="ctr" fontAlgn="ctr"/>
                      <a:r>
                        <a:rPr lang="en-US" sz="1800" b="1" dirty="0">
                          <a:effectLst/>
                          <a:latin typeface="Century Gothic" panose="020B0502020202020204" pitchFamily="34" charset="0"/>
                        </a:rPr>
                        <a:t>Date</a:t>
                      </a:r>
                    </a:p>
                  </a:txBody>
                  <a:tcPr marL="76200" marR="76200" marT="95250" marB="95250" anchor="ctr"/>
                </a:tc>
                <a:tc>
                  <a:txBody>
                    <a:bodyPr/>
                    <a:lstStyle/>
                    <a:p>
                      <a:pPr algn="ctr" fontAlgn="ctr"/>
                      <a:r>
                        <a:rPr lang="en-US" sz="1800" b="1" dirty="0">
                          <a:effectLst/>
                          <a:latin typeface="Century Gothic" panose="020B0502020202020204" pitchFamily="34" charset="0"/>
                        </a:rPr>
                        <a:t>Description</a:t>
                      </a:r>
                    </a:p>
                  </a:txBody>
                  <a:tcPr marL="76200" marR="76200" marT="95250" marB="95250" anchor="ctr"/>
                </a:tc>
                <a:tc>
                  <a:txBody>
                    <a:bodyPr/>
                    <a:lstStyle/>
                    <a:p>
                      <a:pPr algn="ctr" fontAlgn="ctr"/>
                      <a:r>
                        <a:rPr lang="en-US" sz="1800" b="1">
                          <a:effectLst/>
                          <a:latin typeface="Century Gothic" panose="020B0502020202020204" pitchFamily="34" charset="0"/>
                        </a:rPr>
                        <a:t>Post. Ref.</a:t>
                      </a:r>
                    </a:p>
                  </a:txBody>
                  <a:tcPr marL="76200" marR="76200" marT="95250" marB="95250" anchor="ctr"/>
                </a:tc>
                <a:tc>
                  <a:txBody>
                    <a:bodyPr/>
                    <a:lstStyle/>
                    <a:p>
                      <a:pPr algn="ctr" fontAlgn="ctr"/>
                      <a:r>
                        <a:rPr lang="en-US" sz="1800" b="1" dirty="0">
                          <a:effectLst/>
                          <a:latin typeface="Century Gothic" panose="020B0502020202020204" pitchFamily="34" charset="0"/>
                        </a:rPr>
                        <a:t>Debit</a:t>
                      </a:r>
                    </a:p>
                  </a:txBody>
                  <a:tcPr marL="76200" marR="76200" marT="95250" marB="95250" anchor="ctr"/>
                </a:tc>
                <a:tc>
                  <a:txBody>
                    <a:bodyPr/>
                    <a:lstStyle/>
                    <a:p>
                      <a:pPr algn="ctr" fontAlgn="ctr"/>
                      <a:r>
                        <a:rPr lang="en-US" sz="1800" b="1" dirty="0">
                          <a:effectLst/>
                          <a:latin typeface="Century Gothic" panose="020B0502020202020204" pitchFamily="34" charset="0"/>
                        </a:rPr>
                        <a:t>Credit</a:t>
                      </a:r>
                    </a:p>
                  </a:txBody>
                  <a:tcPr marL="76200" marR="76200" marT="95250" marB="95250" anchor="ctr"/>
                </a:tc>
                <a:extLst>
                  <a:ext uri="{0D108BD9-81ED-4DB2-BD59-A6C34878D82A}">
                    <a16:rowId xmlns:a16="http://schemas.microsoft.com/office/drawing/2014/main" val="3784079433"/>
                  </a:ext>
                </a:extLst>
              </a:tr>
              <a:tr h="0">
                <a:tc>
                  <a:txBody>
                    <a:bodyPr/>
                    <a:lstStyle/>
                    <a:p>
                      <a:pPr algn="l" fontAlgn="ctr"/>
                      <a:r>
                        <a:rPr lang="en-US" sz="1800">
                          <a:effectLst/>
                          <a:latin typeface="Century Gothic" panose="020B0502020202020204" pitchFamily="34" charset="0"/>
                        </a:rPr>
                        <a:t>20–</a:t>
                      </a: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1520911859"/>
                  </a:ext>
                </a:extLst>
              </a:tr>
              <a:tr h="0">
                <a:tc>
                  <a:txBody>
                    <a:bodyPr/>
                    <a:lstStyle/>
                    <a:p>
                      <a:pPr algn="l" fontAlgn="ctr"/>
                      <a:r>
                        <a:rPr lang="en-US" sz="1800">
                          <a:effectLst/>
                          <a:latin typeface="Century Gothic" panose="020B0502020202020204" pitchFamily="34" charset="0"/>
                        </a:rPr>
                        <a:t>Dec 19</a:t>
                      </a:r>
                    </a:p>
                  </a:txBody>
                  <a:tcPr marL="76200" marR="76200" marT="95250" marB="95250" anchor="ctr"/>
                </a:tc>
                <a:tc>
                  <a:txBody>
                    <a:bodyPr/>
                    <a:lstStyle/>
                    <a:p>
                      <a:pPr algn="l" fontAlgn="ctr"/>
                      <a:r>
                        <a:rPr lang="en-US" sz="1800">
                          <a:effectLst/>
                          <a:latin typeface="Century Gothic" panose="020B0502020202020204" pitchFamily="34" charset="0"/>
                        </a:rPr>
                        <a:t>Accounts Receivable</a:t>
                      </a:r>
                    </a:p>
                  </a:txBody>
                  <a:tcPr marL="76200" marR="76200" marT="95250" marB="95250" anchor="ctr"/>
                </a:tc>
                <a:tc>
                  <a:txBody>
                    <a:bodyPr/>
                    <a:lstStyle/>
                    <a:p>
                      <a:pPr algn="r" fontAlgn="ctr"/>
                      <a:endParaRPr lang="en-US" sz="1800">
                        <a:effectLst/>
                        <a:latin typeface="Century Gothic" panose="020B0502020202020204" pitchFamily="34" charset="0"/>
                      </a:endParaRPr>
                    </a:p>
                  </a:txBody>
                  <a:tcPr marL="76200" marR="76200" marT="95250" marB="95250" anchor="ctr"/>
                </a:tc>
                <a:tc>
                  <a:txBody>
                    <a:bodyPr/>
                    <a:lstStyle/>
                    <a:p>
                      <a:pPr algn="r" fontAlgn="ctr"/>
                      <a:r>
                        <a:rPr lang="en-US" sz="1800">
                          <a:effectLst/>
                          <a:latin typeface="Century Gothic" panose="020B0502020202020204" pitchFamily="34" charset="0"/>
                        </a:rPr>
                        <a:t>20,700.00</a:t>
                      </a: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3703418929"/>
                  </a:ext>
                </a:extLst>
              </a:tr>
              <a:tr h="0">
                <a:tc>
                  <a:txBody>
                    <a:bodyPr/>
                    <a:lstStyle/>
                    <a:p>
                      <a:pPr algn="l" fontAlgn="ctr"/>
                      <a:r>
                        <a:rPr lang="en-US" sz="1800">
                          <a:effectLst/>
                          <a:latin typeface="Century Gothic" panose="020B0502020202020204" pitchFamily="34" charset="0"/>
                        </a:rPr>
                        <a:t>Dec 19</a:t>
                      </a:r>
                    </a:p>
                  </a:txBody>
                  <a:tcPr marL="76200" marR="76200" marT="95250" marB="95250" anchor="ctr"/>
                </a:tc>
                <a:tc>
                  <a:txBody>
                    <a:bodyPr/>
                    <a:lstStyle/>
                    <a:p>
                      <a:pPr algn="l" fontAlgn="ctr"/>
                      <a:r>
                        <a:rPr lang="en-US" sz="1800" dirty="0">
                          <a:effectLst/>
                          <a:latin typeface="Century Gothic" panose="020B0502020202020204" pitchFamily="34" charset="0"/>
                        </a:rPr>
                        <a:t>      Shipping Billed to Customers</a:t>
                      </a:r>
                    </a:p>
                  </a:txBody>
                  <a:tcPr marL="76200" marR="76200" marT="95250" marB="95250" anchor="ctr"/>
                </a:tc>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pPr algn="r" fontAlgn="ctr"/>
                      <a:endParaRPr lang="en-US" sz="1800" dirty="0">
                        <a:effectLst/>
                        <a:latin typeface="Century Gothic" panose="020B0502020202020204" pitchFamily="34" charset="0"/>
                      </a:endParaRPr>
                    </a:p>
                  </a:txBody>
                  <a:tcPr marL="76200" marR="76200" marT="95250" marB="95250" anchor="ctr"/>
                </a:tc>
                <a:tc>
                  <a:txBody>
                    <a:bodyPr/>
                    <a:lstStyle/>
                    <a:p>
                      <a:pPr algn="r" fontAlgn="ctr"/>
                      <a:r>
                        <a:rPr lang="en-US" sz="1800">
                          <a:effectLst/>
                          <a:latin typeface="Century Gothic" panose="020B0502020202020204" pitchFamily="34" charset="0"/>
                        </a:rPr>
                        <a:t>700.00</a:t>
                      </a:r>
                    </a:p>
                  </a:txBody>
                  <a:tcPr marL="76200" marR="76200" marT="95250" marB="95250" anchor="ctr"/>
                </a:tc>
                <a:extLst>
                  <a:ext uri="{0D108BD9-81ED-4DB2-BD59-A6C34878D82A}">
                    <a16:rowId xmlns:a16="http://schemas.microsoft.com/office/drawing/2014/main" val="3592500744"/>
                  </a:ext>
                </a:extLst>
              </a:tr>
              <a:tr h="0">
                <a:tc>
                  <a:txBody>
                    <a:bodyPr/>
                    <a:lstStyle/>
                    <a:p>
                      <a:pPr algn="l" fontAlgn="ctr"/>
                      <a:r>
                        <a:rPr lang="en-US" sz="1800">
                          <a:effectLst/>
                          <a:latin typeface="Century Gothic" panose="020B0502020202020204" pitchFamily="34" charset="0"/>
                        </a:rPr>
                        <a:t>Dec 19</a:t>
                      </a:r>
                    </a:p>
                  </a:txBody>
                  <a:tcPr marL="76200" marR="76200" marT="95250" marB="95250" anchor="ctr"/>
                </a:tc>
                <a:tc>
                  <a:txBody>
                    <a:bodyPr/>
                    <a:lstStyle/>
                    <a:p>
                      <a:pPr algn="l" fontAlgn="ctr"/>
                      <a:r>
                        <a:rPr lang="en-US" sz="1800">
                          <a:effectLst/>
                          <a:latin typeface="Century Gothic" panose="020B0502020202020204" pitchFamily="34" charset="0"/>
                        </a:rPr>
                        <a:t>      Sales Revenue</a:t>
                      </a: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r" fontAlgn="ctr"/>
                      <a:endParaRPr lang="en-US" sz="1800">
                        <a:effectLst/>
                        <a:latin typeface="Century Gothic" panose="020B0502020202020204" pitchFamily="34" charset="0"/>
                      </a:endParaRPr>
                    </a:p>
                  </a:txBody>
                  <a:tcPr marL="76200" marR="76200" marT="95250" marB="95250" anchor="ctr"/>
                </a:tc>
                <a:tc>
                  <a:txBody>
                    <a:bodyPr/>
                    <a:lstStyle/>
                    <a:p>
                      <a:pPr algn="r" fontAlgn="ctr"/>
                      <a:r>
                        <a:rPr lang="en-US" sz="1800">
                          <a:effectLst/>
                          <a:latin typeface="Century Gothic" panose="020B0502020202020204" pitchFamily="34" charset="0"/>
                        </a:rPr>
                        <a:t>20,000.00</a:t>
                      </a:r>
                    </a:p>
                  </a:txBody>
                  <a:tcPr marL="76200" marR="76200" marT="95250" marB="95250" anchor="ctr"/>
                </a:tc>
                <a:extLst>
                  <a:ext uri="{0D108BD9-81ED-4DB2-BD59-A6C34878D82A}">
                    <a16:rowId xmlns:a16="http://schemas.microsoft.com/office/drawing/2014/main" val="3260764434"/>
                  </a:ext>
                </a:extLst>
              </a:tr>
              <a:tr h="0">
                <a:tc>
                  <a:txBody>
                    <a:bodyPr/>
                    <a:lstStyle/>
                    <a:p>
                      <a:pPr algn="l" fontAlgn="ctr"/>
                      <a:r>
                        <a:rPr lang="en-US" sz="1800">
                          <a:effectLst/>
                          <a:latin typeface="Century Gothic" panose="020B0502020202020204" pitchFamily="34" charset="0"/>
                        </a:rPr>
                        <a:t>Dec 19</a:t>
                      </a:r>
                    </a:p>
                  </a:txBody>
                  <a:tcPr marL="76200" marR="76200" marT="95250" marB="95250" anchor="ctr"/>
                </a:tc>
                <a:tc>
                  <a:txBody>
                    <a:bodyPr/>
                    <a:lstStyle/>
                    <a:p>
                      <a:pPr algn="l" fontAlgn="ctr"/>
                      <a:r>
                        <a:rPr lang="en-US" sz="1800" dirty="0">
                          <a:effectLst/>
                          <a:latin typeface="Century Gothic" panose="020B0502020202020204" pitchFamily="34" charset="0"/>
                        </a:rPr>
                        <a:t>To record sale of XPX-101 to Geyer inv. 1258</a:t>
                      </a: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dirty="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1273107297"/>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729F4-8C4D-314E-9E4A-F81C3ED39702}"/>
              </a:ext>
            </a:extLst>
          </p:cNvPr>
          <p:cNvSpPr>
            <a:spLocks noGrp="1"/>
          </p:cNvSpPr>
          <p:nvPr>
            <p:ph type="title"/>
          </p:nvPr>
        </p:nvSpPr>
        <p:spPr/>
        <p:txBody>
          <a:bodyPr/>
          <a:lstStyle/>
          <a:p>
            <a:r>
              <a:rPr lang="en-US" dirty="0"/>
              <a:t>Sales under a Periodic System (cont.)</a:t>
            </a:r>
          </a:p>
        </p:txBody>
      </p:sp>
      <p:sp>
        <p:nvSpPr>
          <p:cNvPr id="3" name="Text Placeholder 2">
            <a:extLst>
              <a:ext uri="{FF2B5EF4-FFF2-40B4-BE49-F238E27FC236}">
                <a16:creationId xmlns:a16="http://schemas.microsoft.com/office/drawing/2014/main" id="{37465282-0D2B-7745-9F0E-7F27FA3F47FC}"/>
              </a:ext>
            </a:extLst>
          </p:cNvPr>
          <p:cNvSpPr>
            <a:spLocks noGrp="1"/>
          </p:cNvSpPr>
          <p:nvPr>
            <p:ph type="body" idx="1"/>
          </p:nvPr>
        </p:nvSpPr>
        <p:spPr/>
        <p:txBody>
          <a:bodyPr/>
          <a:lstStyle/>
          <a:p>
            <a:pPr marL="50800" lvl="0" indent="0">
              <a:buNone/>
            </a:pPr>
            <a:r>
              <a:rPr lang="en-US" b="1" dirty="0">
                <a:latin typeface="Century Gothic" panose="020B0502020202020204" pitchFamily="34" charset="0"/>
              </a:rPr>
              <a:t>Net Method </a:t>
            </a:r>
          </a:p>
          <a:p>
            <a:pPr lvl="0"/>
            <a:r>
              <a:rPr lang="en-US" dirty="0">
                <a:latin typeface="Century Gothic" panose="020B0502020202020204" pitchFamily="34" charset="0"/>
              </a:rPr>
              <a:t>Under the net method, sales would be recorded net of the discount and if a customer pays after the discount period expires, the extra revenue is posted to an account called “Sales Discounts Forfeited” or something similar.</a:t>
            </a:r>
          </a:p>
          <a:p>
            <a:pPr lvl="0"/>
            <a:endParaRPr lang="en-US" dirty="0">
              <a:latin typeface="Century Gothic" panose="020B0502020202020204" pitchFamily="34" charset="0"/>
            </a:endParaRPr>
          </a:p>
          <a:p>
            <a:endParaRPr lang="en-US" dirty="0"/>
          </a:p>
        </p:txBody>
      </p:sp>
    </p:spTree>
    <p:extLst>
      <p:ext uri="{BB962C8B-B14F-4D97-AF65-F5344CB8AC3E}">
        <p14:creationId xmlns:p14="http://schemas.microsoft.com/office/powerpoint/2010/main" val="18271416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ga29cd74da0_0_66"/>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fontAlgn="base"/>
            <a:r>
              <a:rPr lang="en-US" b="1" dirty="0"/>
              <a:t>Cost of Goods Sold: Periodic System</a:t>
            </a:r>
          </a:p>
        </p:txBody>
      </p:sp>
      <p:graphicFrame>
        <p:nvGraphicFramePr>
          <p:cNvPr id="4" name="Table 3">
            <a:extLst>
              <a:ext uri="{FF2B5EF4-FFF2-40B4-BE49-F238E27FC236}">
                <a16:creationId xmlns:a16="http://schemas.microsoft.com/office/drawing/2014/main" id="{48FADF37-EC77-C642-8AE9-6ACC2A06C8E6}"/>
              </a:ext>
            </a:extLst>
          </p:cNvPr>
          <p:cNvGraphicFramePr>
            <a:graphicFrameLocks noGrp="1"/>
          </p:cNvGraphicFramePr>
          <p:nvPr>
            <p:extLst>
              <p:ext uri="{D42A27DB-BD31-4B8C-83A1-F6EECF244321}">
                <p14:modId xmlns:p14="http://schemas.microsoft.com/office/powerpoint/2010/main" val="3026464439"/>
              </p:ext>
            </p:extLst>
          </p:nvPr>
        </p:nvGraphicFramePr>
        <p:xfrm>
          <a:off x="2513156" y="1397552"/>
          <a:ext cx="7165688" cy="5204468"/>
        </p:xfrm>
        <a:graphic>
          <a:graphicData uri="http://schemas.openxmlformats.org/drawingml/2006/table">
            <a:tbl>
              <a:tblPr firstRow="1">
                <a:tableStyleId>{00A15C55-8517-42AA-B614-E9B94910E393}</a:tableStyleId>
              </a:tblPr>
              <a:tblGrid>
                <a:gridCol w="4160599">
                  <a:extLst>
                    <a:ext uri="{9D8B030D-6E8A-4147-A177-3AD203B41FA5}">
                      <a16:colId xmlns:a16="http://schemas.microsoft.com/office/drawing/2014/main" val="2203688310"/>
                    </a:ext>
                  </a:extLst>
                </a:gridCol>
                <a:gridCol w="941696">
                  <a:extLst>
                    <a:ext uri="{9D8B030D-6E8A-4147-A177-3AD203B41FA5}">
                      <a16:colId xmlns:a16="http://schemas.microsoft.com/office/drawing/2014/main" val="2247855233"/>
                    </a:ext>
                  </a:extLst>
                </a:gridCol>
                <a:gridCol w="1091821">
                  <a:extLst>
                    <a:ext uri="{9D8B030D-6E8A-4147-A177-3AD203B41FA5}">
                      <a16:colId xmlns:a16="http://schemas.microsoft.com/office/drawing/2014/main" val="3468305384"/>
                    </a:ext>
                  </a:extLst>
                </a:gridCol>
                <a:gridCol w="971572">
                  <a:extLst>
                    <a:ext uri="{9D8B030D-6E8A-4147-A177-3AD203B41FA5}">
                      <a16:colId xmlns:a16="http://schemas.microsoft.com/office/drawing/2014/main" val="3167395082"/>
                    </a:ext>
                  </a:extLst>
                </a:gridCol>
              </a:tblGrid>
              <a:tr h="207701">
                <a:tc gridSpan="4">
                  <a:txBody>
                    <a:bodyPr/>
                    <a:lstStyle/>
                    <a:p>
                      <a:pPr algn="ctr"/>
                      <a:r>
                        <a:rPr lang="en-US" sz="1200" dirty="0">
                          <a:latin typeface="Century Gothic" panose="020B0502020202020204" pitchFamily="34" charset="0"/>
                        </a:rPr>
                        <a:t>Geyer Co.</a:t>
                      </a:r>
                    </a:p>
                    <a:p>
                      <a:pPr algn="ctr"/>
                      <a:r>
                        <a:rPr lang="en-US" sz="1200" dirty="0">
                          <a:latin typeface="Century Gothic" panose="020B0502020202020204" pitchFamily="34" charset="0"/>
                        </a:rPr>
                        <a:t>Income Statement (partial)</a:t>
                      </a:r>
                    </a:p>
                    <a:p>
                      <a:pPr algn="ctr"/>
                      <a:r>
                        <a:rPr lang="en-US" sz="1200" dirty="0">
                          <a:latin typeface="Century Gothic" panose="020B0502020202020204" pitchFamily="34" charset="0"/>
                        </a:rPr>
                        <a:t>For the year ended December 31, 20XX</a:t>
                      </a:r>
                    </a:p>
                  </a:txBody>
                  <a:tcPr marL="62310" marR="62310" marT="31155" marB="31155" anchor="ctr"/>
                </a:tc>
                <a:tc hMerge="1">
                  <a:txBody>
                    <a:bodyPr/>
                    <a:lstStyle/>
                    <a:p>
                      <a:endParaRPr lang="en-US"/>
                    </a:p>
                  </a:txBody>
                  <a:tcPr/>
                </a:tc>
                <a:tc hMerge="1">
                  <a:txBody>
                    <a:bodyPr/>
                    <a:lstStyle/>
                    <a:p>
                      <a:endParaRPr lang="en-US"/>
                    </a:p>
                  </a:txBody>
                  <a:tcPr/>
                </a:tc>
                <a:tc hMerge="1">
                  <a:txBody>
                    <a:bodyPr/>
                    <a:lstStyle/>
                    <a:p>
                      <a:endParaRPr lang="en-US" sz="1100" dirty="0">
                        <a:latin typeface="Century Gothic" panose="020B0502020202020204" pitchFamily="34" charset="0"/>
                      </a:endParaRPr>
                    </a:p>
                  </a:txBody>
                  <a:tcPr marL="62310" marR="62310" marT="31155" marB="31155" anchor="ctr"/>
                </a:tc>
                <a:extLst>
                  <a:ext uri="{0D108BD9-81ED-4DB2-BD59-A6C34878D82A}">
                    <a16:rowId xmlns:a16="http://schemas.microsoft.com/office/drawing/2014/main" val="286884382"/>
                  </a:ext>
                </a:extLst>
              </a:tr>
              <a:tr h="275204">
                <a:tc>
                  <a:txBody>
                    <a:bodyPr/>
                    <a:lstStyle/>
                    <a:p>
                      <a:pPr algn="l" fontAlgn="ctr"/>
                      <a:r>
                        <a:rPr lang="en-US" sz="1200" b="1" dirty="0">
                          <a:effectLst/>
                          <a:latin typeface="Century Gothic" panose="020B0502020202020204" pitchFamily="34" charset="0"/>
                        </a:rPr>
                        <a:t>Sales Revenue, net</a:t>
                      </a:r>
                    </a:p>
                  </a:txBody>
                  <a:tcPr marL="51925" marR="51925" marT="64907" marB="64907" anchor="ctr"/>
                </a:tc>
                <a:tc>
                  <a:txBody>
                    <a:bodyPr/>
                    <a:lstStyle/>
                    <a:p>
                      <a:pPr algn="l" fontAlgn="ctr"/>
                      <a:endParaRPr lang="en-US" sz="1200" dirty="0">
                        <a:effectLst/>
                        <a:latin typeface="Century Gothic" panose="020B0502020202020204" pitchFamily="34" charset="0"/>
                      </a:endParaRPr>
                    </a:p>
                  </a:txBody>
                  <a:tcPr marL="51925" marR="51925" marT="64907" marB="64907" anchor="ctr"/>
                </a:tc>
                <a:tc>
                  <a:txBody>
                    <a:bodyPr/>
                    <a:lstStyle/>
                    <a:p>
                      <a:pPr algn="l" fontAlgn="ctr"/>
                      <a:endParaRPr lang="en-US" sz="1200" dirty="0">
                        <a:effectLst/>
                        <a:latin typeface="Century Gothic" panose="020B0502020202020204" pitchFamily="34" charset="0"/>
                      </a:endParaRPr>
                    </a:p>
                  </a:txBody>
                  <a:tcPr marL="51925" marR="51925" marT="64907" marB="64907" anchor="ctr"/>
                </a:tc>
                <a:tc>
                  <a:txBody>
                    <a:bodyPr/>
                    <a:lstStyle/>
                    <a:p>
                      <a:pPr algn="r" fontAlgn="ctr"/>
                      <a:r>
                        <a:rPr lang="en-US" sz="1200" dirty="0">
                          <a:effectLst/>
                          <a:latin typeface="Century Gothic" panose="020B0502020202020204" pitchFamily="34" charset="0"/>
                        </a:rPr>
                        <a:t>$2,548,959</a:t>
                      </a:r>
                    </a:p>
                  </a:txBody>
                  <a:tcPr marL="51925" marR="51925" marT="64907" marB="64907" anchor="ctr"/>
                </a:tc>
                <a:extLst>
                  <a:ext uri="{0D108BD9-81ED-4DB2-BD59-A6C34878D82A}">
                    <a16:rowId xmlns:a16="http://schemas.microsoft.com/office/drawing/2014/main" val="3158898451"/>
                  </a:ext>
                </a:extLst>
              </a:tr>
              <a:tr h="275204">
                <a:tc gridSpan="4">
                  <a:txBody>
                    <a:bodyPr/>
                    <a:lstStyle/>
                    <a:p>
                      <a:pPr algn="l" fontAlgn="ctr"/>
                      <a:r>
                        <a:rPr lang="en-US" sz="1200" b="1" dirty="0">
                          <a:effectLst/>
                          <a:latin typeface="Century Gothic" panose="020B0502020202020204" pitchFamily="34" charset="0"/>
                        </a:rPr>
                        <a:t>Cost of goods sold</a:t>
                      </a:r>
                    </a:p>
                  </a:txBody>
                  <a:tcPr marL="51925" marR="51925" marT="64907" marB="64907" anchor="ctr"/>
                </a:tc>
                <a:tc hMerge="1">
                  <a:txBody>
                    <a:bodyPr/>
                    <a:lstStyle/>
                    <a:p>
                      <a:endParaRPr lang="en-US"/>
                    </a:p>
                  </a:txBody>
                  <a:tcPr/>
                </a:tc>
                <a:tc hMerge="1">
                  <a:txBody>
                    <a:bodyPr/>
                    <a:lstStyle/>
                    <a:p>
                      <a:endParaRPr lang="en-US"/>
                    </a:p>
                  </a:txBody>
                  <a:tcPr/>
                </a:tc>
                <a:tc hMerge="1">
                  <a:txBody>
                    <a:bodyPr/>
                    <a:lstStyle/>
                    <a:p>
                      <a:pPr algn="l" fontAlgn="ctr"/>
                      <a:endParaRPr lang="en-US" sz="1100" dirty="0">
                        <a:effectLst/>
                        <a:latin typeface="Century Gothic" panose="020B0502020202020204" pitchFamily="34" charset="0"/>
                      </a:endParaRPr>
                    </a:p>
                  </a:txBody>
                  <a:tcPr marL="51925" marR="51925" marT="64907" marB="64907" anchor="ctr"/>
                </a:tc>
                <a:extLst>
                  <a:ext uri="{0D108BD9-81ED-4DB2-BD59-A6C34878D82A}">
                    <a16:rowId xmlns:a16="http://schemas.microsoft.com/office/drawing/2014/main" val="1853833768"/>
                  </a:ext>
                </a:extLst>
              </a:tr>
              <a:tr h="420595">
                <a:tc>
                  <a:txBody>
                    <a:bodyPr/>
                    <a:lstStyle/>
                    <a:p>
                      <a:pPr algn="l" fontAlgn="ctr"/>
                      <a:r>
                        <a:rPr lang="en-US" sz="1200" b="1" dirty="0">
                          <a:effectLst/>
                          <a:latin typeface="Century Gothic" panose="020B0502020202020204" pitchFamily="34" charset="0"/>
                        </a:rPr>
                        <a:t>  Merchandise inventory, January 1, 20XX</a:t>
                      </a:r>
                    </a:p>
                  </a:txBody>
                  <a:tcPr marL="51925" marR="51925" marT="64907" marB="64907" anchor="ctr"/>
                </a:tc>
                <a:tc>
                  <a:txBody>
                    <a:bodyPr/>
                    <a:lstStyle/>
                    <a:p>
                      <a:pPr algn="l" fontAlgn="ctr"/>
                      <a:endParaRPr lang="en-US" sz="1200">
                        <a:effectLst/>
                        <a:latin typeface="Century Gothic" panose="020B0502020202020204" pitchFamily="34" charset="0"/>
                      </a:endParaRPr>
                    </a:p>
                  </a:txBody>
                  <a:tcPr marL="51925" marR="51925" marT="64907" marB="64907" anchor="ctr"/>
                </a:tc>
                <a:tc>
                  <a:txBody>
                    <a:bodyPr/>
                    <a:lstStyle/>
                    <a:p>
                      <a:pPr algn="r" fontAlgn="ctr"/>
                      <a:r>
                        <a:rPr lang="en-US" sz="1200">
                          <a:effectLst/>
                          <a:latin typeface="Century Gothic" panose="020B0502020202020204" pitchFamily="34" charset="0"/>
                        </a:rPr>
                        <a:t>$457,897</a:t>
                      </a:r>
                    </a:p>
                  </a:txBody>
                  <a:tcPr marL="51925" marR="51925" marT="64907" marB="64907" anchor="ctr"/>
                </a:tc>
                <a:tc>
                  <a:txBody>
                    <a:bodyPr/>
                    <a:lstStyle/>
                    <a:p>
                      <a:pPr algn="l" fontAlgn="ctr"/>
                      <a:endParaRPr lang="en-US" sz="1200">
                        <a:effectLst/>
                        <a:latin typeface="Century Gothic" panose="020B0502020202020204" pitchFamily="34" charset="0"/>
                      </a:endParaRPr>
                    </a:p>
                  </a:txBody>
                  <a:tcPr marL="51925" marR="51925" marT="64907" marB="64907" anchor="ctr"/>
                </a:tc>
                <a:extLst>
                  <a:ext uri="{0D108BD9-81ED-4DB2-BD59-A6C34878D82A}">
                    <a16:rowId xmlns:a16="http://schemas.microsoft.com/office/drawing/2014/main" val="1550414183"/>
                  </a:ext>
                </a:extLst>
              </a:tr>
              <a:tr h="275204">
                <a:tc>
                  <a:txBody>
                    <a:bodyPr/>
                    <a:lstStyle/>
                    <a:p>
                      <a:pPr algn="l" fontAlgn="ctr"/>
                      <a:r>
                        <a:rPr lang="en-US" sz="1200" b="1" dirty="0">
                          <a:effectLst/>
                          <a:latin typeface="Century Gothic" panose="020B0502020202020204" pitchFamily="34" charset="0"/>
                        </a:rPr>
                        <a:t>  Purchases</a:t>
                      </a:r>
                    </a:p>
                  </a:txBody>
                  <a:tcPr marL="51925" marR="51925" marT="64907" marB="64907" anchor="ctr"/>
                </a:tc>
                <a:tc>
                  <a:txBody>
                    <a:bodyPr/>
                    <a:lstStyle/>
                    <a:p>
                      <a:pPr algn="r" fontAlgn="ctr"/>
                      <a:r>
                        <a:rPr lang="en-US" sz="1200">
                          <a:effectLst/>
                          <a:latin typeface="Century Gothic" panose="020B0502020202020204" pitchFamily="34" charset="0"/>
                        </a:rPr>
                        <a:t>1,532,444</a:t>
                      </a:r>
                    </a:p>
                  </a:txBody>
                  <a:tcPr marL="51925" marR="51925" marT="64907" marB="64907" anchor="ctr"/>
                </a:tc>
                <a:tc>
                  <a:txBody>
                    <a:bodyPr/>
                    <a:lstStyle/>
                    <a:p>
                      <a:pPr algn="l" fontAlgn="ctr"/>
                      <a:endParaRPr lang="en-US" sz="1200" dirty="0">
                        <a:effectLst/>
                        <a:latin typeface="Century Gothic" panose="020B0502020202020204" pitchFamily="34" charset="0"/>
                      </a:endParaRPr>
                    </a:p>
                  </a:txBody>
                  <a:tcPr marL="51925" marR="51925" marT="64907" marB="64907" anchor="ctr"/>
                </a:tc>
                <a:tc>
                  <a:txBody>
                    <a:bodyPr/>
                    <a:lstStyle/>
                    <a:p>
                      <a:pPr algn="l" fontAlgn="ctr"/>
                      <a:endParaRPr lang="en-US" sz="1200">
                        <a:effectLst/>
                        <a:latin typeface="Century Gothic" panose="020B0502020202020204" pitchFamily="34" charset="0"/>
                      </a:endParaRPr>
                    </a:p>
                  </a:txBody>
                  <a:tcPr marL="51925" marR="51925" marT="64907" marB="64907" anchor="ctr"/>
                </a:tc>
                <a:extLst>
                  <a:ext uri="{0D108BD9-81ED-4DB2-BD59-A6C34878D82A}">
                    <a16:rowId xmlns:a16="http://schemas.microsoft.com/office/drawing/2014/main" val="3155459696"/>
                  </a:ext>
                </a:extLst>
              </a:tr>
              <a:tr h="275204">
                <a:tc>
                  <a:txBody>
                    <a:bodyPr/>
                    <a:lstStyle/>
                    <a:p>
                      <a:pPr algn="l" fontAlgn="ctr"/>
                      <a:r>
                        <a:rPr lang="en-US" sz="1200" b="1" dirty="0">
                          <a:effectLst/>
                          <a:latin typeface="Century Gothic" panose="020B0502020202020204" pitchFamily="34" charset="0"/>
                        </a:rPr>
                        <a:t>  Less purchase discounts</a:t>
                      </a:r>
                    </a:p>
                  </a:txBody>
                  <a:tcPr marL="51925" marR="51925" marT="64907" marB="64907" anchor="ctr"/>
                </a:tc>
                <a:tc>
                  <a:txBody>
                    <a:bodyPr/>
                    <a:lstStyle/>
                    <a:p>
                      <a:pPr algn="r" fontAlgn="ctr"/>
                      <a:r>
                        <a:rPr lang="en-US" sz="1200">
                          <a:effectLst/>
                          <a:latin typeface="Century Gothic" panose="020B0502020202020204" pitchFamily="34" charset="0"/>
                        </a:rPr>
                        <a:t>20,222</a:t>
                      </a:r>
                    </a:p>
                  </a:txBody>
                  <a:tcPr marL="51925" marR="51925" marT="64907" marB="64907" anchor="ctr"/>
                </a:tc>
                <a:tc>
                  <a:txBody>
                    <a:bodyPr/>
                    <a:lstStyle/>
                    <a:p>
                      <a:pPr algn="l" fontAlgn="ctr"/>
                      <a:endParaRPr lang="en-US" sz="1200">
                        <a:effectLst/>
                        <a:latin typeface="Century Gothic" panose="020B0502020202020204" pitchFamily="34" charset="0"/>
                      </a:endParaRPr>
                    </a:p>
                  </a:txBody>
                  <a:tcPr marL="51925" marR="51925" marT="64907" marB="64907" anchor="ctr"/>
                </a:tc>
                <a:tc>
                  <a:txBody>
                    <a:bodyPr/>
                    <a:lstStyle/>
                    <a:p>
                      <a:pPr algn="l" fontAlgn="ctr"/>
                      <a:endParaRPr lang="en-US" sz="1200">
                        <a:effectLst/>
                        <a:latin typeface="Century Gothic" panose="020B0502020202020204" pitchFamily="34" charset="0"/>
                      </a:endParaRPr>
                    </a:p>
                  </a:txBody>
                  <a:tcPr marL="51925" marR="51925" marT="64907" marB="64907" anchor="ctr"/>
                </a:tc>
                <a:extLst>
                  <a:ext uri="{0D108BD9-81ED-4DB2-BD59-A6C34878D82A}">
                    <a16:rowId xmlns:a16="http://schemas.microsoft.com/office/drawing/2014/main" val="4092320462"/>
                  </a:ext>
                </a:extLst>
              </a:tr>
              <a:tr h="275204">
                <a:tc>
                  <a:txBody>
                    <a:bodyPr/>
                    <a:lstStyle/>
                    <a:p>
                      <a:pPr algn="l" fontAlgn="ctr"/>
                      <a:r>
                        <a:rPr lang="en-US" sz="1200" b="1">
                          <a:effectLst/>
                          <a:latin typeface="Century Gothic" panose="020B0502020202020204" pitchFamily="34" charset="0"/>
                        </a:rPr>
                        <a:t>  Less returns and allowances</a:t>
                      </a:r>
                    </a:p>
                  </a:txBody>
                  <a:tcPr marL="51925" marR="51925" marT="64907" marB="64907" anchor="ctr"/>
                </a:tc>
                <a:tc>
                  <a:txBody>
                    <a:bodyPr/>
                    <a:lstStyle/>
                    <a:p>
                      <a:pPr algn="r" fontAlgn="ctr"/>
                      <a:r>
                        <a:rPr lang="en-US" sz="1200" dirty="0">
                          <a:effectLst/>
                          <a:latin typeface="Century Gothic" panose="020B0502020202020204" pitchFamily="34" charset="0"/>
                        </a:rPr>
                        <a:t>56,000</a:t>
                      </a:r>
                    </a:p>
                  </a:txBody>
                  <a:tcPr marL="51925" marR="51925" marT="64907" marB="64907" anchor="ctr">
                    <a:lnB w="12700" cap="flat" cmpd="sng" algn="ctr">
                      <a:solidFill>
                        <a:schemeClr val="tx1"/>
                      </a:solidFill>
                      <a:prstDash val="solid"/>
                      <a:round/>
                      <a:headEnd type="none" w="med" len="med"/>
                      <a:tailEnd type="none" w="med" len="med"/>
                    </a:lnB>
                  </a:tcPr>
                </a:tc>
                <a:tc>
                  <a:txBody>
                    <a:bodyPr/>
                    <a:lstStyle/>
                    <a:p>
                      <a:pPr algn="l" fontAlgn="ctr"/>
                      <a:endParaRPr lang="en-US" sz="1200">
                        <a:effectLst/>
                        <a:latin typeface="Century Gothic" panose="020B0502020202020204" pitchFamily="34" charset="0"/>
                      </a:endParaRPr>
                    </a:p>
                  </a:txBody>
                  <a:tcPr marL="51925" marR="51925" marT="64907" marB="64907" anchor="ctr"/>
                </a:tc>
                <a:tc>
                  <a:txBody>
                    <a:bodyPr/>
                    <a:lstStyle/>
                    <a:p>
                      <a:pPr algn="l" fontAlgn="ctr"/>
                      <a:endParaRPr lang="en-US" sz="1200">
                        <a:effectLst/>
                        <a:latin typeface="Century Gothic" panose="020B0502020202020204" pitchFamily="34" charset="0"/>
                      </a:endParaRPr>
                    </a:p>
                  </a:txBody>
                  <a:tcPr marL="51925" marR="51925" marT="64907" marB="64907" anchor="ctr"/>
                </a:tc>
                <a:extLst>
                  <a:ext uri="{0D108BD9-81ED-4DB2-BD59-A6C34878D82A}">
                    <a16:rowId xmlns:a16="http://schemas.microsoft.com/office/drawing/2014/main" val="2899840250"/>
                  </a:ext>
                </a:extLst>
              </a:tr>
              <a:tr h="275204">
                <a:tc>
                  <a:txBody>
                    <a:bodyPr/>
                    <a:lstStyle/>
                    <a:p>
                      <a:pPr algn="l" fontAlgn="ctr"/>
                      <a:r>
                        <a:rPr lang="en-US" sz="1200" b="1" dirty="0">
                          <a:effectLst/>
                          <a:latin typeface="Century Gothic" panose="020B0502020202020204" pitchFamily="34" charset="0"/>
                        </a:rPr>
                        <a:t>  Purchases, net</a:t>
                      </a:r>
                    </a:p>
                  </a:txBody>
                  <a:tcPr marL="51925" marR="51925" marT="64907" marB="64907" anchor="ctr"/>
                </a:tc>
                <a:tc>
                  <a:txBody>
                    <a:bodyPr/>
                    <a:lstStyle/>
                    <a:p>
                      <a:pPr algn="l" fontAlgn="ctr"/>
                      <a:endParaRPr lang="en-US" sz="1200" dirty="0">
                        <a:effectLst/>
                        <a:latin typeface="Century Gothic" panose="020B0502020202020204" pitchFamily="34" charset="0"/>
                      </a:endParaRPr>
                    </a:p>
                  </a:txBody>
                  <a:tcPr marL="51925" marR="51925" marT="64907" marB="64907" anchor="ctr">
                    <a:lnT w="12700" cap="flat" cmpd="sng" algn="ctr">
                      <a:solidFill>
                        <a:schemeClr val="tx1"/>
                      </a:solidFill>
                      <a:prstDash val="solid"/>
                      <a:round/>
                      <a:headEnd type="none" w="med" len="med"/>
                      <a:tailEnd type="none" w="med" len="med"/>
                    </a:lnT>
                  </a:tcPr>
                </a:tc>
                <a:tc>
                  <a:txBody>
                    <a:bodyPr/>
                    <a:lstStyle/>
                    <a:p>
                      <a:pPr algn="r" fontAlgn="ctr"/>
                      <a:r>
                        <a:rPr lang="en-US" sz="1200">
                          <a:effectLst/>
                          <a:latin typeface="Century Gothic" panose="020B0502020202020204" pitchFamily="34" charset="0"/>
                        </a:rPr>
                        <a:t>1,456,222</a:t>
                      </a:r>
                      <a:endParaRPr lang="en-US" sz="1200" dirty="0">
                        <a:effectLst/>
                        <a:latin typeface="Century Gothic" panose="020B0502020202020204" pitchFamily="34" charset="0"/>
                      </a:endParaRPr>
                    </a:p>
                  </a:txBody>
                  <a:tcPr marL="51925" marR="51925" marT="64907" marB="64907" anchor="ctr"/>
                </a:tc>
                <a:tc>
                  <a:txBody>
                    <a:bodyPr/>
                    <a:lstStyle/>
                    <a:p>
                      <a:pPr algn="l" fontAlgn="ctr"/>
                      <a:endParaRPr lang="en-US" sz="1200">
                        <a:effectLst/>
                        <a:latin typeface="Century Gothic" panose="020B0502020202020204" pitchFamily="34" charset="0"/>
                      </a:endParaRPr>
                    </a:p>
                  </a:txBody>
                  <a:tcPr marL="51925" marR="51925" marT="64907" marB="64907" anchor="ctr"/>
                </a:tc>
                <a:extLst>
                  <a:ext uri="{0D108BD9-81ED-4DB2-BD59-A6C34878D82A}">
                    <a16:rowId xmlns:a16="http://schemas.microsoft.com/office/drawing/2014/main" val="475606788"/>
                  </a:ext>
                </a:extLst>
              </a:tr>
              <a:tr h="275204">
                <a:tc>
                  <a:txBody>
                    <a:bodyPr/>
                    <a:lstStyle/>
                    <a:p>
                      <a:pPr algn="l" fontAlgn="ctr"/>
                      <a:r>
                        <a:rPr lang="en-US" sz="1200" b="1" dirty="0">
                          <a:effectLst/>
                          <a:latin typeface="Century Gothic" panose="020B0502020202020204" pitchFamily="34" charset="0"/>
                        </a:rPr>
                        <a:t>Plus Freight in</a:t>
                      </a:r>
                    </a:p>
                  </a:txBody>
                  <a:tcPr marL="51925" marR="51925" marT="64907" marB="64907" anchor="ctr"/>
                </a:tc>
                <a:tc>
                  <a:txBody>
                    <a:bodyPr/>
                    <a:lstStyle/>
                    <a:p>
                      <a:pPr algn="l" fontAlgn="ctr"/>
                      <a:endParaRPr lang="en-US" sz="1200">
                        <a:effectLst/>
                        <a:latin typeface="Century Gothic" panose="020B0502020202020204" pitchFamily="34" charset="0"/>
                      </a:endParaRPr>
                    </a:p>
                  </a:txBody>
                  <a:tcPr marL="51925" marR="51925" marT="64907" marB="64907" anchor="ctr"/>
                </a:tc>
                <a:tc>
                  <a:txBody>
                    <a:bodyPr/>
                    <a:lstStyle/>
                    <a:p>
                      <a:pPr algn="r" fontAlgn="ctr"/>
                      <a:r>
                        <a:rPr lang="en-US" sz="1200" dirty="0">
                          <a:effectLst/>
                          <a:latin typeface="Century Gothic" panose="020B0502020202020204" pitchFamily="34" charset="0"/>
                        </a:rPr>
                        <a:t>66,231</a:t>
                      </a:r>
                    </a:p>
                  </a:txBody>
                  <a:tcPr marL="51925" marR="51925" marT="64907" marB="64907" anchor="ctr">
                    <a:lnB w="12700" cap="flat" cmpd="sng" algn="ctr">
                      <a:solidFill>
                        <a:schemeClr val="tx1"/>
                      </a:solidFill>
                      <a:prstDash val="solid"/>
                      <a:round/>
                      <a:headEnd type="none" w="med" len="med"/>
                      <a:tailEnd type="none" w="med" len="med"/>
                    </a:lnB>
                  </a:tcPr>
                </a:tc>
                <a:tc>
                  <a:txBody>
                    <a:bodyPr/>
                    <a:lstStyle/>
                    <a:p>
                      <a:pPr algn="l" fontAlgn="ctr"/>
                      <a:endParaRPr lang="en-US" sz="1200">
                        <a:effectLst/>
                        <a:latin typeface="Century Gothic" panose="020B0502020202020204" pitchFamily="34" charset="0"/>
                      </a:endParaRPr>
                    </a:p>
                  </a:txBody>
                  <a:tcPr marL="51925" marR="51925" marT="64907" marB="64907" anchor="ctr"/>
                </a:tc>
                <a:extLst>
                  <a:ext uri="{0D108BD9-81ED-4DB2-BD59-A6C34878D82A}">
                    <a16:rowId xmlns:a16="http://schemas.microsoft.com/office/drawing/2014/main" val="2962132252"/>
                  </a:ext>
                </a:extLst>
              </a:tr>
              <a:tr h="275204">
                <a:tc>
                  <a:txBody>
                    <a:bodyPr/>
                    <a:lstStyle/>
                    <a:p>
                      <a:pPr algn="l" fontAlgn="ctr"/>
                      <a:r>
                        <a:rPr lang="en-US" sz="1200" b="1" dirty="0">
                          <a:effectLst/>
                          <a:latin typeface="Century Gothic" panose="020B0502020202020204" pitchFamily="34" charset="0"/>
                        </a:rPr>
                        <a:t>  Goods available for sale</a:t>
                      </a:r>
                    </a:p>
                  </a:txBody>
                  <a:tcPr marL="51925" marR="51925" marT="64907" marB="64907" anchor="ctr"/>
                </a:tc>
                <a:tc>
                  <a:txBody>
                    <a:bodyPr/>
                    <a:lstStyle/>
                    <a:p>
                      <a:pPr algn="l" fontAlgn="ctr"/>
                      <a:endParaRPr lang="en-US" sz="1200">
                        <a:effectLst/>
                        <a:latin typeface="Century Gothic" panose="020B0502020202020204" pitchFamily="34" charset="0"/>
                      </a:endParaRPr>
                    </a:p>
                  </a:txBody>
                  <a:tcPr marL="51925" marR="51925" marT="64907" marB="64907" anchor="ctr"/>
                </a:tc>
                <a:tc>
                  <a:txBody>
                    <a:bodyPr/>
                    <a:lstStyle/>
                    <a:p>
                      <a:pPr algn="r" fontAlgn="ctr"/>
                      <a:r>
                        <a:rPr lang="en-US" sz="1200">
                          <a:effectLst/>
                          <a:latin typeface="Century Gothic" panose="020B0502020202020204" pitchFamily="34" charset="0"/>
                        </a:rPr>
                        <a:t>$1,980,350</a:t>
                      </a:r>
                      <a:endParaRPr lang="en-US" sz="1200" dirty="0">
                        <a:effectLst/>
                        <a:latin typeface="Century Gothic" panose="020B0502020202020204" pitchFamily="34" charset="0"/>
                      </a:endParaRPr>
                    </a:p>
                  </a:txBody>
                  <a:tcPr marL="51925" marR="51925" marT="64907" marB="64907" anchor="ctr">
                    <a:lnT w="12700" cap="flat" cmpd="sng" algn="ctr">
                      <a:solidFill>
                        <a:schemeClr val="tx1"/>
                      </a:solidFill>
                      <a:prstDash val="solid"/>
                      <a:round/>
                      <a:headEnd type="none" w="med" len="med"/>
                      <a:tailEnd type="none" w="med" len="med"/>
                    </a:lnT>
                  </a:tcPr>
                </a:tc>
                <a:tc>
                  <a:txBody>
                    <a:bodyPr/>
                    <a:lstStyle/>
                    <a:p>
                      <a:pPr algn="l" fontAlgn="ctr"/>
                      <a:endParaRPr lang="en-US" sz="1200">
                        <a:effectLst/>
                        <a:latin typeface="Century Gothic" panose="020B0502020202020204" pitchFamily="34" charset="0"/>
                      </a:endParaRPr>
                    </a:p>
                  </a:txBody>
                  <a:tcPr marL="51925" marR="51925" marT="64907" marB="64907" anchor="ctr"/>
                </a:tc>
                <a:extLst>
                  <a:ext uri="{0D108BD9-81ED-4DB2-BD59-A6C34878D82A}">
                    <a16:rowId xmlns:a16="http://schemas.microsoft.com/office/drawing/2014/main" val="1004025341"/>
                  </a:ext>
                </a:extLst>
              </a:tr>
              <a:tr h="420595">
                <a:tc>
                  <a:txBody>
                    <a:bodyPr/>
                    <a:lstStyle/>
                    <a:p>
                      <a:pPr algn="l" fontAlgn="ctr"/>
                      <a:r>
                        <a:rPr lang="en-US" sz="1200" b="1" dirty="0">
                          <a:effectLst/>
                          <a:latin typeface="Century Gothic" panose="020B0502020202020204" pitchFamily="34" charset="0"/>
                        </a:rPr>
                        <a:t>  Less merchandise inventory, December 31, 20XX</a:t>
                      </a:r>
                    </a:p>
                  </a:txBody>
                  <a:tcPr marL="51925" marR="51925" marT="64907" marB="64907" anchor="ctr"/>
                </a:tc>
                <a:tc>
                  <a:txBody>
                    <a:bodyPr/>
                    <a:lstStyle/>
                    <a:p>
                      <a:pPr algn="l" fontAlgn="ctr"/>
                      <a:endParaRPr lang="en-US" sz="1200">
                        <a:effectLst/>
                        <a:latin typeface="Century Gothic" panose="020B0502020202020204" pitchFamily="34" charset="0"/>
                      </a:endParaRPr>
                    </a:p>
                  </a:txBody>
                  <a:tcPr marL="51925" marR="51925" marT="64907" marB="64907" anchor="ctr"/>
                </a:tc>
                <a:tc>
                  <a:txBody>
                    <a:bodyPr/>
                    <a:lstStyle/>
                    <a:p>
                      <a:pPr algn="r" fontAlgn="ctr"/>
                      <a:r>
                        <a:rPr lang="en-US" sz="1200" dirty="0">
                          <a:effectLst/>
                          <a:latin typeface="Century Gothic" panose="020B0502020202020204" pitchFamily="34" charset="0"/>
                        </a:rPr>
                        <a:t>238,6878</a:t>
                      </a:r>
                    </a:p>
                  </a:txBody>
                  <a:tcPr marL="51925" marR="51925" marT="64907" marB="64907" anchor="ctr">
                    <a:lnB w="12700" cap="flat" cmpd="sng" algn="ctr">
                      <a:solidFill>
                        <a:schemeClr val="tx1"/>
                      </a:solidFill>
                      <a:prstDash val="solid"/>
                      <a:round/>
                      <a:headEnd type="none" w="med" len="med"/>
                      <a:tailEnd type="none" w="med" len="med"/>
                    </a:lnB>
                  </a:tcPr>
                </a:tc>
                <a:tc>
                  <a:txBody>
                    <a:bodyPr/>
                    <a:lstStyle/>
                    <a:p>
                      <a:endParaRPr lang="en-US" sz="1200">
                        <a:latin typeface="Century Gothic" panose="020B0502020202020204" pitchFamily="34" charset="0"/>
                      </a:endParaRPr>
                    </a:p>
                  </a:txBody>
                  <a:tcPr marL="62310" marR="62310" marT="31155" marB="31155"/>
                </a:tc>
                <a:extLst>
                  <a:ext uri="{0D108BD9-81ED-4DB2-BD59-A6C34878D82A}">
                    <a16:rowId xmlns:a16="http://schemas.microsoft.com/office/drawing/2014/main" val="2185553095"/>
                  </a:ext>
                </a:extLst>
              </a:tr>
              <a:tr h="275204">
                <a:tc>
                  <a:txBody>
                    <a:bodyPr/>
                    <a:lstStyle/>
                    <a:p>
                      <a:pPr algn="l" fontAlgn="ctr"/>
                      <a:r>
                        <a:rPr lang="en-US" sz="1200" b="1" dirty="0">
                          <a:effectLst/>
                          <a:latin typeface="Century Gothic" panose="020B0502020202020204" pitchFamily="34" charset="0"/>
                        </a:rPr>
                        <a:t>        Cost of goods sold</a:t>
                      </a:r>
                    </a:p>
                  </a:txBody>
                  <a:tcPr marL="51925" marR="51925" marT="64907" marB="64907" anchor="ctr"/>
                </a:tc>
                <a:tc>
                  <a:txBody>
                    <a:bodyPr/>
                    <a:lstStyle/>
                    <a:p>
                      <a:pPr algn="l" fontAlgn="ctr"/>
                      <a:endParaRPr lang="en-US" sz="1200">
                        <a:effectLst/>
                        <a:latin typeface="Century Gothic" panose="020B0502020202020204" pitchFamily="34" charset="0"/>
                      </a:endParaRPr>
                    </a:p>
                  </a:txBody>
                  <a:tcPr marL="51925" marR="51925" marT="64907" marB="64907" anchor="ctr"/>
                </a:tc>
                <a:tc>
                  <a:txBody>
                    <a:bodyPr/>
                    <a:lstStyle/>
                    <a:p>
                      <a:pPr algn="l" fontAlgn="ctr"/>
                      <a:endParaRPr lang="en-US" sz="1200" dirty="0">
                        <a:effectLst/>
                        <a:latin typeface="Century Gothic" panose="020B0502020202020204" pitchFamily="34" charset="0"/>
                      </a:endParaRPr>
                    </a:p>
                  </a:txBody>
                  <a:tcPr marL="51925" marR="51925" marT="64907" marB="64907" anchor="ctr">
                    <a:lnT w="12700" cap="flat" cmpd="sng" algn="ctr">
                      <a:solidFill>
                        <a:schemeClr val="tx1"/>
                      </a:solidFill>
                      <a:prstDash val="solid"/>
                      <a:round/>
                      <a:headEnd type="none" w="med" len="med"/>
                      <a:tailEnd type="none" w="med" len="med"/>
                    </a:lnT>
                  </a:tcPr>
                </a:tc>
                <a:tc>
                  <a:txBody>
                    <a:bodyPr/>
                    <a:lstStyle/>
                    <a:p>
                      <a:pPr algn="r" fontAlgn="ctr"/>
                      <a:r>
                        <a:rPr lang="en-US" sz="1200" dirty="0">
                          <a:effectLst/>
                          <a:latin typeface="Century Gothic" panose="020B0502020202020204" pitchFamily="34" charset="0"/>
                        </a:rPr>
                        <a:t>1,741,663</a:t>
                      </a:r>
                    </a:p>
                  </a:txBody>
                  <a:tcPr marL="51925" marR="51925" marT="64907" marB="64907"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35574082"/>
                  </a:ext>
                </a:extLst>
              </a:tr>
              <a:tr h="275204">
                <a:tc>
                  <a:txBody>
                    <a:bodyPr/>
                    <a:lstStyle/>
                    <a:p>
                      <a:pPr algn="l" fontAlgn="ctr"/>
                      <a:r>
                        <a:rPr lang="en-US" sz="1200" b="1" dirty="0">
                          <a:effectLst/>
                          <a:latin typeface="Century Gothic" panose="020B0502020202020204" pitchFamily="34" charset="0"/>
                        </a:rPr>
                        <a:t>Gross profit</a:t>
                      </a:r>
                    </a:p>
                  </a:txBody>
                  <a:tcPr marL="51925" marR="51925" marT="64907" marB="64907" anchor="ctr"/>
                </a:tc>
                <a:tc>
                  <a:txBody>
                    <a:bodyPr/>
                    <a:lstStyle/>
                    <a:p>
                      <a:pPr algn="l" fontAlgn="ctr"/>
                      <a:endParaRPr lang="en-US" sz="1200" dirty="0">
                        <a:effectLst/>
                        <a:latin typeface="Century Gothic" panose="020B0502020202020204" pitchFamily="34" charset="0"/>
                      </a:endParaRPr>
                    </a:p>
                  </a:txBody>
                  <a:tcPr marL="51925" marR="51925" marT="64907" marB="64907" anchor="ctr"/>
                </a:tc>
                <a:tc>
                  <a:txBody>
                    <a:bodyPr/>
                    <a:lstStyle/>
                    <a:p>
                      <a:pPr algn="l" fontAlgn="ctr"/>
                      <a:endParaRPr lang="en-US" sz="1200" dirty="0">
                        <a:effectLst/>
                        <a:latin typeface="Century Gothic" panose="020B0502020202020204" pitchFamily="34" charset="0"/>
                      </a:endParaRPr>
                    </a:p>
                  </a:txBody>
                  <a:tcPr marL="51925" marR="51925" marT="64907" marB="64907" anchor="ctr"/>
                </a:tc>
                <a:tc>
                  <a:txBody>
                    <a:bodyPr/>
                    <a:lstStyle/>
                    <a:p>
                      <a:pPr algn="r" fontAlgn="ctr"/>
                      <a:r>
                        <a:rPr lang="en-US" sz="1200" dirty="0">
                          <a:effectLst/>
                          <a:latin typeface="Century Gothic" panose="020B0502020202020204" pitchFamily="34" charset="0"/>
                        </a:rPr>
                        <a:t>$807,296</a:t>
                      </a:r>
                    </a:p>
                  </a:txBody>
                  <a:tcPr marL="51925" marR="51925" marT="64907" marB="64907" anchor="ct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68321406"/>
                  </a:ext>
                </a:extLst>
              </a:tr>
              <a:tr h="275204">
                <a:tc gridSpan="4">
                  <a:txBody>
                    <a:bodyPr/>
                    <a:lstStyle/>
                    <a:p>
                      <a:pPr algn="l" fontAlgn="ctr"/>
                      <a:endParaRPr lang="en-US" sz="1200" dirty="0">
                        <a:effectLst/>
                        <a:latin typeface="Century Gothic" panose="020B0502020202020204" pitchFamily="34" charset="0"/>
                      </a:endParaRPr>
                    </a:p>
                  </a:txBody>
                  <a:tcPr marL="51925" marR="51925" marT="64907" marB="64907" anchor="ctr"/>
                </a:tc>
                <a:tc hMerge="1">
                  <a:txBody>
                    <a:bodyPr/>
                    <a:lstStyle/>
                    <a:p>
                      <a:endParaRPr lang="en-US"/>
                    </a:p>
                  </a:txBody>
                  <a:tcPr/>
                </a:tc>
                <a:tc hMerge="1">
                  <a:txBody>
                    <a:bodyPr/>
                    <a:lstStyle/>
                    <a:p>
                      <a:endParaRPr lang="en-US"/>
                    </a:p>
                  </a:txBody>
                  <a:tcPr/>
                </a:tc>
                <a:tc hMerge="1">
                  <a:txBody>
                    <a:bodyPr/>
                    <a:lstStyle/>
                    <a:p>
                      <a:pPr algn="l" fontAlgn="ctr"/>
                      <a:endParaRPr lang="en-US" sz="1100">
                        <a:effectLst/>
                        <a:latin typeface="Century Gothic" panose="020B0502020202020204" pitchFamily="34" charset="0"/>
                      </a:endParaRPr>
                    </a:p>
                  </a:txBody>
                  <a:tcPr marL="51925" marR="51925" marT="64907" marB="64907" anchor="ctr"/>
                </a:tc>
                <a:extLst>
                  <a:ext uri="{0D108BD9-81ED-4DB2-BD59-A6C34878D82A}">
                    <a16:rowId xmlns:a16="http://schemas.microsoft.com/office/drawing/2014/main" val="166108875"/>
                  </a:ext>
                </a:extLst>
              </a:tr>
              <a:tr h="275204">
                <a:tc>
                  <a:txBody>
                    <a:bodyPr/>
                    <a:lstStyle/>
                    <a:p>
                      <a:pPr algn="l" fontAlgn="ctr"/>
                      <a:r>
                        <a:rPr lang="en-US" sz="1200" b="1" dirty="0">
                          <a:effectLst/>
                          <a:latin typeface="Century Gothic" panose="020B0502020202020204" pitchFamily="34" charset="0"/>
                        </a:rPr>
                        <a:t>Gross profit %</a:t>
                      </a:r>
                    </a:p>
                  </a:txBody>
                  <a:tcPr marL="51925" marR="51925" marT="64907" marB="64907" anchor="ctr"/>
                </a:tc>
                <a:tc>
                  <a:txBody>
                    <a:bodyPr/>
                    <a:lstStyle/>
                    <a:p>
                      <a:pPr algn="l" fontAlgn="ctr"/>
                      <a:endParaRPr lang="en-US" sz="1200" dirty="0">
                        <a:effectLst/>
                        <a:latin typeface="Century Gothic" panose="020B0502020202020204" pitchFamily="34" charset="0"/>
                      </a:endParaRPr>
                    </a:p>
                  </a:txBody>
                  <a:tcPr marL="51925" marR="51925" marT="64907" marB="64907" anchor="ctr"/>
                </a:tc>
                <a:tc>
                  <a:txBody>
                    <a:bodyPr/>
                    <a:lstStyle/>
                    <a:p>
                      <a:pPr algn="l" fontAlgn="ctr"/>
                      <a:endParaRPr lang="en-US" sz="1200" dirty="0">
                        <a:effectLst/>
                        <a:latin typeface="Century Gothic" panose="020B0502020202020204" pitchFamily="34" charset="0"/>
                      </a:endParaRPr>
                    </a:p>
                  </a:txBody>
                  <a:tcPr marL="51925" marR="51925" marT="64907" marB="64907" anchor="ctr"/>
                </a:tc>
                <a:tc>
                  <a:txBody>
                    <a:bodyPr/>
                    <a:lstStyle/>
                    <a:p>
                      <a:pPr algn="l" fontAlgn="ctr"/>
                      <a:r>
                        <a:rPr lang="en-US" sz="1200" dirty="0">
                          <a:effectLst/>
                          <a:latin typeface="Century Gothic" panose="020B0502020202020204" pitchFamily="34" charset="0"/>
                        </a:rPr>
                        <a:t>31.67%</a:t>
                      </a:r>
                    </a:p>
                  </a:txBody>
                  <a:tcPr marL="51925" marR="51925" marT="64907" marB="64907" anchor="ctr"/>
                </a:tc>
                <a:extLst>
                  <a:ext uri="{0D108BD9-81ED-4DB2-BD59-A6C34878D82A}">
                    <a16:rowId xmlns:a16="http://schemas.microsoft.com/office/drawing/2014/main" val="1601534791"/>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8"/>
          <p:cNvSpPr txBox="1">
            <a:spLocks noGrp="1"/>
          </p:cNvSpPr>
          <p:nvPr>
            <p:ph type="title"/>
          </p:nvPr>
        </p:nvSpPr>
        <p:spPr>
          <a:xfrm>
            <a:off x="838200" y="537883"/>
            <a:ext cx="10515600" cy="26895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Perpetual Inventory System</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Google Shape;49;p2"/>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Module Learning Outcomes</a:t>
            </a:r>
            <a:endParaRPr/>
          </a:p>
        </p:txBody>
      </p:sp>
      <p:sp>
        <p:nvSpPr>
          <p:cNvPr id="50" name="Google Shape;50;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2800"/>
              <a:buNone/>
            </a:pPr>
            <a:r>
              <a:rPr lang="en-US"/>
              <a:t>Describe the accounting and reporting of purchases and sales of merchandise</a:t>
            </a:r>
            <a:endParaRPr/>
          </a:p>
          <a:p>
            <a:pPr marL="38100" lvl="0" indent="0" algn="l" rtl="0">
              <a:lnSpc>
                <a:spcPct val="90000"/>
              </a:lnSpc>
              <a:spcBef>
                <a:spcPts val="750"/>
              </a:spcBef>
              <a:spcAft>
                <a:spcPts val="0"/>
              </a:spcAft>
              <a:buSzPts val="2800"/>
              <a:buNone/>
            </a:pPr>
            <a:endParaRPr/>
          </a:p>
          <a:p>
            <a:pPr marL="932688" lvl="0" indent="-457200" algn="l" rtl="0">
              <a:lnSpc>
                <a:spcPct val="90000"/>
              </a:lnSpc>
              <a:spcBef>
                <a:spcPts val="375"/>
              </a:spcBef>
              <a:spcAft>
                <a:spcPts val="0"/>
              </a:spcAft>
              <a:buSzPts val="1100"/>
              <a:buNone/>
            </a:pPr>
            <a:r>
              <a:rPr lang="en-US" sz="2400"/>
              <a:t>7.1: </a:t>
            </a:r>
            <a:r>
              <a:rPr lang="en-US" sz="2400" u="sng">
                <a:solidFill>
                  <a:schemeClr val="hlink"/>
                </a:solidFill>
                <a:hlinkClick r:id="rId3" action="ppaction://hlinksldjump"/>
              </a:rPr>
              <a:t>Identify issues unique to merchandising companies</a:t>
            </a:r>
            <a:r>
              <a:rPr lang="en-US" sz="2400"/>
              <a:t>	</a:t>
            </a:r>
            <a:endParaRPr sz="2400"/>
          </a:p>
          <a:p>
            <a:pPr marL="932688" lvl="0" indent="-457200" algn="l" rtl="0">
              <a:lnSpc>
                <a:spcPct val="90000"/>
              </a:lnSpc>
              <a:spcBef>
                <a:spcPts val="375"/>
              </a:spcBef>
              <a:spcAft>
                <a:spcPts val="0"/>
              </a:spcAft>
              <a:buSzPts val="1100"/>
              <a:buNone/>
            </a:pPr>
            <a:r>
              <a:rPr lang="en-US" sz="2400"/>
              <a:t>7.2: </a:t>
            </a:r>
            <a:r>
              <a:rPr lang="en-US" sz="2400" u="sng">
                <a:solidFill>
                  <a:schemeClr val="hlink"/>
                </a:solidFill>
                <a:hlinkClick r:id="rId4" action="ppaction://hlinksldjump"/>
              </a:rPr>
              <a:t>Accounting for inventory under the periodic method</a:t>
            </a:r>
            <a:r>
              <a:rPr lang="en-US" sz="2400"/>
              <a:t>	</a:t>
            </a:r>
            <a:endParaRPr sz="2400"/>
          </a:p>
          <a:p>
            <a:pPr marL="932688" lvl="0" indent="-457200" algn="l" rtl="0">
              <a:lnSpc>
                <a:spcPct val="90000"/>
              </a:lnSpc>
              <a:spcBef>
                <a:spcPts val="375"/>
              </a:spcBef>
              <a:spcAft>
                <a:spcPts val="0"/>
              </a:spcAft>
              <a:buSzPts val="1100"/>
              <a:buNone/>
            </a:pPr>
            <a:r>
              <a:rPr lang="en-US" sz="2400"/>
              <a:t>7.3: </a:t>
            </a:r>
            <a:r>
              <a:rPr lang="en-US" sz="2400" u="sng">
                <a:solidFill>
                  <a:schemeClr val="hlink"/>
                </a:solidFill>
                <a:hlinkClick r:id="rId5" action="ppaction://hlinksldjump"/>
              </a:rPr>
              <a:t>Accounting for inventory under the perpetual method</a:t>
            </a:r>
            <a:r>
              <a:rPr lang="en-US" sz="2400"/>
              <a:t>	</a:t>
            </a:r>
            <a:endParaRPr sz="2400"/>
          </a:p>
          <a:p>
            <a:pPr marL="932688" lvl="0" indent="-457200" algn="l" rtl="0">
              <a:lnSpc>
                <a:spcPct val="90000"/>
              </a:lnSpc>
              <a:spcBef>
                <a:spcPts val="375"/>
              </a:spcBef>
              <a:spcAft>
                <a:spcPts val="0"/>
              </a:spcAft>
              <a:buSzPts val="2800"/>
              <a:buNone/>
            </a:pPr>
            <a:endParaRPr sz="24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9"/>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Perpetual Inventory System</a:t>
            </a:r>
            <a:endParaRPr/>
          </a:p>
        </p:txBody>
      </p:sp>
      <p:sp>
        <p:nvSpPr>
          <p:cNvPr id="169" name="Google Shape;169;p9"/>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1100"/>
              <a:buNone/>
            </a:pPr>
            <a:r>
              <a:rPr lang="en-US" sz="2400"/>
              <a:t>7.3: Accounting for inventory under the perpetual method	</a:t>
            </a:r>
            <a:endParaRPr sz="2400"/>
          </a:p>
          <a:p>
            <a:pPr marL="582930" lvl="0" indent="0" algn="l" rtl="0">
              <a:lnSpc>
                <a:spcPct val="90000"/>
              </a:lnSpc>
              <a:spcBef>
                <a:spcPts val="375"/>
              </a:spcBef>
              <a:spcAft>
                <a:spcPts val="0"/>
              </a:spcAft>
              <a:buClr>
                <a:schemeClr val="dk1"/>
              </a:buClr>
              <a:buSzPts val="1100"/>
              <a:buFont typeface="Arial"/>
              <a:buNone/>
            </a:pPr>
            <a:r>
              <a:rPr lang="en-US" sz="2000"/>
              <a:t>7.3.1: Record Purchases under a perpetual system</a:t>
            </a:r>
            <a:endParaRPr sz="2000"/>
          </a:p>
          <a:p>
            <a:pPr marL="582930" lvl="0" indent="0" algn="l" rtl="0">
              <a:lnSpc>
                <a:spcPct val="90000"/>
              </a:lnSpc>
              <a:spcBef>
                <a:spcPts val="375"/>
              </a:spcBef>
              <a:spcAft>
                <a:spcPts val="0"/>
              </a:spcAft>
              <a:buClr>
                <a:schemeClr val="dk1"/>
              </a:buClr>
              <a:buSzPts val="1100"/>
              <a:buFont typeface="Arial"/>
              <a:buNone/>
            </a:pPr>
            <a:r>
              <a:rPr lang="en-US" sz="2000"/>
              <a:t>7.3.2: Record sales of inventory under a perpetual system</a:t>
            </a:r>
            <a:endParaRPr sz="2000"/>
          </a:p>
          <a:p>
            <a:pPr marL="582930" lvl="0" indent="0" algn="l" rtl="0">
              <a:lnSpc>
                <a:spcPct val="90000"/>
              </a:lnSpc>
              <a:spcBef>
                <a:spcPts val="375"/>
              </a:spcBef>
              <a:spcAft>
                <a:spcPts val="0"/>
              </a:spcAft>
              <a:buClr>
                <a:schemeClr val="dk1"/>
              </a:buClr>
              <a:buSzPts val="1100"/>
              <a:buFont typeface="Arial"/>
              <a:buNone/>
            </a:pPr>
            <a:r>
              <a:rPr lang="en-US" sz="2000"/>
              <a:t>7.3.3: Illustrate how inventory counts are used as an internal control under a perpetual system</a:t>
            </a:r>
            <a:endParaRPr sz="2000"/>
          </a:p>
          <a:p>
            <a:pPr marL="0" lvl="1" indent="0" algn="l" rtl="0">
              <a:lnSpc>
                <a:spcPct val="90000"/>
              </a:lnSpc>
              <a:spcBef>
                <a:spcPts val="375"/>
              </a:spcBef>
              <a:spcAft>
                <a:spcPts val="0"/>
              </a:spcAft>
              <a:buSzPts val="2400"/>
              <a:buNone/>
            </a:pPr>
            <a:endParaRPr sz="20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ga29cd74da0_0_81"/>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Perpetual and Periodic Inventory Systems</a:t>
            </a:r>
            <a:endParaRPr/>
          </a:p>
        </p:txBody>
      </p:sp>
      <p:pic>
        <p:nvPicPr>
          <p:cNvPr id="2" name="Online Media 1" descr="Perpetual vs Periodic Inventory System (Financial Accounting Tutorial #29)">
            <a:hlinkClick r:id="" action="ppaction://media"/>
            <a:extLst>
              <a:ext uri="{FF2B5EF4-FFF2-40B4-BE49-F238E27FC236}">
                <a16:creationId xmlns:a16="http://schemas.microsoft.com/office/drawing/2014/main" id="{5200B306-9300-8A4A-ACDC-818810276C32}"/>
              </a:ext>
            </a:extLst>
          </p:cNvPr>
          <p:cNvPicPr>
            <a:picLocks noRot="1" noChangeAspect="1"/>
          </p:cNvPicPr>
          <p:nvPr>
            <a:videoFile r:link="rId1"/>
          </p:nvPr>
        </p:nvPicPr>
        <p:blipFill>
          <a:blip r:embed="rId4"/>
          <a:stretch>
            <a:fillRect/>
          </a:stretch>
        </p:blipFill>
        <p:spPr>
          <a:xfrm>
            <a:off x="3048000" y="1891921"/>
            <a:ext cx="6096000" cy="3429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ga29cd74da0_0_87"/>
          <p:cNvSpPr txBox="1">
            <a:spLocks noGrp="1"/>
          </p:cNvSpPr>
          <p:nvPr>
            <p:ph type="title"/>
          </p:nvPr>
        </p:nvSpPr>
        <p:spPr/>
        <p:txBody>
          <a:bodyPr/>
          <a:lstStyle/>
          <a:p>
            <a:r>
              <a:rPr lang="en-US" dirty="0"/>
              <a:t>Purchases under a Perpetual System</a:t>
            </a:r>
          </a:p>
        </p:txBody>
      </p:sp>
      <p:graphicFrame>
        <p:nvGraphicFramePr>
          <p:cNvPr id="6" name="Table 5">
            <a:extLst>
              <a:ext uri="{FF2B5EF4-FFF2-40B4-BE49-F238E27FC236}">
                <a16:creationId xmlns:a16="http://schemas.microsoft.com/office/drawing/2014/main" id="{1EF5A334-796A-CB44-968C-0D2A028B526D}"/>
              </a:ext>
            </a:extLst>
          </p:cNvPr>
          <p:cNvGraphicFramePr>
            <a:graphicFrameLocks noGrp="1"/>
          </p:cNvGraphicFramePr>
          <p:nvPr>
            <p:extLst>
              <p:ext uri="{D42A27DB-BD31-4B8C-83A1-F6EECF244321}">
                <p14:modId xmlns:p14="http://schemas.microsoft.com/office/powerpoint/2010/main" val="982851496"/>
              </p:ext>
            </p:extLst>
          </p:nvPr>
        </p:nvGraphicFramePr>
        <p:xfrm>
          <a:off x="838199" y="2222024"/>
          <a:ext cx="10748749" cy="3429000"/>
        </p:xfrm>
        <a:graphic>
          <a:graphicData uri="http://schemas.openxmlformats.org/drawingml/2006/table">
            <a:tbl>
              <a:tblPr firstRow="1">
                <a:tableStyleId>{1E171933-4619-4E11-9A3F-F7608DF75F80}</a:tableStyleId>
              </a:tblPr>
              <a:tblGrid>
                <a:gridCol w="1138117">
                  <a:extLst>
                    <a:ext uri="{9D8B030D-6E8A-4147-A177-3AD203B41FA5}">
                      <a16:colId xmlns:a16="http://schemas.microsoft.com/office/drawing/2014/main" val="2677736495"/>
                    </a:ext>
                  </a:extLst>
                </a:gridCol>
                <a:gridCol w="5993977">
                  <a:extLst>
                    <a:ext uri="{9D8B030D-6E8A-4147-A177-3AD203B41FA5}">
                      <a16:colId xmlns:a16="http://schemas.microsoft.com/office/drawing/2014/main" val="714334466"/>
                    </a:ext>
                  </a:extLst>
                </a:gridCol>
                <a:gridCol w="1241946">
                  <a:extLst>
                    <a:ext uri="{9D8B030D-6E8A-4147-A177-3AD203B41FA5}">
                      <a16:colId xmlns:a16="http://schemas.microsoft.com/office/drawing/2014/main" val="2945676168"/>
                    </a:ext>
                  </a:extLst>
                </a:gridCol>
                <a:gridCol w="1173707">
                  <a:extLst>
                    <a:ext uri="{9D8B030D-6E8A-4147-A177-3AD203B41FA5}">
                      <a16:colId xmlns:a16="http://schemas.microsoft.com/office/drawing/2014/main" val="1161127751"/>
                    </a:ext>
                  </a:extLst>
                </a:gridCol>
                <a:gridCol w="1201002">
                  <a:extLst>
                    <a:ext uri="{9D8B030D-6E8A-4147-A177-3AD203B41FA5}">
                      <a16:colId xmlns:a16="http://schemas.microsoft.com/office/drawing/2014/main" val="1063191489"/>
                    </a:ext>
                  </a:extLst>
                </a:gridCol>
              </a:tblGrid>
              <a:tr h="148137">
                <a:tc gridSpan="5">
                  <a:txBody>
                    <a:bodyPr/>
                    <a:lstStyle/>
                    <a:p>
                      <a:pPr algn="r"/>
                      <a:r>
                        <a:rPr lang="en-US" sz="1800" dirty="0">
                          <a:latin typeface="Century Gothic" panose="020B0502020202020204" pitchFamily="34" charset="0"/>
                        </a:rPr>
                        <a:t>JOURNAL                                                                             Page 101</a:t>
                      </a:r>
                    </a:p>
                  </a:txBody>
                  <a:tcPr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393630695"/>
                  </a:ext>
                </a:extLst>
              </a:tr>
              <a:tr h="0">
                <a:tc>
                  <a:txBody>
                    <a:bodyPr/>
                    <a:lstStyle/>
                    <a:p>
                      <a:pPr algn="ctr" fontAlgn="ctr"/>
                      <a:r>
                        <a:rPr lang="en-US" sz="1800" b="1" dirty="0">
                          <a:effectLst/>
                          <a:latin typeface="Century Gothic" panose="020B0502020202020204" pitchFamily="34" charset="0"/>
                        </a:rPr>
                        <a:t>Date</a:t>
                      </a:r>
                    </a:p>
                  </a:txBody>
                  <a:tcPr marL="76200" marR="76200" marT="95250" marB="95250" anchor="ctr"/>
                </a:tc>
                <a:tc>
                  <a:txBody>
                    <a:bodyPr/>
                    <a:lstStyle/>
                    <a:p>
                      <a:pPr algn="ctr" fontAlgn="ctr"/>
                      <a:r>
                        <a:rPr lang="en-US" sz="1800" b="1" dirty="0">
                          <a:effectLst/>
                          <a:latin typeface="Century Gothic" panose="020B0502020202020204" pitchFamily="34" charset="0"/>
                        </a:rPr>
                        <a:t>Description</a:t>
                      </a:r>
                    </a:p>
                  </a:txBody>
                  <a:tcPr marL="76200" marR="76200" marT="95250" marB="95250" anchor="ctr"/>
                </a:tc>
                <a:tc>
                  <a:txBody>
                    <a:bodyPr/>
                    <a:lstStyle/>
                    <a:p>
                      <a:pPr algn="ctr" fontAlgn="ctr"/>
                      <a:r>
                        <a:rPr lang="en-US" sz="1800" b="1" dirty="0">
                          <a:effectLst/>
                          <a:latin typeface="Century Gothic" panose="020B0502020202020204" pitchFamily="34" charset="0"/>
                        </a:rPr>
                        <a:t>Post. Ref.</a:t>
                      </a:r>
                    </a:p>
                  </a:txBody>
                  <a:tcPr marL="76200" marR="76200" marT="95250" marB="95250" anchor="ctr"/>
                </a:tc>
                <a:tc>
                  <a:txBody>
                    <a:bodyPr/>
                    <a:lstStyle/>
                    <a:p>
                      <a:pPr algn="ctr" fontAlgn="ctr"/>
                      <a:r>
                        <a:rPr lang="en-US" sz="1800" b="1" dirty="0">
                          <a:effectLst/>
                          <a:latin typeface="Century Gothic" panose="020B0502020202020204" pitchFamily="34" charset="0"/>
                        </a:rPr>
                        <a:t>Debit</a:t>
                      </a:r>
                    </a:p>
                  </a:txBody>
                  <a:tcPr marL="76200" marR="76200" marT="95250" marB="95250" anchor="ctr"/>
                </a:tc>
                <a:tc>
                  <a:txBody>
                    <a:bodyPr/>
                    <a:lstStyle/>
                    <a:p>
                      <a:pPr algn="ctr" fontAlgn="ctr"/>
                      <a:r>
                        <a:rPr lang="en-US" sz="1800" b="1" dirty="0">
                          <a:effectLst/>
                          <a:latin typeface="Century Gothic" panose="020B0502020202020204" pitchFamily="34" charset="0"/>
                        </a:rPr>
                        <a:t>Credit</a:t>
                      </a:r>
                    </a:p>
                  </a:txBody>
                  <a:tcPr marL="76200" marR="76200" marT="95250" marB="95250" anchor="ctr"/>
                </a:tc>
                <a:extLst>
                  <a:ext uri="{0D108BD9-81ED-4DB2-BD59-A6C34878D82A}">
                    <a16:rowId xmlns:a16="http://schemas.microsoft.com/office/drawing/2014/main" val="2813881292"/>
                  </a:ext>
                </a:extLst>
              </a:tr>
              <a:tr h="0">
                <a:tc>
                  <a:txBody>
                    <a:bodyPr/>
                    <a:lstStyle/>
                    <a:p>
                      <a:pPr algn="l" fontAlgn="ctr"/>
                      <a:r>
                        <a:rPr lang="en-US" sz="1800">
                          <a:effectLst/>
                          <a:latin typeface="Century Gothic" panose="020B0502020202020204" pitchFamily="34" charset="0"/>
                        </a:rPr>
                        <a:t>20XX</a:t>
                      </a: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3220732949"/>
                  </a:ext>
                </a:extLst>
              </a:tr>
              <a:tr h="0">
                <a:tc>
                  <a:txBody>
                    <a:bodyPr/>
                    <a:lstStyle/>
                    <a:p>
                      <a:pPr algn="l" fontAlgn="ctr"/>
                      <a:r>
                        <a:rPr lang="en-US" sz="1800">
                          <a:effectLst/>
                          <a:latin typeface="Century Gothic" panose="020B0502020202020204" pitchFamily="34" charset="0"/>
                        </a:rPr>
                        <a:t>Dec 19</a:t>
                      </a:r>
                    </a:p>
                  </a:txBody>
                  <a:tcPr marL="76200" marR="76200" marT="95250" marB="95250" anchor="ctr"/>
                </a:tc>
                <a:tc>
                  <a:txBody>
                    <a:bodyPr/>
                    <a:lstStyle/>
                    <a:p>
                      <a:pPr algn="l" fontAlgn="ctr"/>
                      <a:r>
                        <a:rPr lang="en-US" sz="1800">
                          <a:effectLst/>
                          <a:latin typeface="Century Gothic" panose="020B0502020202020204" pitchFamily="34" charset="0"/>
                        </a:rPr>
                        <a:t>Merchandise Inventory</a:t>
                      </a:r>
                    </a:p>
                  </a:txBody>
                  <a:tcPr marL="76200" marR="76200" marT="95250" marB="95250" anchor="ctr"/>
                </a:tc>
                <a:tc>
                  <a:txBody>
                    <a:bodyPr/>
                    <a:lstStyle/>
                    <a:p>
                      <a:pPr algn="r" fontAlgn="ctr"/>
                      <a:endParaRPr lang="en-US" sz="1800">
                        <a:effectLst/>
                        <a:latin typeface="Century Gothic" panose="020B0502020202020204" pitchFamily="34" charset="0"/>
                      </a:endParaRPr>
                    </a:p>
                  </a:txBody>
                  <a:tcPr marL="76200" marR="76200" marT="95250" marB="95250" anchor="ctr"/>
                </a:tc>
                <a:tc>
                  <a:txBody>
                    <a:bodyPr/>
                    <a:lstStyle/>
                    <a:p>
                      <a:pPr algn="r" fontAlgn="ctr"/>
                      <a:r>
                        <a:rPr lang="en-US" sz="1800">
                          <a:effectLst/>
                          <a:latin typeface="Century Gothic" panose="020B0502020202020204" pitchFamily="34" charset="0"/>
                        </a:rPr>
                        <a:t>20,700.00</a:t>
                      </a: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2849266798"/>
                  </a:ext>
                </a:extLst>
              </a:tr>
              <a:tr h="0">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pPr algn="l" fontAlgn="ctr"/>
                      <a:r>
                        <a:rPr lang="en-US" sz="1800" dirty="0">
                          <a:effectLst/>
                          <a:latin typeface="Century Gothic" panose="020B0502020202020204" pitchFamily="34" charset="0"/>
                        </a:rPr>
                        <a:t>      Accounts Payable</a:t>
                      </a: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r" fontAlgn="ctr"/>
                      <a:endParaRPr lang="en-US" sz="1800">
                        <a:effectLst/>
                        <a:latin typeface="Century Gothic" panose="020B0502020202020204" pitchFamily="34" charset="0"/>
                      </a:endParaRPr>
                    </a:p>
                  </a:txBody>
                  <a:tcPr marL="76200" marR="76200" marT="95250" marB="95250" anchor="ctr"/>
                </a:tc>
                <a:tc>
                  <a:txBody>
                    <a:bodyPr/>
                    <a:lstStyle/>
                    <a:p>
                      <a:pPr algn="r" fontAlgn="ctr"/>
                      <a:r>
                        <a:rPr lang="en-US" sz="1800">
                          <a:effectLst/>
                          <a:latin typeface="Century Gothic" panose="020B0502020202020204" pitchFamily="34" charset="0"/>
                        </a:rPr>
                        <a:t>20,700.00</a:t>
                      </a:r>
                    </a:p>
                  </a:txBody>
                  <a:tcPr marL="76200" marR="76200" marT="95250" marB="95250" anchor="ctr"/>
                </a:tc>
                <a:extLst>
                  <a:ext uri="{0D108BD9-81ED-4DB2-BD59-A6C34878D82A}">
                    <a16:rowId xmlns:a16="http://schemas.microsoft.com/office/drawing/2014/main" val="4236000322"/>
                  </a:ext>
                </a:extLst>
              </a:tr>
              <a:tr h="0">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pPr algn="l" fontAlgn="ctr"/>
                      <a:r>
                        <a:rPr lang="en-US" sz="1800">
                          <a:effectLst/>
                          <a:latin typeface="Century Gothic" panose="020B0502020202020204" pitchFamily="34" charset="0"/>
                        </a:rPr>
                        <a:t>To record purchase of XPS-101 from Bryan Whls 200 count</a:t>
                      </a: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1799170875"/>
                  </a:ext>
                </a:extLst>
              </a:tr>
              <a:tr h="0">
                <a:tc gridSpan="5">
                  <a:txBody>
                    <a:bodyPr/>
                    <a:lstStyle/>
                    <a:p>
                      <a:pPr algn="l" fontAlgn="ctr"/>
                      <a:endParaRPr lang="en-US" sz="1800" dirty="0">
                        <a:effectLst/>
                        <a:latin typeface="Century Gothic" panose="020B0502020202020204" pitchFamily="34" charset="0"/>
                      </a:endParaRPr>
                    </a:p>
                  </a:txBody>
                  <a:tcPr marL="76200" marR="76200" marT="95250" marB="9525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32299661"/>
                  </a:ext>
                </a:extLst>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ga29cd74da0_0_93"/>
          <p:cNvSpPr txBox="1">
            <a:spLocks noGrp="1"/>
          </p:cNvSpPr>
          <p:nvPr>
            <p:ph type="title"/>
          </p:nvPr>
        </p:nvSpPr>
        <p:spPr>
          <a:xfrm>
            <a:off x="838200" y="365127"/>
            <a:ext cx="10515600" cy="1325700"/>
          </a:xfrm>
          <a:prstGeom prst="rect">
            <a:avLst/>
          </a:prstGeom>
        </p:spPr>
        <p:txBody>
          <a:bodyPr spcFirstLastPara="1" wrap="square" lIns="91425" tIns="45700" rIns="91425" bIns="45700" anchor="ctr" anchorCtr="0">
            <a:noAutofit/>
          </a:bodyPr>
          <a:lstStyle/>
          <a:p>
            <a:pPr lvl="0">
              <a:buSzPts val="1100"/>
            </a:pPr>
            <a:r>
              <a:rPr lang="en-US" dirty="0"/>
              <a:t>Purchases under a Perpetual System (cont.)</a:t>
            </a:r>
            <a:endParaRPr dirty="0"/>
          </a:p>
        </p:txBody>
      </p:sp>
      <p:pic>
        <p:nvPicPr>
          <p:cNvPr id="2" name="Online Media 1" descr="Perpetual Inventory System and How to Journalize Purchase Entries (FA Tutorial #30)">
            <a:hlinkClick r:id="" action="ppaction://media"/>
            <a:extLst>
              <a:ext uri="{FF2B5EF4-FFF2-40B4-BE49-F238E27FC236}">
                <a16:creationId xmlns:a16="http://schemas.microsoft.com/office/drawing/2014/main" id="{7F2979AC-A360-9E4C-969C-864CFF8AC834}"/>
              </a:ext>
            </a:extLst>
          </p:cNvPr>
          <p:cNvPicPr>
            <a:picLocks noRot="1" noChangeAspect="1"/>
          </p:cNvPicPr>
          <p:nvPr>
            <a:videoFile r:link="rId1"/>
          </p:nvPr>
        </p:nvPicPr>
        <p:blipFill>
          <a:blip r:embed="rId4"/>
          <a:stretch>
            <a:fillRect/>
          </a:stretch>
        </p:blipFill>
        <p:spPr>
          <a:xfrm>
            <a:off x="3048000" y="1837330"/>
            <a:ext cx="6096000" cy="3429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ga29cd74da0_0_102"/>
          <p:cNvSpPr txBox="1">
            <a:spLocks noGrp="1"/>
          </p:cNvSpPr>
          <p:nvPr>
            <p:ph type="title"/>
          </p:nvPr>
        </p:nvSpPr>
        <p:spPr/>
        <p:txBody>
          <a:bodyPr/>
          <a:lstStyle/>
          <a:p>
            <a:r>
              <a:rPr lang="en-US" dirty="0"/>
              <a:t>Sales under a Perpetual System</a:t>
            </a:r>
          </a:p>
        </p:txBody>
      </p:sp>
      <p:graphicFrame>
        <p:nvGraphicFramePr>
          <p:cNvPr id="191" name="Google Shape;191;ga29cd74da0_0_102"/>
          <p:cNvGraphicFramePr/>
          <p:nvPr>
            <p:extLst>
              <p:ext uri="{D42A27DB-BD31-4B8C-83A1-F6EECF244321}">
                <p14:modId xmlns:p14="http://schemas.microsoft.com/office/powerpoint/2010/main" val="2145893521"/>
              </p:ext>
            </p:extLst>
          </p:nvPr>
        </p:nvGraphicFramePr>
        <p:xfrm>
          <a:off x="838200" y="1401439"/>
          <a:ext cx="10515600" cy="2494028"/>
        </p:xfrm>
        <a:graphic>
          <a:graphicData uri="http://schemas.openxmlformats.org/drawingml/2006/table">
            <a:tbl>
              <a:tblPr firstRow="1">
                <a:tableStyleId>{00A15C55-8517-42AA-B614-E9B94910E393}</a:tableStyleId>
              </a:tblPr>
              <a:tblGrid>
                <a:gridCol w="5251777">
                  <a:extLst>
                    <a:ext uri="{9D8B030D-6E8A-4147-A177-3AD203B41FA5}">
                      <a16:colId xmlns:a16="http://schemas.microsoft.com/office/drawing/2014/main" val="20000"/>
                    </a:ext>
                  </a:extLst>
                </a:gridCol>
                <a:gridCol w="5263823">
                  <a:extLst>
                    <a:ext uri="{9D8B030D-6E8A-4147-A177-3AD203B41FA5}">
                      <a16:colId xmlns:a16="http://schemas.microsoft.com/office/drawing/2014/main" val="20001"/>
                    </a:ext>
                  </a:extLst>
                </a:gridCol>
              </a:tblGrid>
              <a:tr h="0">
                <a:tc gridSpan="2">
                  <a:txBody>
                    <a:bodyPr/>
                    <a:lstStyle/>
                    <a:p>
                      <a:pPr marL="0" lvl="0" indent="0" algn="ctr" rtl="0">
                        <a:lnSpc>
                          <a:spcPct val="142105"/>
                        </a:lnSpc>
                        <a:spcBef>
                          <a:spcPts val="0"/>
                        </a:spcBef>
                        <a:spcAft>
                          <a:spcPts val="0"/>
                        </a:spcAft>
                        <a:buNone/>
                      </a:pPr>
                      <a:r>
                        <a:rPr lang="en-US" sz="1600" dirty="0">
                          <a:latin typeface="Century Gothic" panose="020B0502020202020204" pitchFamily="34" charset="0"/>
                        </a:rPr>
                        <a:t>Gross Method</a:t>
                      </a:r>
                      <a:endParaRPr sz="1600" b="1" dirty="0">
                        <a:solidFill>
                          <a:srgbClr val="373D3F"/>
                        </a:solidFill>
                        <a:latin typeface="Century Gothic" panose="020B0502020202020204" pitchFamily="34" charset="0"/>
                      </a:endParaRPr>
                    </a:p>
                  </a:txBody>
                  <a:tcPr marL="114300" marR="114300" marT="85725" marB="85725" anchor="ctr"/>
                </a:tc>
                <a:tc hMerge="1">
                  <a:txBody>
                    <a:bodyPr/>
                    <a:lstStyle/>
                    <a:p>
                      <a:pPr marL="0" lvl="0" indent="0" algn="l" rtl="0">
                        <a:lnSpc>
                          <a:spcPct val="142105"/>
                        </a:lnSpc>
                        <a:spcBef>
                          <a:spcPts val="0"/>
                        </a:spcBef>
                        <a:spcAft>
                          <a:spcPts val="0"/>
                        </a:spcAft>
                        <a:buNone/>
                      </a:pPr>
                      <a:endParaRPr sz="950" b="1" dirty="0">
                        <a:solidFill>
                          <a:srgbClr val="373D3F"/>
                        </a:solidFill>
                        <a:highlight>
                          <a:srgbClr val="FFFFFF"/>
                        </a:highlight>
                      </a:endParaRPr>
                    </a:p>
                  </a:txBody>
                  <a:tcPr marL="114300" marR="114300" marT="85725" marB="85725" anchor="ctr"/>
                </a:tc>
                <a:extLst>
                  <a:ext uri="{0D108BD9-81ED-4DB2-BD59-A6C34878D82A}">
                    <a16:rowId xmlns:a16="http://schemas.microsoft.com/office/drawing/2014/main" val="3716115630"/>
                  </a:ext>
                </a:extLst>
              </a:tr>
              <a:tr h="0">
                <a:tc>
                  <a:txBody>
                    <a:bodyPr/>
                    <a:lstStyle/>
                    <a:p>
                      <a:pPr marL="0" lvl="0" indent="0" algn="l" rtl="0">
                        <a:lnSpc>
                          <a:spcPct val="142105"/>
                        </a:lnSpc>
                        <a:spcBef>
                          <a:spcPts val="0"/>
                        </a:spcBef>
                        <a:spcAft>
                          <a:spcPts val="0"/>
                        </a:spcAft>
                        <a:buNone/>
                      </a:pPr>
                      <a:r>
                        <a:rPr lang="en-US" sz="1200" b="1" dirty="0">
                          <a:latin typeface="Century Gothic" panose="020B0502020202020204" pitchFamily="34" charset="0"/>
                        </a:rPr>
                        <a:t>Periodic Method</a:t>
                      </a:r>
                      <a:endParaRPr sz="1200" b="1" dirty="0">
                        <a:solidFill>
                          <a:srgbClr val="373D3F"/>
                        </a:solidFill>
                        <a:latin typeface="Century Gothic" panose="020B0502020202020204" pitchFamily="34" charset="0"/>
                      </a:endParaRPr>
                    </a:p>
                  </a:txBody>
                  <a:tcPr marL="114300" marR="114300" marT="85725" marB="85725" anchor="ctr"/>
                </a:tc>
                <a:tc>
                  <a:txBody>
                    <a:bodyPr/>
                    <a:lstStyle/>
                    <a:p>
                      <a:pPr marL="0" lvl="0" indent="0" algn="l" rtl="0">
                        <a:lnSpc>
                          <a:spcPct val="142105"/>
                        </a:lnSpc>
                        <a:spcBef>
                          <a:spcPts val="0"/>
                        </a:spcBef>
                        <a:spcAft>
                          <a:spcPts val="0"/>
                        </a:spcAft>
                        <a:buNone/>
                      </a:pPr>
                      <a:r>
                        <a:rPr lang="en-US" sz="1200" b="1" dirty="0">
                          <a:latin typeface="Century Gothic" panose="020B0502020202020204" pitchFamily="34" charset="0"/>
                        </a:rPr>
                        <a:t>Perpetual Method</a:t>
                      </a:r>
                      <a:endParaRPr sz="1200" b="1" dirty="0">
                        <a:solidFill>
                          <a:srgbClr val="373D3F"/>
                        </a:solidFill>
                        <a:latin typeface="Century Gothic" panose="020B0502020202020204" pitchFamily="34" charset="0"/>
                      </a:endParaRPr>
                    </a:p>
                  </a:txBody>
                  <a:tcPr marL="114300" marR="114300" marT="85725" marB="85725" anchor="ctr"/>
                </a:tc>
                <a:extLst>
                  <a:ext uri="{0D108BD9-81ED-4DB2-BD59-A6C34878D82A}">
                    <a16:rowId xmlns:a16="http://schemas.microsoft.com/office/drawing/2014/main" val="10000"/>
                  </a:ext>
                </a:extLst>
              </a:tr>
              <a:tr h="342900">
                <a:tc>
                  <a:txBody>
                    <a:bodyPr/>
                    <a:lstStyle/>
                    <a:p>
                      <a:pPr marL="0" lvl="0" indent="0" algn="l" rtl="0">
                        <a:lnSpc>
                          <a:spcPct val="142105"/>
                        </a:lnSpc>
                        <a:spcBef>
                          <a:spcPts val="0"/>
                        </a:spcBef>
                        <a:spcAft>
                          <a:spcPts val="0"/>
                        </a:spcAft>
                        <a:buNone/>
                      </a:pPr>
                      <a:r>
                        <a:rPr lang="en-US" sz="1100" dirty="0">
                          <a:latin typeface="Century Gothic" panose="020B0502020202020204" pitchFamily="34" charset="0"/>
                        </a:rPr>
                        <a:t>Sales Revenue—gross sales are posted here as a credit</a:t>
                      </a:r>
                      <a:endParaRPr sz="1100" dirty="0">
                        <a:solidFill>
                          <a:srgbClr val="373D3F"/>
                        </a:solidFill>
                        <a:latin typeface="Century Gothic" panose="020B0502020202020204" pitchFamily="34" charset="0"/>
                      </a:endParaRPr>
                    </a:p>
                  </a:txBody>
                  <a:tcPr marL="114300" marR="114300" marT="85725" marB="85725" anchor="ctr"/>
                </a:tc>
                <a:tc>
                  <a:txBody>
                    <a:bodyPr/>
                    <a:lstStyle/>
                    <a:p>
                      <a:pPr marL="0" lvl="0" indent="0" algn="l" rtl="0">
                        <a:lnSpc>
                          <a:spcPct val="142105"/>
                        </a:lnSpc>
                        <a:spcBef>
                          <a:spcPts val="0"/>
                        </a:spcBef>
                        <a:spcAft>
                          <a:spcPts val="0"/>
                        </a:spcAft>
                        <a:buNone/>
                      </a:pPr>
                      <a:r>
                        <a:rPr lang="en-US" sz="1100">
                          <a:latin typeface="Century Gothic" panose="020B0502020202020204" pitchFamily="34" charset="0"/>
                        </a:rPr>
                        <a:t>Sales Revenue—gross sales are posted here as a credit</a:t>
                      </a:r>
                      <a:endParaRPr sz="1100">
                        <a:solidFill>
                          <a:srgbClr val="373D3F"/>
                        </a:solidFill>
                        <a:latin typeface="Century Gothic" panose="020B0502020202020204" pitchFamily="34" charset="0"/>
                      </a:endParaRPr>
                    </a:p>
                  </a:txBody>
                  <a:tcPr marL="114300" marR="114300" marT="85725" marB="85725" anchor="ctr"/>
                </a:tc>
                <a:extLst>
                  <a:ext uri="{0D108BD9-81ED-4DB2-BD59-A6C34878D82A}">
                    <a16:rowId xmlns:a16="http://schemas.microsoft.com/office/drawing/2014/main" val="10001"/>
                  </a:ext>
                </a:extLst>
              </a:tr>
              <a:tr h="514350">
                <a:tc>
                  <a:txBody>
                    <a:bodyPr/>
                    <a:lstStyle/>
                    <a:p>
                      <a:pPr marL="0" lvl="0" indent="0" algn="l" rtl="0">
                        <a:lnSpc>
                          <a:spcPct val="142105"/>
                        </a:lnSpc>
                        <a:spcBef>
                          <a:spcPts val="0"/>
                        </a:spcBef>
                        <a:spcAft>
                          <a:spcPts val="0"/>
                        </a:spcAft>
                        <a:buNone/>
                      </a:pPr>
                      <a:r>
                        <a:rPr lang="en-US" sz="1100" dirty="0">
                          <a:latin typeface="Century Gothic" panose="020B0502020202020204" pitchFamily="34" charset="0"/>
                        </a:rPr>
                        <a:t>Sales Discounts (Contra Account)—sales discounts are posted here as a debit</a:t>
                      </a:r>
                      <a:endParaRPr sz="1100" dirty="0">
                        <a:solidFill>
                          <a:srgbClr val="373D3F"/>
                        </a:solidFill>
                        <a:latin typeface="Century Gothic" panose="020B0502020202020204" pitchFamily="34" charset="0"/>
                      </a:endParaRPr>
                    </a:p>
                  </a:txBody>
                  <a:tcPr marL="114300" marR="114300" marT="85725" marB="85725" anchor="ctr"/>
                </a:tc>
                <a:tc>
                  <a:txBody>
                    <a:bodyPr/>
                    <a:lstStyle/>
                    <a:p>
                      <a:pPr marL="0" lvl="0" indent="0" algn="l" rtl="0">
                        <a:lnSpc>
                          <a:spcPct val="142105"/>
                        </a:lnSpc>
                        <a:spcBef>
                          <a:spcPts val="0"/>
                        </a:spcBef>
                        <a:spcAft>
                          <a:spcPts val="0"/>
                        </a:spcAft>
                        <a:buNone/>
                      </a:pPr>
                      <a:r>
                        <a:rPr lang="en-US" sz="1100">
                          <a:latin typeface="Century Gothic" panose="020B0502020202020204" pitchFamily="34" charset="0"/>
                        </a:rPr>
                        <a:t>Sales Discounts (Contra Account)—sales discounts are posted here as a debit</a:t>
                      </a:r>
                      <a:endParaRPr sz="1100">
                        <a:solidFill>
                          <a:srgbClr val="373D3F"/>
                        </a:solidFill>
                        <a:latin typeface="Century Gothic" panose="020B0502020202020204" pitchFamily="34" charset="0"/>
                      </a:endParaRPr>
                    </a:p>
                  </a:txBody>
                  <a:tcPr marL="114300" marR="114300" marT="85725" marB="85725" anchor="ctr"/>
                </a:tc>
                <a:extLst>
                  <a:ext uri="{0D108BD9-81ED-4DB2-BD59-A6C34878D82A}">
                    <a16:rowId xmlns:a16="http://schemas.microsoft.com/office/drawing/2014/main" val="10002"/>
                  </a:ext>
                </a:extLst>
              </a:tr>
              <a:tr h="514350">
                <a:tc>
                  <a:txBody>
                    <a:bodyPr/>
                    <a:lstStyle/>
                    <a:p>
                      <a:pPr marL="0" lvl="0" indent="0" algn="l" rtl="0">
                        <a:lnSpc>
                          <a:spcPct val="142105"/>
                        </a:lnSpc>
                        <a:spcBef>
                          <a:spcPts val="0"/>
                        </a:spcBef>
                        <a:spcAft>
                          <a:spcPts val="0"/>
                        </a:spcAft>
                        <a:buNone/>
                      </a:pPr>
                      <a:r>
                        <a:rPr lang="en-US" sz="1100" dirty="0">
                          <a:latin typeface="Century Gothic" panose="020B0502020202020204" pitchFamily="34" charset="0"/>
                        </a:rPr>
                        <a:t>Sales Returns and Allowances (Contra Account)—sales returns and allowances are posted here as a debit</a:t>
                      </a:r>
                      <a:endParaRPr sz="1100" dirty="0">
                        <a:solidFill>
                          <a:srgbClr val="373D3F"/>
                        </a:solidFill>
                        <a:latin typeface="Century Gothic" panose="020B0502020202020204" pitchFamily="34" charset="0"/>
                      </a:endParaRPr>
                    </a:p>
                  </a:txBody>
                  <a:tcPr marL="114300" marR="114300" marT="85725" marB="85725" anchor="ctr"/>
                </a:tc>
                <a:tc>
                  <a:txBody>
                    <a:bodyPr/>
                    <a:lstStyle/>
                    <a:p>
                      <a:pPr marL="0" lvl="0" indent="0" algn="l" rtl="0">
                        <a:lnSpc>
                          <a:spcPct val="142105"/>
                        </a:lnSpc>
                        <a:spcBef>
                          <a:spcPts val="0"/>
                        </a:spcBef>
                        <a:spcAft>
                          <a:spcPts val="0"/>
                        </a:spcAft>
                        <a:buNone/>
                      </a:pPr>
                      <a:r>
                        <a:rPr lang="en-US" sz="1100" dirty="0">
                          <a:latin typeface="Century Gothic" panose="020B0502020202020204" pitchFamily="34" charset="0"/>
                        </a:rPr>
                        <a:t>Sales Returns and Allowances (Contra Account)—sales returns and allowances are posted here as a debit</a:t>
                      </a:r>
                      <a:endParaRPr sz="1100" dirty="0">
                        <a:solidFill>
                          <a:srgbClr val="373D3F"/>
                        </a:solidFill>
                        <a:latin typeface="Century Gothic" panose="020B0502020202020204" pitchFamily="34" charset="0"/>
                      </a:endParaRPr>
                    </a:p>
                  </a:txBody>
                  <a:tcPr marL="114300" marR="114300" marT="85725" marB="85725" anchor="ctr"/>
                </a:tc>
                <a:extLst>
                  <a:ext uri="{0D108BD9-81ED-4DB2-BD59-A6C34878D82A}">
                    <a16:rowId xmlns:a16="http://schemas.microsoft.com/office/drawing/2014/main" val="10003"/>
                  </a:ext>
                </a:extLst>
              </a:tr>
            </a:tbl>
          </a:graphicData>
        </a:graphic>
      </p:graphicFrame>
      <p:graphicFrame>
        <p:nvGraphicFramePr>
          <p:cNvPr id="192" name="Google Shape;192;ga29cd74da0_0_102"/>
          <p:cNvGraphicFramePr/>
          <p:nvPr>
            <p:extLst>
              <p:ext uri="{D42A27DB-BD31-4B8C-83A1-F6EECF244321}">
                <p14:modId xmlns:p14="http://schemas.microsoft.com/office/powerpoint/2010/main" val="157090293"/>
              </p:ext>
            </p:extLst>
          </p:nvPr>
        </p:nvGraphicFramePr>
        <p:xfrm>
          <a:off x="838200" y="4046070"/>
          <a:ext cx="10515600" cy="2494028"/>
        </p:xfrm>
        <a:graphic>
          <a:graphicData uri="http://schemas.openxmlformats.org/drawingml/2006/table">
            <a:tbl>
              <a:tblPr firstRow="1">
                <a:tableStyleId>{00A15C55-8517-42AA-B614-E9B94910E393}</a:tableStyleId>
              </a:tblPr>
              <a:tblGrid>
                <a:gridCol w="5262349">
                  <a:extLst>
                    <a:ext uri="{9D8B030D-6E8A-4147-A177-3AD203B41FA5}">
                      <a16:colId xmlns:a16="http://schemas.microsoft.com/office/drawing/2014/main" val="20000"/>
                    </a:ext>
                  </a:extLst>
                </a:gridCol>
                <a:gridCol w="5253251">
                  <a:extLst>
                    <a:ext uri="{9D8B030D-6E8A-4147-A177-3AD203B41FA5}">
                      <a16:colId xmlns:a16="http://schemas.microsoft.com/office/drawing/2014/main" val="20001"/>
                    </a:ext>
                  </a:extLst>
                </a:gridCol>
              </a:tblGrid>
              <a:tr h="352425">
                <a:tc gridSpan="2">
                  <a:txBody>
                    <a:bodyPr/>
                    <a:lstStyle/>
                    <a:p>
                      <a:pPr marL="0" lvl="0" indent="0" algn="ctr" rtl="0">
                        <a:lnSpc>
                          <a:spcPct val="142105"/>
                        </a:lnSpc>
                        <a:spcBef>
                          <a:spcPts val="0"/>
                        </a:spcBef>
                        <a:spcAft>
                          <a:spcPts val="0"/>
                        </a:spcAft>
                        <a:buNone/>
                      </a:pPr>
                      <a:r>
                        <a:rPr lang="en-US" sz="1600" dirty="0">
                          <a:latin typeface="Century Gothic" panose="020B0502020202020204" pitchFamily="34" charset="0"/>
                        </a:rPr>
                        <a:t>Net Method</a:t>
                      </a:r>
                      <a:endParaRPr sz="1600" b="1" dirty="0">
                        <a:solidFill>
                          <a:srgbClr val="373D3F"/>
                        </a:solidFill>
                        <a:latin typeface="Century Gothic" panose="020B0502020202020204" pitchFamily="34" charset="0"/>
                      </a:endParaRPr>
                    </a:p>
                  </a:txBody>
                  <a:tcPr marL="114300" marR="114300" marT="85725" marB="85725" anchor="ctr"/>
                </a:tc>
                <a:tc hMerge="1">
                  <a:txBody>
                    <a:bodyPr/>
                    <a:lstStyle/>
                    <a:p>
                      <a:pPr marL="0" lvl="0" indent="0" algn="l" rtl="0">
                        <a:lnSpc>
                          <a:spcPct val="142105"/>
                        </a:lnSpc>
                        <a:spcBef>
                          <a:spcPts val="0"/>
                        </a:spcBef>
                        <a:spcAft>
                          <a:spcPts val="0"/>
                        </a:spcAft>
                        <a:buNone/>
                      </a:pPr>
                      <a:endParaRPr sz="1100" b="1" dirty="0">
                        <a:solidFill>
                          <a:srgbClr val="373D3F"/>
                        </a:solidFill>
                        <a:latin typeface="Century Gothic" panose="020B0502020202020204" pitchFamily="34" charset="0"/>
                      </a:endParaRPr>
                    </a:p>
                  </a:txBody>
                  <a:tcPr marL="114300" marR="114300" marT="85725" marB="85725" anchor="ctr"/>
                </a:tc>
                <a:extLst>
                  <a:ext uri="{0D108BD9-81ED-4DB2-BD59-A6C34878D82A}">
                    <a16:rowId xmlns:a16="http://schemas.microsoft.com/office/drawing/2014/main" val="1996732667"/>
                  </a:ext>
                </a:extLst>
              </a:tr>
              <a:tr h="352425">
                <a:tc>
                  <a:txBody>
                    <a:bodyPr/>
                    <a:lstStyle/>
                    <a:p>
                      <a:pPr marL="0" lvl="0" indent="0" algn="l" rtl="0">
                        <a:lnSpc>
                          <a:spcPct val="142105"/>
                        </a:lnSpc>
                        <a:spcBef>
                          <a:spcPts val="0"/>
                        </a:spcBef>
                        <a:spcAft>
                          <a:spcPts val="0"/>
                        </a:spcAft>
                        <a:buNone/>
                      </a:pPr>
                      <a:r>
                        <a:rPr lang="en-US" sz="1200" b="1" dirty="0">
                          <a:latin typeface="Century Gothic" panose="020B0502020202020204" pitchFamily="34" charset="0"/>
                        </a:rPr>
                        <a:t>Periodic Method</a:t>
                      </a:r>
                      <a:endParaRPr sz="1200" b="1" dirty="0">
                        <a:solidFill>
                          <a:srgbClr val="373D3F"/>
                        </a:solidFill>
                        <a:latin typeface="Century Gothic" panose="020B0502020202020204" pitchFamily="34" charset="0"/>
                      </a:endParaRPr>
                    </a:p>
                  </a:txBody>
                  <a:tcPr marL="114300" marR="114300" marT="85725" marB="85725" anchor="ctr"/>
                </a:tc>
                <a:tc>
                  <a:txBody>
                    <a:bodyPr/>
                    <a:lstStyle/>
                    <a:p>
                      <a:pPr marL="0" lvl="0" indent="0" algn="l" rtl="0">
                        <a:lnSpc>
                          <a:spcPct val="142105"/>
                        </a:lnSpc>
                        <a:spcBef>
                          <a:spcPts val="0"/>
                        </a:spcBef>
                        <a:spcAft>
                          <a:spcPts val="0"/>
                        </a:spcAft>
                        <a:buNone/>
                      </a:pPr>
                      <a:r>
                        <a:rPr lang="en-US" sz="1200" b="1" dirty="0">
                          <a:latin typeface="Century Gothic" panose="020B0502020202020204" pitchFamily="34" charset="0"/>
                        </a:rPr>
                        <a:t>Perpetual Method</a:t>
                      </a:r>
                      <a:endParaRPr sz="1200" b="1" dirty="0">
                        <a:solidFill>
                          <a:srgbClr val="373D3F"/>
                        </a:solidFill>
                        <a:latin typeface="Century Gothic" panose="020B0502020202020204" pitchFamily="34" charset="0"/>
                      </a:endParaRPr>
                    </a:p>
                  </a:txBody>
                  <a:tcPr marL="114300" marR="114300" marT="85725" marB="85725" anchor="ctr"/>
                </a:tc>
                <a:extLst>
                  <a:ext uri="{0D108BD9-81ED-4DB2-BD59-A6C34878D82A}">
                    <a16:rowId xmlns:a16="http://schemas.microsoft.com/office/drawing/2014/main" val="10000"/>
                  </a:ext>
                </a:extLst>
              </a:tr>
              <a:tr h="342900">
                <a:tc>
                  <a:txBody>
                    <a:bodyPr/>
                    <a:lstStyle/>
                    <a:p>
                      <a:pPr marL="0" lvl="0" indent="0" algn="l" rtl="0">
                        <a:lnSpc>
                          <a:spcPct val="142105"/>
                        </a:lnSpc>
                        <a:spcBef>
                          <a:spcPts val="0"/>
                        </a:spcBef>
                        <a:spcAft>
                          <a:spcPts val="0"/>
                        </a:spcAft>
                        <a:buNone/>
                      </a:pPr>
                      <a:r>
                        <a:rPr lang="en-US" sz="1100" dirty="0">
                          <a:latin typeface="Century Gothic" panose="020B0502020202020204" pitchFamily="34" charset="0"/>
                        </a:rPr>
                        <a:t>Sales Revenue—net sales are posted here as a credit</a:t>
                      </a:r>
                      <a:endParaRPr sz="1100" dirty="0">
                        <a:solidFill>
                          <a:srgbClr val="373D3F"/>
                        </a:solidFill>
                        <a:latin typeface="Century Gothic" panose="020B0502020202020204" pitchFamily="34" charset="0"/>
                      </a:endParaRPr>
                    </a:p>
                  </a:txBody>
                  <a:tcPr marL="114300" marR="114300" marT="85725" marB="85725" anchor="ctr"/>
                </a:tc>
                <a:tc>
                  <a:txBody>
                    <a:bodyPr/>
                    <a:lstStyle/>
                    <a:p>
                      <a:pPr marL="0" lvl="0" indent="0" algn="l" rtl="0">
                        <a:lnSpc>
                          <a:spcPct val="142105"/>
                        </a:lnSpc>
                        <a:spcBef>
                          <a:spcPts val="0"/>
                        </a:spcBef>
                        <a:spcAft>
                          <a:spcPts val="0"/>
                        </a:spcAft>
                        <a:buNone/>
                      </a:pPr>
                      <a:r>
                        <a:rPr lang="en-US" sz="1100">
                          <a:latin typeface="Century Gothic" panose="020B0502020202020204" pitchFamily="34" charset="0"/>
                        </a:rPr>
                        <a:t>Sales Revenue—net sales are posted here as a credit</a:t>
                      </a:r>
                      <a:endParaRPr sz="1100">
                        <a:solidFill>
                          <a:srgbClr val="373D3F"/>
                        </a:solidFill>
                        <a:latin typeface="Century Gothic" panose="020B0502020202020204" pitchFamily="34" charset="0"/>
                      </a:endParaRPr>
                    </a:p>
                  </a:txBody>
                  <a:tcPr marL="114300" marR="114300" marT="85725" marB="85725" anchor="ctr"/>
                </a:tc>
                <a:extLst>
                  <a:ext uri="{0D108BD9-81ED-4DB2-BD59-A6C34878D82A}">
                    <a16:rowId xmlns:a16="http://schemas.microsoft.com/office/drawing/2014/main" val="10001"/>
                  </a:ext>
                </a:extLst>
              </a:tr>
              <a:tr h="514350">
                <a:tc>
                  <a:txBody>
                    <a:bodyPr/>
                    <a:lstStyle/>
                    <a:p>
                      <a:pPr marL="0" lvl="0" indent="0" algn="l" rtl="0">
                        <a:lnSpc>
                          <a:spcPct val="142105"/>
                        </a:lnSpc>
                        <a:spcBef>
                          <a:spcPts val="0"/>
                        </a:spcBef>
                        <a:spcAft>
                          <a:spcPts val="0"/>
                        </a:spcAft>
                        <a:buNone/>
                      </a:pPr>
                      <a:r>
                        <a:rPr lang="en-US" sz="1100">
                          <a:latin typeface="Century Gothic" panose="020B0502020202020204" pitchFamily="34" charset="0"/>
                        </a:rPr>
                        <a:t>Sales Discounts Forfeited—sales discounts not claimed by the customer are posted here as a credit</a:t>
                      </a:r>
                      <a:endParaRPr sz="1100">
                        <a:solidFill>
                          <a:srgbClr val="373D3F"/>
                        </a:solidFill>
                        <a:latin typeface="Century Gothic" panose="020B0502020202020204" pitchFamily="34" charset="0"/>
                      </a:endParaRPr>
                    </a:p>
                  </a:txBody>
                  <a:tcPr marL="114300" marR="114300" marT="85725" marB="85725" anchor="ctr"/>
                </a:tc>
                <a:tc>
                  <a:txBody>
                    <a:bodyPr/>
                    <a:lstStyle/>
                    <a:p>
                      <a:pPr marL="0" lvl="0" indent="0" algn="l" rtl="0">
                        <a:lnSpc>
                          <a:spcPct val="142105"/>
                        </a:lnSpc>
                        <a:spcBef>
                          <a:spcPts val="0"/>
                        </a:spcBef>
                        <a:spcAft>
                          <a:spcPts val="0"/>
                        </a:spcAft>
                        <a:buNone/>
                      </a:pPr>
                      <a:r>
                        <a:rPr lang="en-US" sz="1100" dirty="0">
                          <a:latin typeface="Century Gothic" panose="020B0502020202020204" pitchFamily="34" charset="0"/>
                        </a:rPr>
                        <a:t>Sales Discounts Forfeited—sales discounts not claimed by the customer are posted here as a credit</a:t>
                      </a:r>
                      <a:endParaRPr sz="1100" dirty="0">
                        <a:solidFill>
                          <a:srgbClr val="373D3F"/>
                        </a:solidFill>
                        <a:latin typeface="Century Gothic" panose="020B0502020202020204" pitchFamily="34" charset="0"/>
                      </a:endParaRPr>
                    </a:p>
                  </a:txBody>
                  <a:tcPr marL="114300" marR="114300" marT="85725" marB="85725" anchor="ctr"/>
                </a:tc>
                <a:extLst>
                  <a:ext uri="{0D108BD9-81ED-4DB2-BD59-A6C34878D82A}">
                    <a16:rowId xmlns:a16="http://schemas.microsoft.com/office/drawing/2014/main" val="10002"/>
                  </a:ext>
                </a:extLst>
              </a:tr>
              <a:tr h="514350">
                <a:tc>
                  <a:txBody>
                    <a:bodyPr/>
                    <a:lstStyle/>
                    <a:p>
                      <a:pPr marL="0" lvl="0" indent="0" algn="l" rtl="0">
                        <a:lnSpc>
                          <a:spcPct val="142105"/>
                        </a:lnSpc>
                        <a:spcBef>
                          <a:spcPts val="0"/>
                        </a:spcBef>
                        <a:spcAft>
                          <a:spcPts val="0"/>
                        </a:spcAft>
                        <a:buNone/>
                      </a:pPr>
                      <a:r>
                        <a:rPr lang="en-US" sz="1100">
                          <a:latin typeface="Century Gothic" panose="020B0502020202020204" pitchFamily="34" charset="0"/>
                        </a:rPr>
                        <a:t>Sales Returns and Allowances (Contra Account)—sales returns and allowances are posted here as a debit</a:t>
                      </a:r>
                      <a:endParaRPr sz="1100">
                        <a:solidFill>
                          <a:srgbClr val="373D3F"/>
                        </a:solidFill>
                        <a:latin typeface="Century Gothic" panose="020B0502020202020204" pitchFamily="34" charset="0"/>
                      </a:endParaRPr>
                    </a:p>
                  </a:txBody>
                  <a:tcPr marL="114300" marR="114300" marT="85725" marB="85725" anchor="ctr"/>
                </a:tc>
                <a:tc>
                  <a:txBody>
                    <a:bodyPr/>
                    <a:lstStyle/>
                    <a:p>
                      <a:pPr marL="0" lvl="0" indent="0" algn="l" rtl="0">
                        <a:lnSpc>
                          <a:spcPct val="142105"/>
                        </a:lnSpc>
                        <a:spcBef>
                          <a:spcPts val="0"/>
                        </a:spcBef>
                        <a:spcAft>
                          <a:spcPts val="0"/>
                        </a:spcAft>
                        <a:buNone/>
                      </a:pPr>
                      <a:r>
                        <a:rPr lang="en-US" sz="1100" dirty="0">
                          <a:latin typeface="Century Gothic" panose="020B0502020202020204" pitchFamily="34" charset="0"/>
                        </a:rPr>
                        <a:t>Sales Returns and Allowances (Contra Account)—sales returns and allowances are posted here as a debit</a:t>
                      </a:r>
                      <a:endParaRPr sz="1100" dirty="0">
                        <a:solidFill>
                          <a:srgbClr val="373D3F"/>
                        </a:solidFill>
                        <a:latin typeface="Century Gothic" panose="020B0502020202020204" pitchFamily="34" charset="0"/>
                      </a:endParaRPr>
                    </a:p>
                  </a:txBody>
                  <a:tcPr marL="114300" marR="114300" marT="85725" marB="85725" anchor="ctr"/>
                </a:tc>
                <a:extLst>
                  <a:ext uri="{0D108BD9-81ED-4DB2-BD59-A6C34878D82A}">
                    <a16:rowId xmlns:a16="http://schemas.microsoft.com/office/drawing/2014/main" val="10003"/>
                  </a:ext>
                </a:extLst>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ga29cd74da0_0_108"/>
          <p:cNvSpPr txBox="1">
            <a:spLocks noGrp="1"/>
          </p:cNvSpPr>
          <p:nvPr>
            <p:ph type="title"/>
          </p:nvPr>
        </p:nvSpPr>
        <p:spPr/>
        <p:txBody>
          <a:bodyPr/>
          <a:lstStyle/>
          <a:p>
            <a:r>
              <a:rPr lang="en-US" dirty="0"/>
              <a:t>Internal Controls over Inventory</a:t>
            </a:r>
          </a:p>
        </p:txBody>
      </p:sp>
      <p:sp>
        <p:nvSpPr>
          <p:cNvPr id="199" name="Google Shape;199;ga29cd74da0_0_108"/>
          <p:cNvSpPr txBox="1">
            <a:spLocks noGrp="1"/>
          </p:cNvSpPr>
          <p:nvPr>
            <p:ph type="body" idx="1"/>
          </p:nvPr>
        </p:nvSpPr>
        <p:spPr/>
        <p:txBody>
          <a:bodyPr/>
          <a:lstStyle/>
          <a:p>
            <a:pPr lvl="0"/>
            <a:r>
              <a:rPr lang="en-US" dirty="0"/>
              <a:t>One of the main internal controls over inventory when using the perpetual system is the physical count. Unlike periodic inventory, where we count at the very end of the accounting period in order to calculate COGS, under perpetual inventory we constantly take test counts. We don’t count everything all at once though. In January, we count one class of items or category, and then another in February, and so on, or at random times, unannounced.</a:t>
            </a:r>
          </a:p>
          <a:p>
            <a:pPr lvl="0"/>
            <a:r>
              <a:rPr lang="en-US" dirty="0"/>
              <a:t>Under the perpetual inventory system, when the actual physical counts don’t agree with the accounting records, we have to make an adjustment to the accounting records. It’s usually not “swelling,” which means there is more inventory on hand than in the records. It’s usually “shrinkage.” Let’s say the actual physical count revealed there were only 63 MMM 333 in stock. We would probably post the shrinkage to COGS.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gac4b00e1ea_0_34"/>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Practice Question 2</a:t>
            </a:r>
            <a:endParaRPr/>
          </a:p>
        </p:txBody>
      </p:sp>
      <p:sp>
        <p:nvSpPr>
          <p:cNvPr id="205" name="Google Shape;205;gac4b00e1ea_0_34"/>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6350" lvl="0" indent="-6350" algn="l" rtl="0">
              <a:lnSpc>
                <a:spcPct val="90000"/>
              </a:lnSpc>
              <a:spcBef>
                <a:spcPts val="750"/>
              </a:spcBef>
              <a:spcAft>
                <a:spcPts val="0"/>
              </a:spcAft>
              <a:buSzPts val="2800"/>
              <a:buNone/>
            </a:pPr>
            <a:r>
              <a:rPr lang="en-US"/>
              <a:t>Trevor started a small corner convenience store last year and was successful enough to expand into a larger space this year. With more space, he has more products to offer and is switching over to a perpetual inventory system and hired you to set it up. While setting up the system, you need to map the purchases of the convenience store products such as toiletries and candy bars to be sold to which account?</a:t>
            </a:r>
            <a:endParaRPr/>
          </a:p>
          <a:p>
            <a:pPr marL="6350" lvl="0" indent="-6350" algn="l" rtl="0">
              <a:lnSpc>
                <a:spcPct val="90000"/>
              </a:lnSpc>
              <a:spcBef>
                <a:spcPts val="750"/>
              </a:spcBef>
              <a:spcAft>
                <a:spcPts val="0"/>
              </a:spcAft>
              <a:buSzPts val="2800"/>
              <a:buNone/>
            </a:pPr>
            <a:endParaRPr/>
          </a:p>
          <a:p>
            <a:pPr marL="914400" lvl="0" indent="-457200" algn="l" rtl="0">
              <a:lnSpc>
                <a:spcPct val="90000"/>
              </a:lnSpc>
              <a:spcBef>
                <a:spcPts val="750"/>
              </a:spcBef>
              <a:spcAft>
                <a:spcPts val="0"/>
              </a:spcAft>
              <a:buSzPts val="2100"/>
              <a:buFont typeface="Arial"/>
              <a:buAutoNum type="alphaUcPeriod"/>
            </a:pPr>
            <a:r>
              <a:rPr lang="en-US"/>
              <a:t>Purchases account</a:t>
            </a:r>
            <a:endParaRPr/>
          </a:p>
          <a:p>
            <a:pPr marL="914400" lvl="0" indent="-457200" algn="l" rtl="0">
              <a:lnSpc>
                <a:spcPct val="90000"/>
              </a:lnSpc>
              <a:spcBef>
                <a:spcPts val="750"/>
              </a:spcBef>
              <a:spcAft>
                <a:spcPts val="0"/>
              </a:spcAft>
              <a:buSzPts val="2100"/>
              <a:buFont typeface="Arial"/>
              <a:buAutoNum type="alphaUcPeriod"/>
            </a:pPr>
            <a:r>
              <a:rPr lang="en-US"/>
              <a:t>Sales account </a:t>
            </a:r>
            <a:endParaRPr/>
          </a:p>
          <a:p>
            <a:pPr marL="914400" lvl="0" indent="-457200" algn="l" rtl="0">
              <a:lnSpc>
                <a:spcPct val="90000"/>
              </a:lnSpc>
              <a:spcBef>
                <a:spcPts val="750"/>
              </a:spcBef>
              <a:spcAft>
                <a:spcPts val="0"/>
              </a:spcAft>
              <a:buSzPts val="2100"/>
              <a:buFont typeface="Arial"/>
              <a:buAutoNum type="alphaUcPeriod"/>
            </a:pPr>
            <a:r>
              <a:rPr lang="en-US"/>
              <a:t>Supplies account</a:t>
            </a:r>
            <a:endParaRPr/>
          </a:p>
          <a:p>
            <a:pPr marL="914400" lvl="0" indent="-457200" algn="l" rtl="0">
              <a:lnSpc>
                <a:spcPct val="90000"/>
              </a:lnSpc>
              <a:spcBef>
                <a:spcPts val="750"/>
              </a:spcBef>
              <a:spcAft>
                <a:spcPts val="0"/>
              </a:spcAft>
              <a:buSzPts val="2100"/>
              <a:buFont typeface="Arial"/>
              <a:buAutoNum type="alphaUcPeriod"/>
            </a:pPr>
            <a:r>
              <a:rPr lang="en-US"/>
              <a:t>Merchandise Inventory account</a:t>
            </a:r>
            <a:endParaRPr/>
          </a:p>
          <a:p>
            <a:pPr marL="38100" lvl="0" indent="0" algn="l" rtl="0">
              <a:lnSpc>
                <a:spcPct val="90000"/>
              </a:lnSpc>
              <a:spcBef>
                <a:spcPts val="750"/>
              </a:spcBef>
              <a:spcAft>
                <a:spcPts val="0"/>
              </a:spcAft>
              <a:buSzPts val="2800"/>
              <a:buNone/>
            </a:pP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11"/>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Quick Review</a:t>
            </a:r>
            <a:endParaRPr/>
          </a:p>
        </p:txBody>
      </p:sp>
      <p:sp>
        <p:nvSpPr>
          <p:cNvPr id="211" name="Google Shape;211;p11"/>
          <p:cNvSpPr txBox="1">
            <a:spLocks noGrp="1"/>
          </p:cNvSpPr>
          <p:nvPr>
            <p:ph type="body" idx="1"/>
          </p:nvPr>
        </p:nvSpPr>
        <p:spPr>
          <a:xfrm>
            <a:off x="838200" y="1572581"/>
            <a:ext cx="10964700" cy="4563600"/>
          </a:xfrm>
          <a:prstGeom prst="rect">
            <a:avLst/>
          </a:prstGeom>
          <a:noFill/>
          <a:ln>
            <a:noFill/>
          </a:ln>
        </p:spPr>
        <p:txBody>
          <a:bodyPr spcFirstLastPara="1" wrap="square" lIns="91425" tIns="45700" rIns="91425" bIns="45700" anchor="t" anchorCtr="0">
            <a:noAutofit/>
          </a:bodyPr>
          <a:lstStyle/>
          <a:p>
            <a:pPr marL="457200" lvl="0" indent="-349250" algn="l" rtl="0">
              <a:lnSpc>
                <a:spcPct val="115000"/>
              </a:lnSpc>
              <a:spcBef>
                <a:spcPts val="375"/>
              </a:spcBef>
              <a:spcAft>
                <a:spcPts val="0"/>
              </a:spcAft>
              <a:buSzPts val="1900"/>
              <a:buChar char="•"/>
            </a:pPr>
            <a:r>
              <a:rPr lang="en-US" sz="1900" dirty="0"/>
              <a:t>What are the differences between merchandising enterprises and service providers?</a:t>
            </a:r>
            <a:endParaRPr sz="1900" dirty="0"/>
          </a:p>
          <a:p>
            <a:pPr marL="457200" lvl="0" indent="-349250" algn="l" rtl="0">
              <a:lnSpc>
                <a:spcPct val="115000"/>
              </a:lnSpc>
              <a:spcBef>
                <a:spcPts val="0"/>
              </a:spcBef>
              <a:spcAft>
                <a:spcPts val="0"/>
              </a:spcAft>
              <a:buSzPts val="1900"/>
              <a:buChar char="•"/>
            </a:pPr>
            <a:r>
              <a:rPr lang="en-US" sz="1900" dirty="0"/>
              <a:t>What is the definition of merchandise inventory?</a:t>
            </a:r>
            <a:endParaRPr sz="1900" dirty="0"/>
          </a:p>
          <a:p>
            <a:pPr marL="457200" lvl="0" indent="-349250" algn="l" rtl="0">
              <a:lnSpc>
                <a:spcPct val="115000"/>
              </a:lnSpc>
              <a:spcBef>
                <a:spcPts val="0"/>
              </a:spcBef>
              <a:spcAft>
                <a:spcPts val="0"/>
              </a:spcAft>
              <a:buSzPts val="1900"/>
              <a:buChar char="•"/>
            </a:pPr>
            <a:r>
              <a:rPr lang="en-US" sz="1900" dirty="0"/>
              <a:t>What is cost of goods sold in relation to the matching principles?</a:t>
            </a:r>
            <a:endParaRPr sz="1900" dirty="0"/>
          </a:p>
          <a:p>
            <a:pPr marL="457200" lvl="0" indent="-349250" algn="l" rtl="0">
              <a:lnSpc>
                <a:spcPct val="115000"/>
              </a:lnSpc>
              <a:spcBef>
                <a:spcPts val="0"/>
              </a:spcBef>
              <a:spcAft>
                <a:spcPts val="0"/>
              </a:spcAft>
              <a:buSzPts val="1900"/>
              <a:buChar char="•"/>
            </a:pPr>
            <a:r>
              <a:rPr lang="en-US" sz="1900" dirty="0"/>
              <a:t>What is the definition of gross profit and gross profit percentage?</a:t>
            </a:r>
            <a:endParaRPr sz="1900" dirty="0"/>
          </a:p>
          <a:p>
            <a:pPr marL="457200" lvl="0" indent="-349250" algn="l" rtl="0">
              <a:lnSpc>
                <a:spcPct val="115000"/>
              </a:lnSpc>
              <a:spcBef>
                <a:spcPts val="0"/>
              </a:spcBef>
              <a:spcAft>
                <a:spcPts val="0"/>
              </a:spcAft>
              <a:buSzPts val="1900"/>
              <a:buChar char="•"/>
            </a:pPr>
            <a:r>
              <a:rPr lang="en-US" sz="1900" dirty="0"/>
              <a:t>Compare and contrast periodic and perpetual inventory systems.</a:t>
            </a:r>
            <a:endParaRPr sz="1900" dirty="0"/>
          </a:p>
          <a:p>
            <a:pPr marL="457200" lvl="0" indent="-349250" algn="l" rtl="0">
              <a:lnSpc>
                <a:spcPct val="115000"/>
              </a:lnSpc>
              <a:spcBef>
                <a:spcPts val="0"/>
              </a:spcBef>
              <a:spcAft>
                <a:spcPts val="0"/>
              </a:spcAft>
              <a:buSzPts val="1900"/>
              <a:buChar char="•"/>
            </a:pPr>
            <a:r>
              <a:rPr lang="en-US" sz="1900" dirty="0"/>
              <a:t>How are Purchases recorded under a periodic system?</a:t>
            </a:r>
            <a:endParaRPr sz="1900" dirty="0"/>
          </a:p>
          <a:p>
            <a:pPr marL="457200" lvl="0" indent="-349250" algn="l" rtl="0">
              <a:lnSpc>
                <a:spcPct val="115000"/>
              </a:lnSpc>
              <a:spcBef>
                <a:spcPts val="0"/>
              </a:spcBef>
              <a:spcAft>
                <a:spcPts val="0"/>
              </a:spcAft>
              <a:buSzPts val="1900"/>
              <a:buChar char="•"/>
            </a:pPr>
            <a:r>
              <a:rPr lang="en-US" sz="1900" dirty="0"/>
              <a:t>How are purchase returns and allowances and purchase discounts recorded under a periodic system?</a:t>
            </a:r>
            <a:endParaRPr sz="1900" dirty="0"/>
          </a:p>
          <a:p>
            <a:pPr marL="457200" lvl="0" indent="-349250" algn="l" rtl="0">
              <a:lnSpc>
                <a:spcPct val="115000"/>
              </a:lnSpc>
              <a:spcBef>
                <a:spcPts val="0"/>
              </a:spcBef>
              <a:spcAft>
                <a:spcPts val="0"/>
              </a:spcAft>
              <a:buSzPts val="1900"/>
              <a:buChar char="•"/>
            </a:pPr>
            <a:r>
              <a:rPr lang="en-US" sz="1900" dirty="0"/>
              <a:t>How are sales of inventory under a periodic system recorded?</a:t>
            </a:r>
            <a:endParaRPr sz="1900" dirty="0"/>
          </a:p>
          <a:p>
            <a:pPr marL="457200" lvl="0" indent="-349250" algn="l" rtl="0">
              <a:lnSpc>
                <a:spcPct val="115000"/>
              </a:lnSpc>
              <a:spcBef>
                <a:spcPts val="0"/>
              </a:spcBef>
              <a:spcAft>
                <a:spcPts val="0"/>
              </a:spcAft>
              <a:buSzPts val="1900"/>
              <a:buChar char="•"/>
            </a:pPr>
            <a:r>
              <a:rPr lang="en-US" sz="1900" dirty="0"/>
              <a:t>What is the cost of goods sold under a periodic system and how are the journal entries created?</a:t>
            </a:r>
            <a:endParaRPr sz="1900" dirty="0"/>
          </a:p>
          <a:p>
            <a:pPr marL="457200" lvl="0" indent="-349250" algn="l" rtl="0">
              <a:lnSpc>
                <a:spcPct val="115000"/>
              </a:lnSpc>
              <a:spcBef>
                <a:spcPts val="0"/>
              </a:spcBef>
              <a:spcAft>
                <a:spcPts val="0"/>
              </a:spcAft>
              <a:buSzPts val="1900"/>
              <a:buChar char="•"/>
            </a:pPr>
            <a:r>
              <a:rPr lang="en-US" sz="1900" dirty="0"/>
              <a:t>How are Purchases recorded under a perpetual system?</a:t>
            </a:r>
            <a:endParaRPr sz="1900" dirty="0"/>
          </a:p>
          <a:p>
            <a:pPr marL="457200" lvl="0" indent="-349250" algn="l" rtl="0">
              <a:lnSpc>
                <a:spcPct val="115000"/>
              </a:lnSpc>
              <a:spcBef>
                <a:spcPts val="0"/>
              </a:spcBef>
              <a:spcAft>
                <a:spcPts val="0"/>
              </a:spcAft>
              <a:buSzPts val="1900"/>
              <a:buChar char="•"/>
            </a:pPr>
            <a:r>
              <a:rPr lang="en-US" sz="1900" dirty="0"/>
              <a:t>When and how is sales of inventory recorded under a perpetual system?</a:t>
            </a:r>
            <a:endParaRPr sz="1900" dirty="0"/>
          </a:p>
          <a:p>
            <a:pPr marL="457200" lvl="0" indent="-349250" algn="l" rtl="0">
              <a:lnSpc>
                <a:spcPct val="115000"/>
              </a:lnSpc>
              <a:spcBef>
                <a:spcPts val="0"/>
              </a:spcBef>
              <a:spcAft>
                <a:spcPts val="0"/>
              </a:spcAft>
              <a:buSzPts val="1900"/>
              <a:buChar char="•"/>
            </a:pPr>
            <a:r>
              <a:rPr lang="en-US" sz="1900" dirty="0"/>
              <a:t>Describe how inventory counts are used as an internal control under a perpetual system.</a:t>
            </a:r>
            <a:endParaRPr sz="19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3"/>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Merchandising Business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Merchandising Business</a:t>
            </a:r>
            <a:endParaRPr/>
          </a:p>
        </p:txBody>
      </p:sp>
      <p:sp>
        <p:nvSpPr>
          <p:cNvPr id="61" name="Google Shape;61;p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1100"/>
              <a:buNone/>
            </a:pPr>
            <a:r>
              <a:rPr lang="en-US" sz="2400"/>
              <a:t>7.1: Identify issues unique to merchandising companies	</a:t>
            </a:r>
            <a:endParaRPr sz="2400"/>
          </a:p>
          <a:p>
            <a:pPr marL="582930" lvl="0" indent="0" algn="l" rtl="0">
              <a:lnSpc>
                <a:spcPct val="90000"/>
              </a:lnSpc>
              <a:spcBef>
                <a:spcPts val="375"/>
              </a:spcBef>
              <a:spcAft>
                <a:spcPts val="0"/>
              </a:spcAft>
              <a:buClr>
                <a:schemeClr val="dk1"/>
              </a:buClr>
              <a:buSzPts val="1100"/>
              <a:buFont typeface="Arial"/>
              <a:buNone/>
            </a:pPr>
            <a:r>
              <a:rPr lang="en-US" sz="2000"/>
              <a:t>7.1.1: Compare and contrast merchandising enterprises and service providers</a:t>
            </a:r>
            <a:endParaRPr sz="2000"/>
          </a:p>
          <a:p>
            <a:pPr marL="582930" lvl="0" indent="0" algn="l" rtl="0">
              <a:lnSpc>
                <a:spcPct val="90000"/>
              </a:lnSpc>
              <a:spcBef>
                <a:spcPts val="375"/>
              </a:spcBef>
              <a:spcAft>
                <a:spcPts val="0"/>
              </a:spcAft>
              <a:buClr>
                <a:schemeClr val="dk1"/>
              </a:buClr>
              <a:buSzPts val="1100"/>
              <a:buFont typeface="Arial"/>
              <a:buNone/>
            </a:pPr>
            <a:r>
              <a:rPr lang="en-US" sz="2000"/>
              <a:t>7.1.2: Define merchandise inventory</a:t>
            </a:r>
            <a:endParaRPr sz="2000"/>
          </a:p>
          <a:p>
            <a:pPr marL="582930" lvl="0" indent="0" algn="l" rtl="0">
              <a:lnSpc>
                <a:spcPct val="90000"/>
              </a:lnSpc>
              <a:spcBef>
                <a:spcPts val="375"/>
              </a:spcBef>
              <a:spcAft>
                <a:spcPts val="0"/>
              </a:spcAft>
              <a:buClr>
                <a:schemeClr val="dk1"/>
              </a:buClr>
              <a:buSzPts val="1100"/>
              <a:buFont typeface="Arial"/>
              <a:buNone/>
            </a:pPr>
            <a:r>
              <a:rPr lang="en-US" sz="2000"/>
              <a:t>7.1.3: Describe cost of goods sold in relation to the matching principles</a:t>
            </a:r>
            <a:endParaRPr sz="2000"/>
          </a:p>
          <a:p>
            <a:pPr marL="582930" lvl="0" indent="0" algn="l" rtl="0">
              <a:lnSpc>
                <a:spcPct val="90000"/>
              </a:lnSpc>
              <a:spcBef>
                <a:spcPts val="375"/>
              </a:spcBef>
              <a:spcAft>
                <a:spcPts val="0"/>
              </a:spcAft>
              <a:buSzPts val="1100"/>
              <a:buNone/>
            </a:pPr>
            <a:r>
              <a:rPr lang="en-US" sz="2000"/>
              <a:t>7.1.4: Define gross profit and gross profit percentage</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ga29cd74da0_0_0"/>
          <p:cNvSpPr txBox="1">
            <a:spLocks noGrp="1"/>
          </p:cNvSpPr>
          <p:nvPr>
            <p:ph type="title"/>
          </p:nvPr>
        </p:nvSpPr>
        <p:spPr/>
        <p:txBody>
          <a:bodyPr/>
          <a:lstStyle/>
          <a:p>
            <a:r>
              <a:rPr lang="en-US" dirty="0"/>
              <a:t>Merchandisers versus Service Enterprises</a:t>
            </a:r>
          </a:p>
        </p:txBody>
      </p:sp>
      <p:sp>
        <p:nvSpPr>
          <p:cNvPr id="68" name="Google Shape;68;ga29cd74da0_0_0"/>
          <p:cNvSpPr txBox="1">
            <a:spLocks noGrp="1"/>
          </p:cNvSpPr>
          <p:nvPr>
            <p:ph type="body" idx="1"/>
          </p:nvPr>
        </p:nvSpPr>
        <p:spPr>
          <a:xfrm>
            <a:off x="838200" y="1825625"/>
            <a:ext cx="4702791" cy="1603375"/>
          </a:xfrm>
        </p:spPr>
        <p:txBody>
          <a:bodyPr/>
          <a:lstStyle/>
          <a:p>
            <a:pPr lvl="0"/>
            <a:r>
              <a:rPr lang="en-US" dirty="0"/>
              <a:t>Merchandising businesses, unlike service businesses have </a:t>
            </a:r>
            <a:r>
              <a:rPr lang="en-US" b="1" dirty="0"/>
              <a:t>inventory</a:t>
            </a:r>
            <a:r>
              <a:rPr lang="en-US" dirty="0"/>
              <a:t>. Inventory is goods for sale during the ordinary course of business. </a:t>
            </a:r>
          </a:p>
          <a:p>
            <a:pPr lvl="0"/>
            <a:r>
              <a:rPr lang="en-US" dirty="0"/>
              <a:t>Manufacturing business have inventory as well: raw materials, work-in-process and finished goods.</a:t>
            </a:r>
          </a:p>
          <a:p>
            <a:pPr lvl="0"/>
            <a:endParaRPr lang="en-US" dirty="0"/>
          </a:p>
          <a:p>
            <a:pPr lvl="0"/>
            <a:endParaRPr lang="en-US" dirty="0"/>
          </a:p>
        </p:txBody>
      </p:sp>
      <p:pic>
        <p:nvPicPr>
          <p:cNvPr id="4" name="Online Media 3" descr="Introduction to Merchandise Inventory (Financial Accounting Tutorial #28)">
            <a:hlinkClick r:id="" action="ppaction://media"/>
            <a:extLst>
              <a:ext uri="{FF2B5EF4-FFF2-40B4-BE49-F238E27FC236}">
                <a16:creationId xmlns:a16="http://schemas.microsoft.com/office/drawing/2014/main" id="{76309648-7C2D-A840-8C90-3EE751FF9585}"/>
              </a:ext>
            </a:extLst>
          </p:cNvPr>
          <p:cNvPicPr>
            <a:picLocks noRot="1" noChangeAspect="1"/>
          </p:cNvPicPr>
          <p:nvPr>
            <a:videoFile r:link="rId1"/>
          </p:nvPr>
        </p:nvPicPr>
        <p:blipFill>
          <a:blip r:embed="rId4"/>
          <a:stretch>
            <a:fillRect/>
          </a:stretch>
        </p:blipFill>
        <p:spPr>
          <a:xfrm>
            <a:off x="5709314" y="1827307"/>
            <a:ext cx="6096000" cy="3429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ga29cd74da0_0_6"/>
          <p:cNvSpPr txBox="1">
            <a:spLocks noGrp="1"/>
          </p:cNvSpPr>
          <p:nvPr>
            <p:ph type="title"/>
          </p:nvPr>
        </p:nvSpPr>
        <p:spPr/>
        <p:txBody>
          <a:bodyPr/>
          <a:lstStyle/>
          <a:p>
            <a:pPr lvl="0"/>
            <a:r>
              <a:rPr lang="en-US" dirty="0"/>
              <a:t>Inventory</a:t>
            </a:r>
          </a:p>
        </p:txBody>
      </p:sp>
      <p:sp>
        <p:nvSpPr>
          <p:cNvPr id="76" name="Google Shape;76;ga29cd74da0_0_6"/>
          <p:cNvSpPr txBox="1">
            <a:spLocks noGrp="1"/>
          </p:cNvSpPr>
          <p:nvPr>
            <p:ph type="body" idx="1"/>
          </p:nvPr>
        </p:nvSpPr>
        <p:spPr>
          <a:xfrm>
            <a:off x="838200" y="1825625"/>
            <a:ext cx="6067567" cy="4351338"/>
          </a:xfrm>
        </p:spPr>
        <p:txBody>
          <a:bodyPr/>
          <a:lstStyle/>
          <a:p>
            <a:pPr lvl="0"/>
            <a:r>
              <a:rPr lang="en-US" dirty="0"/>
              <a:t>On a used car lot, cars are the inventory. Clothing is the inventory in a clothing store. For a real estate developer, inventory is homes waiting to be sold. On the car lot, the sales building would not be inventory, even if the owner of the lot decided to sell it for some reason (say it’s a small building that could be moved, or the owner is selling the entire business). </a:t>
            </a:r>
          </a:p>
          <a:p>
            <a:pPr lvl="0"/>
            <a:r>
              <a:rPr lang="en-US" dirty="0"/>
              <a:t>In addition, if the owner had a company car used only for business, that car would be an asset, not inventory. Only items held for sale during the ordinary course of business are considered inventory.</a:t>
            </a:r>
          </a:p>
          <a:p>
            <a:pPr lvl="0"/>
            <a:endParaRPr lang="en-US" dirty="0"/>
          </a:p>
        </p:txBody>
      </p:sp>
      <p:pic>
        <p:nvPicPr>
          <p:cNvPr id="1026" name="Picture 2" descr="A pile of folded up blue jean pants.">
            <a:extLst>
              <a:ext uri="{FF2B5EF4-FFF2-40B4-BE49-F238E27FC236}">
                <a16:creationId xmlns:a16="http://schemas.microsoft.com/office/drawing/2014/main" id="{87C78B61-A7DA-9144-9AD7-80582A87AD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42496" y="509948"/>
            <a:ext cx="3861179" cy="583810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ga29cd74da0_0_12"/>
          <p:cNvSpPr txBox="1">
            <a:spLocks noGrp="1"/>
          </p:cNvSpPr>
          <p:nvPr>
            <p:ph type="title"/>
          </p:nvPr>
        </p:nvSpPr>
        <p:spPr/>
        <p:txBody>
          <a:bodyPr/>
          <a:lstStyle/>
          <a:p>
            <a:r>
              <a:rPr lang="en-US" dirty="0"/>
              <a:t>Cost of Goods Sold</a:t>
            </a:r>
          </a:p>
        </p:txBody>
      </p:sp>
      <p:sp>
        <p:nvSpPr>
          <p:cNvPr id="84" name="Google Shape;84;ga29cd74da0_0_12"/>
          <p:cNvSpPr txBox="1">
            <a:spLocks noGrp="1"/>
          </p:cNvSpPr>
          <p:nvPr>
            <p:ph type="body" idx="1"/>
          </p:nvPr>
        </p:nvSpPr>
        <p:spPr/>
        <p:txBody>
          <a:bodyPr/>
          <a:lstStyle/>
          <a:p>
            <a:pPr lvl="0"/>
            <a:r>
              <a:rPr lang="en-US" dirty="0"/>
              <a:t>Under accrual basis accounting, we recognize revenue as it is earned and expenses as they are incurred in order to match those expenses with the revenue. It means when we buy inventory, and it is sitting on the lot, lying on the shelf, or hanging on a rack, it is not an expense. </a:t>
            </a:r>
          </a:p>
          <a:p>
            <a:pPr lvl="0"/>
            <a:r>
              <a:rPr lang="en-US" dirty="0"/>
              <a:t>Inventory is not recorded as an expense when we buy it from the wholesaler or distributor. It is an asset: something we own that will produce future revenue. </a:t>
            </a:r>
          </a:p>
          <a:p>
            <a:pPr lvl="0"/>
            <a:r>
              <a:rPr lang="en-US" dirty="0"/>
              <a:t>Under the matching principle, we record the expense when we recognize the revenue from the sale of inventory.</a:t>
            </a:r>
          </a:p>
          <a:p>
            <a:pPr marL="50800" lvl="0" indent="0">
              <a:buNone/>
            </a:pPr>
            <a:endParaRPr lang="en-US" dirty="0"/>
          </a:p>
          <a:p>
            <a:pPr marL="508000" lvl="1" indent="0">
              <a:buNone/>
            </a:pPr>
            <a:r>
              <a:rPr lang="en-US" b="1" dirty="0"/>
              <a:t>Cost of Goods Sold = Beginning Inventory + Purchases - Ending Inventory</a:t>
            </a:r>
          </a:p>
          <a:p>
            <a:pPr lvl="0"/>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ga29cd74da0_0_23"/>
          <p:cNvSpPr txBox="1">
            <a:spLocks noGrp="1"/>
          </p:cNvSpPr>
          <p:nvPr>
            <p:ph type="title"/>
          </p:nvPr>
        </p:nvSpPr>
        <p:spPr/>
        <p:txBody>
          <a:bodyPr/>
          <a:lstStyle/>
          <a:p>
            <a:r>
              <a:rPr lang="en-US" dirty="0"/>
              <a:t>Gross Profit</a:t>
            </a:r>
          </a:p>
        </p:txBody>
      </p:sp>
      <p:sp>
        <p:nvSpPr>
          <p:cNvPr id="91" name="Google Shape;91;ga29cd74da0_0_23"/>
          <p:cNvSpPr txBox="1">
            <a:spLocks noGrp="1"/>
          </p:cNvSpPr>
          <p:nvPr>
            <p:ph type="body" idx="1"/>
          </p:nvPr>
        </p:nvSpPr>
        <p:spPr/>
        <p:txBody>
          <a:bodyPr/>
          <a:lstStyle/>
          <a:p>
            <a:pPr marL="50800" lvl="0" indent="0">
              <a:buNone/>
            </a:pPr>
            <a:r>
              <a:rPr lang="en-US" dirty="0"/>
              <a:t>Gross profit (or Gross Margin) is a calculation:</a:t>
            </a:r>
          </a:p>
          <a:p>
            <a:pPr marL="50800" lvl="0" indent="0">
              <a:buNone/>
            </a:pPr>
            <a:endParaRPr lang="en-US" dirty="0"/>
          </a:p>
          <a:p>
            <a:pPr marL="50800" lvl="0" indent="0">
              <a:buNone/>
            </a:pPr>
            <a:r>
              <a:rPr lang="en-US" dirty="0"/>
              <a:t>	</a:t>
            </a:r>
            <a:r>
              <a:rPr lang="en-US" b="1" dirty="0"/>
              <a:t>Sales Revenue − Cost of Goods Sold = Gross Profit</a:t>
            </a:r>
          </a:p>
          <a:p>
            <a:pPr marL="50800" lvl="0" indent="0">
              <a:buNone/>
            </a:pPr>
            <a:endParaRPr lang="en-US" dirty="0"/>
          </a:p>
          <a:p>
            <a:pPr marL="50800" lvl="0" indent="0">
              <a:buNone/>
            </a:pPr>
            <a:r>
              <a:rPr lang="en-US" dirty="0"/>
              <a:t>Gross Profit Percentage is also an easy calculation:</a:t>
            </a:r>
          </a:p>
          <a:p>
            <a:pPr marL="50800" lvl="0" indent="0">
              <a:buNone/>
            </a:pPr>
            <a:endParaRPr lang="en-US" dirty="0"/>
          </a:p>
          <a:p>
            <a:pPr marL="50800" lvl="0" indent="0">
              <a:buNone/>
            </a:pPr>
            <a:r>
              <a:rPr lang="en-US" dirty="0"/>
              <a:t>	</a:t>
            </a:r>
            <a:r>
              <a:rPr lang="en-US" b="1" dirty="0"/>
              <a:t>Gross Profit / Sales Revenue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gac4b00e1ea_0_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6350" lvl="0" indent="-6350" algn="l" rtl="0">
              <a:lnSpc>
                <a:spcPct val="90000"/>
              </a:lnSpc>
              <a:spcBef>
                <a:spcPts val="750"/>
              </a:spcBef>
              <a:spcAft>
                <a:spcPts val="0"/>
              </a:spcAft>
              <a:buSzPts val="2800"/>
              <a:buNone/>
            </a:pPr>
            <a:r>
              <a:rPr lang="en-US"/>
              <a:t>The Warm Tootsies company sells socks in bulk. This year the company had a total in sales of $350,000, with the cost of goods sold being $225,000 and the company’s operating expenses at $50,000. What is the gross profit and the gross profit percentage for the company? </a:t>
            </a:r>
            <a:endParaRPr/>
          </a:p>
          <a:p>
            <a:pPr marL="6350" lvl="0" indent="-6350" algn="l" rtl="0">
              <a:lnSpc>
                <a:spcPct val="90000"/>
              </a:lnSpc>
              <a:spcBef>
                <a:spcPts val="750"/>
              </a:spcBef>
              <a:spcAft>
                <a:spcPts val="0"/>
              </a:spcAft>
              <a:buSzPts val="2800"/>
              <a:buNone/>
            </a:pPr>
            <a:endParaRPr/>
          </a:p>
          <a:p>
            <a:pPr marL="914400" lvl="0" indent="-457200" algn="l" rtl="0">
              <a:lnSpc>
                <a:spcPct val="90000"/>
              </a:lnSpc>
              <a:spcBef>
                <a:spcPts val="750"/>
              </a:spcBef>
              <a:spcAft>
                <a:spcPts val="0"/>
              </a:spcAft>
              <a:buSzPts val="2100"/>
              <a:buFont typeface="Arial"/>
              <a:buAutoNum type="alphaUcPeriod"/>
            </a:pPr>
            <a:r>
              <a:rPr lang="en-US"/>
              <a:t>$125,000 gross profit : 36% gross profit percentage</a:t>
            </a:r>
            <a:endParaRPr/>
          </a:p>
          <a:p>
            <a:pPr marL="914400" lvl="0" indent="-457200" algn="l" rtl="0">
              <a:lnSpc>
                <a:spcPct val="90000"/>
              </a:lnSpc>
              <a:spcBef>
                <a:spcPts val="750"/>
              </a:spcBef>
              <a:spcAft>
                <a:spcPts val="0"/>
              </a:spcAft>
              <a:buSzPts val="2100"/>
              <a:buFont typeface="Arial"/>
              <a:buAutoNum type="alphaUcPeriod"/>
            </a:pPr>
            <a:r>
              <a:rPr lang="en-US"/>
              <a:t>$75,000 gross profit : 21% gross profit percentage </a:t>
            </a:r>
            <a:endParaRPr/>
          </a:p>
          <a:p>
            <a:pPr marL="914400" lvl="0" indent="-457200" algn="l" rtl="0">
              <a:lnSpc>
                <a:spcPct val="90000"/>
              </a:lnSpc>
              <a:spcBef>
                <a:spcPts val="750"/>
              </a:spcBef>
              <a:spcAft>
                <a:spcPts val="0"/>
              </a:spcAft>
              <a:buSzPts val="2100"/>
              <a:buFont typeface="Arial"/>
              <a:buAutoNum type="alphaUcPeriod"/>
            </a:pPr>
            <a:r>
              <a:rPr lang="en-US"/>
              <a:t>$175,000 gross profit : 50% gross profit percentage</a:t>
            </a:r>
            <a:endParaRPr/>
          </a:p>
          <a:p>
            <a:pPr marL="914400" lvl="0" indent="-457200" algn="l" rtl="0">
              <a:lnSpc>
                <a:spcPct val="90000"/>
              </a:lnSpc>
              <a:spcBef>
                <a:spcPts val="750"/>
              </a:spcBef>
              <a:spcAft>
                <a:spcPts val="0"/>
              </a:spcAft>
              <a:buSzPts val="2100"/>
              <a:buFont typeface="Arial"/>
              <a:buAutoNum type="alphaUcPeriod"/>
            </a:pPr>
            <a:r>
              <a:rPr lang="en-US"/>
              <a:t>$300,000 gross profit : 86% gross profit percentage</a:t>
            </a:r>
            <a:endParaRPr/>
          </a:p>
          <a:p>
            <a:pPr marL="38100" lvl="0" indent="0" algn="l" rtl="0">
              <a:lnSpc>
                <a:spcPct val="90000"/>
              </a:lnSpc>
              <a:spcBef>
                <a:spcPts val="750"/>
              </a:spcBef>
              <a:spcAft>
                <a:spcPts val="0"/>
              </a:spcAft>
              <a:buSzPts val="2800"/>
              <a:buNone/>
            </a:pPr>
            <a:endParaRPr/>
          </a:p>
        </p:txBody>
      </p:sp>
      <p:sp>
        <p:nvSpPr>
          <p:cNvPr id="97" name="Google Shape;97;gac4b00e1ea_0_0"/>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Practice Question 1</a:t>
            </a:r>
            <a:endParaRPr/>
          </a:p>
        </p:txBody>
      </p:sp>
    </p:spTree>
  </p:cSld>
  <p:clrMapOvr>
    <a:masterClrMapping/>
  </p:clrMapOvr>
</p:sld>
</file>

<file path=ppt/theme/theme1.xml><?xml version="1.0" encoding="utf-8"?>
<a:theme xmlns:a="http://schemas.openxmlformats.org/drawingml/2006/main" name="BusinessTheme">
  <a:themeElements>
    <a:clrScheme name="Blue Warm">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2356</Words>
  <Application>Microsoft Macintosh PowerPoint</Application>
  <PresentationFormat>Widescreen</PresentationFormat>
  <Paragraphs>241</Paragraphs>
  <Slides>27</Slides>
  <Notes>26</Notes>
  <HiddenSlides>0</HiddenSlides>
  <MMClips>3</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Century Gothic</vt:lpstr>
      <vt:lpstr>Calibri</vt:lpstr>
      <vt:lpstr>Arial</vt:lpstr>
      <vt:lpstr>BusinessTheme</vt:lpstr>
      <vt:lpstr>Financial Accounting</vt:lpstr>
      <vt:lpstr>Module Learning Outcomes</vt:lpstr>
      <vt:lpstr>Merchandising Business</vt:lpstr>
      <vt:lpstr>Learning Outcomes: Merchandising Business</vt:lpstr>
      <vt:lpstr>Merchandisers versus Service Enterprises</vt:lpstr>
      <vt:lpstr>Inventory</vt:lpstr>
      <vt:lpstr>Cost of Goods Sold</vt:lpstr>
      <vt:lpstr>Gross Profit</vt:lpstr>
      <vt:lpstr>Practice Question 1</vt:lpstr>
      <vt:lpstr>Periodic Inventory System</vt:lpstr>
      <vt:lpstr>Learning Outcomes: Periodic Inventory System</vt:lpstr>
      <vt:lpstr>Periodic Inventory System Compared to Perpetual</vt:lpstr>
      <vt:lpstr>Purchases under a Periodic System</vt:lpstr>
      <vt:lpstr>Purchase Adjustments under a Periodic System</vt:lpstr>
      <vt:lpstr>Periodic Method vs. Perpetual Method</vt:lpstr>
      <vt:lpstr>Sales under a Periodic System</vt:lpstr>
      <vt:lpstr>Sales under a Periodic System (cont.)</vt:lpstr>
      <vt:lpstr>Cost of Goods Sold: Periodic System</vt:lpstr>
      <vt:lpstr>Perpetual Inventory System</vt:lpstr>
      <vt:lpstr>Learning Outcomes: Perpetual Inventory System</vt:lpstr>
      <vt:lpstr>Perpetual and Periodic Inventory Systems</vt:lpstr>
      <vt:lpstr>Purchases under a Perpetual System</vt:lpstr>
      <vt:lpstr>Purchases under a Perpetual System (cont.)</vt:lpstr>
      <vt:lpstr>Sales under a Perpetual System</vt:lpstr>
      <vt:lpstr>Internal Controls over Inventory</vt:lpstr>
      <vt:lpstr>Practice Question 2</vt:lpstr>
      <vt:lpstr>Quick 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Accounting</dc:title>
  <cp:lastModifiedBy>Microsoft Office User</cp:lastModifiedBy>
  <cp:revision>4</cp:revision>
  <dcterms:modified xsi:type="dcterms:W3CDTF">2020-11-19T18:30:47Z</dcterms:modified>
</cp:coreProperties>
</file>