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12192000" cy="6858000"/>
  <p:notesSz cx="6858000" cy="9144000"/>
  <p:embeddedFontLst>
    <p:embeddedFont>
      <p:font typeface="Calibri" panose="020F0502020204030204" pitchFamily="34" charset="0"/>
      <p:regular r:id="rId29"/>
      <p:bold r:id="rId30"/>
      <p:italic r:id="rId31"/>
      <p:boldItalic r:id="rId32"/>
    </p:embeddedFont>
    <p:embeddedFont>
      <p:font typeface="Century Gothic" panose="020B0502020202020204" pitchFamily="34" charset="0"/>
      <p:regular r:id="rId33"/>
      <p:bold r:id="rId34"/>
      <p:italic r:id="rId35"/>
      <p:boldItalic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7" roundtripDataSignature="AMtx7mjSMrxOZnSADiKaFpntKpgD0b45U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F295209-4D3C-495D-8E25-28717497547B}">
  <a:tblStyle styleId="{5F295209-4D3C-495D-8E25-28717497547B}"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722"/>
    <p:restoredTop sz="94663"/>
  </p:normalViewPr>
  <p:slideViewPr>
    <p:cSldViewPr snapToGrid="0" snapToObjects="1">
      <p:cViewPr varScale="1">
        <p:scale>
          <a:sx n="84" d="100"/>
          <a:sy n="84" d="100"/>
        </p:scale>
        <p:origin x="216" y="8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font" Target="fonts/font6.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1.fntdata"/><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4.fntdata"/><Relationship Id="rId37" Type="http://customschemas.google.com/relationships/presentationmetadata" Target="metadata"/><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2.fntdata"/><Relationship Id="rId35" Type="http://schemas.openxmlformats.org/officeDocument/2006/relationships/font" Target="fonts/font7.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5.fntdata"/><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Arial"/>
                <a:ea typeface="Arial"/>
                <a:cs typeface="Arial"/>
                <a:sym typeface="Arial"/>
              </a:rPr>
              <a:t>‹#›</a:t>
            </a:fld>
            <a:endParaRPr sz="1200" b="0" i="0" u="none" strike="noStrike" cap="none">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unsplash.com/photos/djb1whucfBY" TargetMode="External"/><Relationship Id="rId2" Type="http://schemas.openxmlformats.org/officeDocument/2006/relationships/slide" Target="../slides/slide1.xml"/><Relationship Id="rId1" Type="http://schemas.openxmlformats.org/officeDocument/2006/relationships/notesMaster" Target="../notesMasters/notesMaster1.xml"/><Relationship Id="rId5" Type="http://schemas.openxmlformats.org/officeDocument/2006/relationships/hyperlink" Target="https://courses.lumenlearning.com/wm-financialaccounting/" TargetMode="External"/><Relationship Id="rId4" Type="http://schemas.openxmlformats.org/officeDocument/2006/relationships/hyperlink" Target="https://creativecommons.org/about/cc0"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Google Shape;39;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 name="Google Shape;40;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0" i="0">
                <a:solidFill>
                  <a:schemeClr val="dk1"/>
                </a:solidFill>
                <a:latin typeface="Calibri"/>
                <a:ea typeface="Calibri"/>
                <a:cs typeface="Calibri"/>
                <a:sym typeface="Calibri"/>
              </a:rPr>
              <a:t>Cover Image: "White Canon Cash Register." Authored by: StellrWeb. Provided by: Unsplash. Located at: </a:t>
            </a:r>
            <a:r>
              <a:rPr lang="en-US" sz="1200" b="0" i="0" u="sng">
                <a:solidFill>
                  <a:schemeClr val="dk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https://unsplash.com/photos/djb1whucfBY</a:t>
            </a:r>
            <a:r>
              <a:rPr lang="en-US" sz="1200" b="0" i="0">
                <a:solidFill>
                  <a:schemeClr val="dk1"/>
                </a:solidFill>
                <a:latin typeface="Calibri"/>
                <a:ea typeface="Calibri"/>
                <a:cs typeface="Calibri"/>
                <a:sym typeface="Calibri"/>
              </a:rPr>
              <a:t>. Content Type: CC Licensed Content, Shared Previously. License: </a:t>
            </a:r>
            <a:r>
              <a:rPr lang="en-US" sz="1200" b="0" i="0" u="sng">
                <a:solidFill>
                  <a:schemeClr val="dk1"/>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CC0: No Rights Reserved</a:t>
            </a:r>
            <a:r>
              <a:rPr lang="en-US" sz="1200" b="0" i="0">
                <a:solidFill>
                  <a:schemeClr val="dk1"/>
                </a:solidFill>
                <a:latin typeface="Calibri"/>
                <a:ea typeface="Calibri"/>
                <a:cs typeface="Calibri"/>
                <a:sym typeface="Calibri"/>
              </a:rPr>
              <a:t>. License Terms: Unsplash License.</a:t>
            </a:r>
            <a:endParaRPr/>
          </a:p>
          <a:p>
            <a:pPr marL="0" lvl="0" indent="0" algn="l" rtl="0">
              <a:lnSpc>
                <a:spcPct val="100000"/>
              </a:lnSpc>
              <a:spcBef>
                <a:spcPts val="0"/>
              </a:spcBef>
              <a:spcAft>
                <a:spcPts val="0"/>
              </a:spcAft>
              <a:buSzPts val="1400"/>
              <a:buNone/>
            </a:pPr>
            <a:endParaRPr sz="1200" b="0" i="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sz="1200" b="0" i="0" u="none" strike="noStrike" cap="none">
                <a:solidFill>
                  <a:schemeClr val="dk1"/>
                </a:solidFill>
                <a:latin typeface="Calibri"/>
                <a:ea typeface="Calibri"/>
                <a:cs typeface="Calibri"/>
                <a:sym typeface="Calibri"/>
              </a:rPr>
              <a:t>All text in these slides is taken from </a:t>
            </a:r>
            <a:r>
              <a:rPr lang="en-US" u="sng">
                <a:solidFill>
                  <a:schemeClr val="hlink"/>
                </a:solidFill>
                <a:hlinkClick r:id="rId5"/>
              </a:rPr>
              <a:t>https://courses.lumenlearning.com/wm-financialaccounting/</a:t>
            </a:r>
            <a:r>
              <a:rPr lang="en-US"/>
              <a:t> </a:t>
            </a:r>
            <a:r>
              <a:rPr lang="en-US" sz="1200" b="0" i="0" u="none" strike="noStrike" cap="none">
                <a:solidFill>
                  <a:schemeClr val="dk1"/>
                </a:solidFill>
                <a:latin typeface="Calibri"/>
                <a:ea typeface="Calibri"/>
                <a:cs typeface="Calibri"/>
                <a:sym typeface="Calibri"/>
              </a:rPr>
              <a:t>where it is published under one or more open licenses.</a:t>
            </a:r>
            <a:endParaRPr b="0"/>
          </a:p>
          <a:p>
            <a:pPr marL="0" lvl="0" indent="0" algn="l" rtl="0">
              <a:lnSpc>
                <a:spcPct val="100000"/>
              </a:lnSpc>
              <a:spcBef>
                <a:spcPts val="0"/>
              </a:spcBef>
              <a:spcAft>
                <a:spcPts val="0"/>
              </a:spcAft>
              <a:buSzPts val="1400"/>
              <a:buNone/>
            </a:pPr>
            <a:r>
              <a:rPr lang="en-US" sz="1200" b="0" i="0" u="none" strike="noStrike" cap="none">
                <a:solidFill>
                  <a:schemeClr val="dk1"/>
                </a:solidFill>
                <a:latin typeface="Calibri"/>
                <a:ea typeface="Calibri"/>
                <a:cs typeface="Calibri"/>
                <a:sym typeface="Calibri"/>
              </a:rPr>
              <a:t>All images in these slides are attributed in the notes of the slide on which they appear and licensed as indicated.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p:txBody>
      </p:sp>
      <p:sp>
        <p:nvSpPr>
          <p:cNvPr id="41" name="Google Shape;41;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a17307f03a_0_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a17307f03a_0_4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2" name="Google Shape;102;ga17307f03a_0_4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a17307f03a_0_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a17307f03a_0_5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9" name="Google Shape;109;ga17307f03a_0_5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ac6ab173d4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a:t>Correct answer: D — FIFO is first in first out so the calculation is this: 600 + 400 - 800 = 200 @ $1.50; 200 + 675 - 700 = 175 @ $1.75</a:t>
            </a:r>
            <a:endParaRPr/>
          </a:p>
        </p:txBody>
      </p:sp>
      <p:sp>
        <p:nvSpPr>
          <p:cNvPr id="115" name="Google Shape;115;gac6ab173d4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1" name="Google Shape;121;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6" name="Google Shape;126;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a17307f03a_0_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a17307f03a_0_5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3" name="Google Shape;133;ga17307f03a_0_5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a17307f03a_0_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a17307f03a_0_6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0" name="Google Shape;140;ga17307f03a_0_6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a17307f03a_0_7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a17307f03a_0_7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7" name="Google Shape;147;ga17307f03a_0_7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a17307f03a_0_8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a17307f03a_0_8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5" name="Google Shape;155;ga17307f03a_0_8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1" name="Google Shape;161;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Google Shape;46;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 name="Google Shape;4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6" name="Google Shape;166;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a17307f03a_0_9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a17307f03a_0_9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3" name="Google Shape;173;ga17307f03a_0_9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a17307f03a_0_9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a17307f03a_0_9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0" name="Google Shape;180;ga17307f03a_0_9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a17307f03a_0_10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a17307f03a_0_10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7" name="Google Shape;187;ga17307f03a_0_10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a17307f03a_0_1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 name="Google Shape;193;ga17307f03a_0_11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4" name="Google Shape;194;ga17307f03a_0_11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ac6ab173d4_0_3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a:t>Correct answer: A — </a:t>
            </a:r>
            <a:r>
              <a:rPr lang="en-US">
                <a:highlight>
                  <a:srgbClr val="FFFFFF"/>
                </a:highlight>
              </a:rPr>
              <a:t>Shifting the understated costs of goods sold from the income statement to the balance sheet would mean the gross profit was overstated.</a:t>
            </a:r>
            <a:endParaRPr/>
          </a:p>
        </p:txBody>
      </p:sp>
      <p:sp>
        <p:nvSpPr>
          <p:cNvPr id="200" name="Google Shape;200;gac6ab173d4_0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6" name="Google Shape;206;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 name="Google Shape;5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 name="Google Shape;58;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a17307f03a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a17307f03a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5" name="Google Shape;65;ga17307f03a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a17307f03a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a17307f03a_0_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2" name="Google Shape;72;ga17307f03a_0_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a17307f03a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a17307f03a_0_1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0" name="Google Shape;80;ga17307f03a_0_1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a17307f03a_0_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a17307f03a_0_1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8" name="Google Shape;88;ga17307f03a_0_1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a17307f03a_0_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a17307f03a_0_3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5" name="Google Shape;95;ga17307f03a_0_3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mt="50000"/>
          </a:blip>
          <a:stretch>
            <a:fillRect/>
          </a:stretch>
        </a:blipFill>
        <a:effectLst/>
      </p:bgPr>
    </p:bg>
    <p:spTree>
      <p:nvGrpSpPr>
        <p:cNvPr id="1" name="Shape 13"/>
        <p:cNvGrpSpPr/>
        <p:nvPr/>
      </p:nvGrpSpPr>
      <p:grpSpPr>
        <a:xfrm>
          <a:off x="0" y="0"/>
          <a:ext cx="0" cy="0"/>
          <a:chOff x="0" y="0"/>
          <a:chExt cx="0" cy="0"/>
        </a:xfrm>
      </p:grpSpPr>
      <p:sp>
        <p:nvSpPr>
          <p:cNvPr id="14" name="Google Shape;14;p13"/>
          <p:cNvSpPr/>
          <p:nvPr/>
        </p:nvSpPr>
        <p:spPr>
          <a:xfrm>
            <a:off x="0" y="552196"/>
            <a:ext cx="12207240" cy="268833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
        <p:nvSpPr>
          <p:cNvPr id="15" name="Google Shape;15;p13"/>
          <p:cNvSpPr txBox="1">
            <a:spLocks noGrp="1"/>
          </p:cNvSpPr>
          <p:nvPr>
            <p:ph type="ctrTitle"/>
          </p:nvPr>
        </p:nvSpPr>
        <p:spPr>
          <a:xfrm>
            <a:off x="1519519" y="0"/>
            <a:ext cx="9144000" cy="2387600"/>
          </a:xfrm>
          <a:prstGeom prst="rect">
            <a:avLst/>
          </a:prstGeom>
          <a:noFill/>
          <a:ln>
            <a:noFill/>
          </a:ln>
        </p:spPr>
        <p:txBody>
          <a:bodyPr spcFirstLastPara="1" wrap="square" lIns="91425" tIns="45700" rIns="91425" bIns="45700" anchor="b" anchorCtr="0">
            <a:noAutofit/>
          </a:bodyPr>
          <a:lstStyle>
            <a:lvl1pPr marR="0" lvl="0" algn="ctr">
              <a:lnSpc>
                <a:spcPct val="90000"/>
              </a:lnSpc>
              <a:spcBef>
                <a:spcPts val="0"/>
              </a:spcBef>
              <a:spcAft>
                <a:spcPts val="0"/>
              </a:spcAft>
              <a:buClr>
                <a:srgbClr val="F1F7FB"/>
              </a:buClr>
              <a:buSzPts val="5500"/>
              <a:buFont typeface="Century Gothic"/>
              <a:buNone/>
              <a:defRPr sz="4125" b="0" i="0" u="none" strike="noStrike" cap="none">
                <a:solidFill>
                  <a:srgbClr val="F1F7FB"/>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16" name="Google Shape;16;p13"/>
          <p:cNvSpPr txBox="1">
            <a:spLocks noGrp="1"/>
          </p:cNvSpPr>
          <p:nvPr>
            <p:ph type="subTitle" idx="1"/>
          </p:nvPr>
        </p:nvSpPr>
        <p:spPr>
          <a:xfrm>
            <a:off x="0" y="2661428"/>
            <a:ext cx="12192000" cy="1655762"/>
          </a:xfrm>
          <a:prstGeom prst="rect">
            <a:avLst/>
          </a:prstGeom>
          <a:noFill/>
          <a:ln>
            <a:noFill/>
          </a:ln>
        </p:spPr>
        <p:txBody>
          <a:bodyPr spcFirstLastPara="1" wrap="square" lIns="91425" tIns="45700" rIns="91425" bIns="45700" anchor="t" anchorCtr="0">
            <a:noAutofit/>
          </a:bodyPr>
          <a:lstStyle>
            <a:lvl1pPr marR="0" lvl="0" algn="ctr">
              <a:lnSpc>
                <a:spcPct val="90000"/>
              </a:lnSpc>
              <a:spcBef>
                <a:spcPts val="750"/>
              </a:spcBef>
              <a:spcAft>
                <a:spcPts val="0"/>
              </a:spcAft>
              <a:buClr>
                <a:srgbClr val="F1F7FB"/>
              </a:buClr>
              <a:buSzPts val="2400"/>
              <a:buFont typeface="Arial"/>
              <a:buNone/>
              <a:defRPr sz="1800" b="0" i="0" u="none" strike="noStrike" cap="none">
                <a:solidFill>
                  <a:srgbClr val="F1F7FB"/>
                </a:solidFill>
                <a:latin typeface="Century Gothic"/>
                <a:ea typeface="Century Gothic"/>
                <a:cs typeface="Century Gothic"/>
                <a:sym typeface="Century Gothic"/>
              </a:defRPr>
            </a:lvl1pPr>
            <a:lvl2pPr marR="0" lvl="1" algn="ctr">
              <a:lnSpc>
                <a:spcPct val="90000"/>
              </a:lnSpc>
              <a:spcBef>
                <a:spcPts val="375"/>
              </a:spcBef>
              <a:spcAft>
                <a:spcPts val="0"/>
              </a:spcAft>
              <a:buClr>
                <a:schemeClr val="dk1"/>
              </a:buClr>
              <a:buSzPts val="2000"/>
              <a:buFont typeface="Arial"/>
              <a:buNone/>
              <a:defRPr sz="1500" b="0" i="0" u="none" strike="noStrike" cap="none">
                <a:solidFill>
                  <a:schemeClr val="dk1"/>
                </a:solidFill>
                <a:latin typeface="Century Gothic"/>
                <a:ea typeface="Century Gothic"/>
                <a:cs typeface="Century Gothic"/>
                <a:sym typeface="Century Gothic"/>
              </a:defRPr>
            </a:lvl2pPr>
            <a:lvl3pPr marR="0" lvl="2" algn="ctr">
              <a:lnSpc>
                <a:spcPct val="90000"/>
              </a:lnSpc>
              <a:spcBef>
                <a:spcPts val="375"/>
              </a:spcBef>
              <a:spcAft>
                <a:spcPts val="0"/>
              </a:spcAft>
              <a:buClr>
                <a:schemeClr val="dk1"/>
              </a:buClr>
              <a:buSzPts val="1800"/>
              <a:buFont typeface="Arial"/>
              <a:buNone/>
              <a:defRPr sz="1350" b="0" i="0" u="none" strike="noStrike" cap="none">
                <a:solidFill>
                  <a:schemeClr val="dk1"/>
                </a:solidFill>
                <a:latin typeface="Century Gothic"/>
                <a:ea typeface="Century Gothic"/>
                <a:cs typeface="Century Gothic"/>
                <a:sym typeface="Century Gothic"/>
              </a:defRPr>
            </a:lvl3pPr>
            <a:lvl4pPr marR="0" lvl="3"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4pPr>
            <a:lvl5pPr marR="0" lvl="4"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5pPr>
            <a:lvl6pPr marR="0" lvl="5"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6pPr>
            <a:lvl7pPr marR="0" lvl="6"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7pPr>
            <a:lvl8pPr marR="0" lvl="7"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8pPr>
            <a:lvl9pPr marR="0" lvl="8"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14"/>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entury Gothic"/>
              <a:buNone/>
              <a:defRPr sz="3300" b="0" i="0" u="none" strike="noStrike" cap="none">
                <a:solidFill>
                  <a:schemeClr val="dk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19" name="Google Shape;19;p1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entury Gothic"/>
                <a:ea typeface="Century Gothic"/>
                <a:cs typeface="Century Gothic"/>
                <a:sym typeface="Century Gothic"/>
              </a:defRPr>
            </a:lvl1pPr>
            <a:lvl2pPr marL="914400" marR="0" lvl="1" indent="-381000" algn="l">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entury Gothic"/>
                <a:ea typeface="Century Gothic"/>
                <a:cs typeface="Century Gothic"/>
                <a:sym typeface="Century Gothic"/>
              </a:defRPr>
            </a:lvl2pPr>
            <a:lvl3pPr marL="1371600" marR="0" lvl="2" indent="-355600" algn="l">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entury Gothic"/>
                <a:ea typeface="Century Gothic"/>
                <a:cs typeface="Century Gothic"/>
                <a:sym typeface="Century Gothic"/>
              </a:defRPr>
            </a:lvl3pPr>
            <a:lvl4pPr marL="1828800" marR="0" lvl="3"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4pPr>
            <a:lvl5pPr marL="2286000" marR="0" lvl="4"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5pPr>
            <a:lvl6pPr marL="2743200" marR="0" lvl="5"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6pPr>
            <a:lvl7pPr marL="3200400" marR="0" lvl="6"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7pPr>
            <a:lvl8pPr marL="3657600" marR="0" lvl="7"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8pPr>
            <a:lvl9pPr marL="4114800" marR="0" lvl="8"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9pPr>
          </a:lstStyle>
          <a:p>
            <a:endParaRPr/>
          </a:p>
        </p:txBody>
      </p:sp>
      <p:sp>
        <p:nvSpPr>
          <p:cNvPr id="20" name="Google Shape;20;p14"/>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
        <p:nvSpPr>
          <p:cNvPr id="21" name="Google Shape;21;p14"/>
          <p:cNvSpPr/>
          <p:nvPr/>
        </p:nvSpPr>
        <p:spPr>
          <a:xfrm rot="5400000">
            <a:off x="-3183272" y="3127248"/>
            <a:ext cx="6912864" cy="58521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p:cSld name="Section Header">
    <p:spTree>
      <p:nvGrpSpPr>
        <p:cNvPr id="1" name="Shape 22"/>
        <p:cNvGrpSpPr/>
        <p:nvPr/>
      </p:nvGrpSpPr>
      <p:grpSpPr>
        <a:xfrm>
          <a:off x="0" y="0"/>
          <a:ext cx="0" cy="0"/>
          <a:chOff x="0" y="0"/>
          <a:chExt cx="0" cy="0"/>
        </a:xfrm>
      </p:grpSpPr>
      <p:sp>
        <p:nvSpPr>
          <p:cNvPr id="23" name="Google Shape;23;p15"/>
          <p:cNvSpPr/>
          <p:nvPr/>
        </p:nvSpPr>
        <p:spPr>
          <a:xfrm>
            <a:off x="0" y="537882"/>
            <a:ext cx="12192000" cy="2689412"/>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
        <p:nvSpPr>
          <p:cNvPr id="24" name="Google Shape;24;p15"/>
          <p:cNvSpPr txBox="1">
            <a:spLocks noGrp="1"/>
          </p:cNvSpPr>
          <p:nvPr>
            <p:ph type="title"/>
          </p:nvPr>
        </p:nvSpPr>
        <p:spPr>
          <a:xfrm>
            <a:off x="838200" y="537883"/>
            <a:ext cx="10515600" cy="2689412"/>
          </a:xfrm>
          <a:prstGeom prst="rect">
            <a:avLst/>
          </a:prstGeom>
          <a:noFill/>
          <a:ln>
            <a:noFill/>
          </a:ln>
        </p:spPr>
        <p:txBody>
          <a:bodyPr spcFirstLastPara="1" wrap="square" lIns="91425" tIns="45700" rIns="91425" bIns="45700" anchor="ctr" anchorCtr="0">
            <a:noAutofit/>
          </a:bodyPr>
          <a:lstStyle>
            <a:lvl1pPr marR="0" lvl="0" algn="ctr">
              <a:lnSpc>
                <a:spcPct val="90000"/>
              </a:lnSpc>
              <a:spcBef>
                <a:spcPts val="0"/>
              </a:spcBef>
              <a:spcAft>
                <a:spcPts val="0"/>
              </a:spcAft>
              <a:buClr>
                <a:schemeClr val="dk1"/>
              </a:buClr>
              <a:buSzPts val="5000"/>
              <a:buFont typeface="Century Gothic"/>
              <a:buNone/>
              <a:defRPr sz="3750" b="0" i="0" u="none" strike="noStrike" cap="none">
                <a:solidFill>
                  <a:schemeClr val="lt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5"/>
        <p:cNvGrpSpPr/>
        <p:nvPr/>
      </p:nvGrpSpPr>
      <p:grpSpPr>
        <a:xfrm>
          <a:off x="0" y="0"/>
          <a:ext cx="0" cy="0"/>
          <a:chOff x="0" y="0"/>
          <a:chExt cx="0" cy="0"/>
        </a:xfrm>
      </p:grpSpPr>
      <p:sp>
        <p:nvSpPr>
          <p:cNvPr id="26" name="Google Shape;26;p16"/>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
        <p:nvSpPr>
          <p:cNvPr id="27" name="Google Shape;27;p16"/>
          <p:cNvSpPr/>
          <p:nvPr/>
        </p:nvSpPr>
        <p:spPr>
          <a:xfrm rot="5400000">
            <a:off x="-3137554" y="3137552"/>
            <a:ext cx="6858002" cy="582894"/>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8"/>
        <p:cNvGrpSpPr/>
        <p:nvPr/>
      </p:nvGrpSpPr>
      <p:grpSpPr>
        <a:xfrm>
          <a:off x="0" y="0"/>
          <a:ext cx="0" cy="0"/>
          <a:chOff x="0" y="0"/>
          <a:chExt cx="0" cy="0"/>
        </a:xfrm>
      </p:grpSpPr>
      <p:sp>
        <p:nvSpPr>
          <p:cNvPr id="29" name="Google Shape;29;p17"/>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entury Gothic"/>
              <a:buNone/>
              <a:defRPr sz="3300" b="0" i="0" u="none" strike="noStrike" cap="none">
                <a:solidFill>
                  <a:schemeClr val="dk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30" name="Google Shape;30;p1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entury Gothic"/>
                <a:ea typeface="Century Gothic"/>
                <a:cs typeface="Century Gothic"/>
                <a:sym typeface="Century Gothic"/>
              </a:defRPr>
            </a:lvl1pPr>
            <a:lvl2pPr marL="914400" marR="0" lvl="1" indent="-381000" algn="l">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entury Gothic"/>
                <a:ea typeface="Century Gothic"/>
                <a:cs typeface="Century Gothic"/>
                <a:sym typeface="Century Gothic"/>
              </a:defRPr>
            </a:lvl2pPr>
            <a:lvl3pPr marL="1371600" marR="0" lvl="2" indent="-355600" algn="l">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entury Gothic"/>
                <a:ea typeface="Century Gothic"/>
                <a:cs typeface="Century Gothic"/>
                <a:sym typeface="Century Gothic"/>
              </a:defRPr>
            </a:lvl3pPr>
            <a:lvl4pPr marL="1828800" marR="0" lvl="3"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4pPr>
            <a:lvl5pPr marL="2286000" marR="0" lvl="4"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5pPr>
            <a:lvl6pPr marL="2743200" marR="0" lvl="5"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6pPr>
            <a:lvl7pPr marL="3200400" marR="0" lvl="6"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7pPr>
            <a:lvl8pPr marL="3657600" marR="0" lvl="7"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8pPr>
            <a:lvl9pPr marL="4114800" marR="0" lvl="8"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9pPr>
          </a:lstStyle>
          <a:p>
            <a:endParaRPr/>
          </a:p>
        </p:txBody>
      </p:sp>
      <p:sp>
        <p:nvSpPr>
          <p:cNvPr id="31" name="Google Shape;31;p17"/>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
        <p:nvSpPr>
          <p:cNvPr id="32" name="Google Shape;32;p17"/>
          <p:cNvSpPr/>
          <p:nvPr/>
        </p:nvSpPr>
        <p:spPr>
          <a:xfrm rot="5400000">
            <a:off x="-3183272" y="3127248"/>
            <a:ext cx="6912864" cy="58521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33"/>
        <p:cNvGrpSpPr/>
        <p:nvPr/>
      </p:nvGrpSpPr>
      <p:grpSpPr>
        <a:xfrm>
          <a:off x="0" y="0"/>
          <a:ext cx="0" cy="0"/>
          <a:chOff x="0" y="0"/>
          <a:chExt cx="0" cy="0"/>
        </a:xfrm>
      </p:grpSpPr>
      <p:sp>
        <p:nvSpPr>
          <p:cNvPr id="34" name="Google Shape;34;p18"/>
          <p:cNvSpPr txBox="1">
            <a:spLocks noGrp="1"/>
          </p:cNvSpPr>
          <p:nvPr>
            <p:ph type="title"/>
          </p:nvPr>
        </p:nvSpPr>
        <p:spPr>
          <a:xfrm rot="5400000">
            <a:off x="7133432" y="1956595"/>
            <a:ext cx="5811838" cy="2628900"/>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entury Gothic"/>
              <a:buNone/>
              <a:defRPr sz="3300" b="0" i="0" u="none" strike="noStrike" cap="none">
                <a:solidFill>
                  <a:schemeClr val="dk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35" name="Google Shape;35;p18"/>
          <p:cNvSpPr txBox="1">
            <a:spLocks noGrp="1"/>
          </p:cNvSpPr>
          <p:nvPr>
            <p:ph type="body" idx="1"/>
          </p:nvPr>
        </p:nvSpPr>
        <p:spPr>
          <a:xfrm rot="5400000">
            <a:off x="1799432" y="-596105"/>
            <a:ext cx="5811838" cy="7734300"/>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entury Gothic"/>
                <a:ea typeface="Century Gothic"/>
                <a:cs typeface="Century Gothic"/>
                <a:sym typeface="Century Gothic"/>
              </a:defRPr>
            </a:lvl1pPr>
            <a:lvl2pPr marL="914400" marR="0" lvl="1" indent="-381000" algn="l">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entury Gothic"/>
                <a:ea typeface="Century Gothic"/>
                <a:cs typeface="Century Gothic"/>
                <a:sym typeface="Century Gothic"/>
              </a:defRPr>
            </a:lvl2pPr>
            <a:lvl3pPr marL="1371600" marR="0" lvl="2" indent="-355600" algn="l">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entury Gothic"/>
                <a:ea typeface="Century Gothic"/>
                <a:cs typeface="Century Gothic"/>
                <a:sym typeface="Century Gothic"/>
              </a:defRPr>
            </a:lvl3pPr>
            <a:lvl4pPr marL="1828800" marR="0" lvl="3"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4pPr>
            <a:lvl5pPr marL="2286000" marR="0" lvl="4"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5pPr>
            <a:lvl6pPr marL="2743200" marR="0" lvl="5"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6pPr>
            <a:lvl7pPr marL="3200400" marR="0" lvl="6"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7pPr>
            <a:lvl8pPr marL="3657600" marR="0" lvl="7"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8pPr>
            <a:lvl9pPr marL="4114800" marR="0" lvl="8"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9pPr>
          </a:lstStyle>
          <a:p>
            <a:endParaRPr/>
          </a:p>
        </p:txBody>
      </p:sp>
      <p:sp>
        <p:nvSpPr>
          <p:cNvPr id="36" name="Google Shape;36;p18"/>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
        <p:nvSpPr>
          <p:cNvPr id="37" name="Google Shape;37;p18"/>
          <p:cNvSpPr/>
          <p:nvPr/>
        </p:nvSpPr>
        <p:spPr>
          <a:xfrm rot="5400000">
            <a:off x="-3183272" y="3127248"/>
            <a:ext cx="6912864" cy="58521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1F7FB">
            <a:alpha val="80000"/>
          </a:srgbClr>
        </a:solidFill>
        <a:effectLst/>
      </p:bgPr>
    </p:bg>
    <p:spTree>
      <p:nvGrpSpPr>
        <p:cNvPr id="1" name="Shape 9"/>
        <p:cNvGrpSpPr/>
        <p:nvPr/>
      </p:nvGrpSpPr>
      <p:grpSpPr>
        <a:xfrm>
          <a:off x="0" y="0"/>
          <a:ext cx="0" cy="0"/>
          <a:chOff x="0" y="0"/>
          <a:chExt cx="0" cy="0"/>
        </a:xfrm>
      </p:grpSpPr>
      <p:sp>
        <p:nvSpPr>
          <p:cNvPr id="10" name="Google Shape;10;p12"/>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entury Gothic"/>
              <a:buNone/>
              <a:defRPr sz="44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12" name="Google Shape;12;p12"/>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asc.fasb.org/imageRoot/22/66710722.pdf"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slide" Target="slide19.xml"/><Relationship Id="rId4" Type="http://schemas.openxmlformats.org/officeDocument/2006/relationships/slide" Target="slide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youtube.com/watch?v=YBWrDtBuRkA"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youtube.com/watch?v=GUKrEoHIEH8"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thebalancesmb.com/sorting-out-inventory-why-its-important-for-your-business-4041326"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2"/>
        <p:cNvGrpSpPr/>
        <p:nvPr/>
      </p:nvGrpSpPr>
      <p:grpSpPr>
        <a:xfrm>
          <a:off x="0" y="0"/>
          <a:ext cx="0" cy="0"/>
          <a:chOff x="0" y="0"/>
          <a:chExt cx="0" cy="0"/>
        </a:xfrm>
      </p:grpSpPr>
      <p:sp>
        <p:nvSpPr>
          <p:cNvPr id="43" name="Google Shape;43;p1"/>
          <p:cNvSpPr txBox="1">
            <a:spLocks noGrp="1"/>
          </p:cNvSpPr>
          <p:nvPr>
            <p:ph type="ctrTitle"/>
          </p:nvPr>
        </p:nvSpPr>
        <p:spPr>
          <a:xfrm>
            <a:off x="1519519" y="0"/>
            <a:ext cx="9144000" cy="23876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F1F7FB"/>
              </a:buClr>
              <a:buSzPts val="5500"/>
              <a:buFont typeface="Century Gothic"/>
              <a:buNone/>
            </a:pPr>
            <a:r>
              <a:rPr lang="en-US"/>
              <a:t>Financial Accounting</a:t>
            </a:r>
            <a:endParaRPr/>
          </a:p>
        </p:txBody>
      </p:sp>
      <p:sp>
        <p:nvSpPr>
          <p:cNvPr id="44" name="Google Shape;44;p1"/>
          <p:cNvSpPr txBox="1">
            <a:spLocks noGrp="1"/>
          </p:cNvSpPr>
          <p:nvPr>
            <p:ph type="subTitle" idx="1"/>
          </p:nvPr>
        </p:nvSpPr>
        <p:spPr>
          <a:xfrm>
            <a:off x="0" y="2661428"/>
            <a:ext cx="12192000" cy="1655762"/>
          </a:xfrm>
          <a:prstGeom prst="rect">
            <a:avLst/>
          </a:prstGeom>
          <a:noFill/>
          <a:ln>
            <a:noFill/>
          </a:ln>
        </p:spPr>
        <p:txBody>
          <a:bodyPr spcFirstLastPara="1" wrap="square" lIns="91425" tIns="45700" rIns="91425" bIns="45700" anchor="t" anchorCtr="0">
            <a:noAutofit/>
          </a:bodyPr>
          <a:lstStyle/>
          <a:p>
            <a:pPr marL="457200" marR="0" lvl="0" indent="-406400" algn="ctr" rtl="0">
              <a:lnSpc>
                <a:spcPct val="90000"/>
              </a:lnSpc>
              <a:spcBef>
                <a:spcPts val="750"/>
              </a:spcBef>
              <a:spcAft>
                <a:spcPts val="0"/>
              </a:spcAft>
              <a:buClr>
                <a:schemeClr val="dk1"/>
              </a:buClr>
              <a:buSzPts val="1100"/>
              <a:buFont typeface="Arial"/>
              <a:buNone/>
            </a:pPr>
            <a:r>
              <a:rPr lang="en-US"/>
              <a:t>Module 8: Inventory Valuation Methods</a:t>
            </a: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rgbClr val="F1F7FB"/>
              </a:buClr>
              <a:buSzPts val="2400"/>
              <a:buFont typeface="Arial"/>
              <a:buNone/>
            </a:pPr>
            <a:endParaRPr/>
          </a:p>
          <a:p>
            <a:pPr marL="457200" marR="0" lvl="0" indent="-406400" algn="ctr" rtl="0">
              <a:lnSpc>
                <a:spcPct val="90000"/>
              </a:lnSpc>
              <a:spcBef>
                <a:spcPts val="750"/>
              </a:spcBef>
              <a:spcAft>
                <a:spcPts val="0"/>
              </a:spcAft>
              <a:buClr>
                <a:srgbClr val="F1F7FB"/>
              </a:buClr>
              <a:buSzPts val="2400"/>
              <a:buFont typeface="Arial"/>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ga17307f03a_0_44"/>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dirty="0"/>
              <a:t>Compare and Contrast the Effect of Different Cost Flow Assumptions on Gross Profit and Net Income</a:t>
            </a:r>
            <a:endParaRPr dirty="0"/>
          </a:p>
        </p:txBody>
      </p:sp>
      <p:graphicFrame>
        <p:nvGraphicFramePr>
          <p:cNvPr id="5" name="Table 4">
            <a:extLst>
              <a:ext uri="{FF2B5EF4-FFF2-40B4-BE49-F238E27FC236}">
                <a16:creationId xmlns:a16="http://schemas.microsoft.com/office/drawing/2014/main" id="{E873197D-C287-AE4D-8D76-EB78B4F5CBA9}"/>
              </a:ext>
            </a:extLst>
          </p:cNvPr>
          <p:cNvGraphicFramePr>
            <a:graphicFrameLocks noGrp="1"/>
          </p:cNvGraphicFramePr>
          <p:nvPr>
            <p:extLst>
              <p:ext uri="{D42A27DB-BD31-4B8C-83A1-F6EECF244321}">
                <p14:modId xmlns:p14="http://schemas.microsoft.com/office/powerpoint/2010/main" val="4137953733"/>
              </p:ext>
            </p:extLst>
          </p:nvPr>
        </p:nvGraphicFramePr>
        <p:xfrm>
          <a:off x="1623060" y="1936274"/>
          <a:ext cx="8945879" cy="3726180"/>
        </p:xfrm>
        <a:graphic>
          <a:graphicData uri="http://schemas.openxmlformats.org/drawingml/2006/table">
            <a:tbl>
              <a:tblPr firstRow="1">
                <a:tableStyleId>{00A15C55-8517-42AA-B614-E9B94910E393}</a:tableStyleId>
              </a:tblPr>
              <a:tblGrid>
                <a:gridCol w="3163469">
                  <a:extLst>
                    <a:ext uri="{9D8B030D-6E8A-4147-A177-3AD203B41FA5}">
                      <a16:colId xmlns:a16="http://schemas.microsoft.com/office/drawing/2014/main" val="664490779"/>
                    </a:ext>
                  </a:extLst>
                </a:gridCol>
                <a:gridCol w="1620631">
                  <a:extLst>
                    <a:ext uri="{9D8B030D-6E8A-4147-A177-3AD203B41FA5}">
                      <a16:colId xmlns:a16="http://schemas.microsoft.com/office/drawing/2014/main" val="859998782"/>
                    </a:ext>
                  </a:extLst>
                </a:gridCol>
                <a:gridCol w="1465050">
                  <a:extLst>
                    <a:ext uri="{9D8B030D-6E8A-4147-A177-3AD203B41FA5}">
                      <a16:colId xmlns:a16="http://schemas.microsoft.com/office/drawing/2014/main" val="967041980"/>
                    </a:ext>
                  </a:extLst>
                </a:gridCol>
                <a:gridCol w="1335400">
                  <a:extLst>
                    <a:ext uri="{9D8B030D-6E8A-4147-A177-3AD203B41FA5}">
                      <a16:colId xmlns:a16="http://schemas.microsoft.com/office/drawing/2014/main" val="1243238335"/>
                    </a:ext>
                  </a:extLst>
                </a:gridCol>
                <a:gridCol w="1361329">
                  <a:extLst>
                    <a:ext uri="{9D8B030D-6E8A-4147-A177-3AD203B41FA5}">
                      <a16:colId xmlns:a16="http://schemas.microsoft.com/office/drawing/2014/main" val="1809807499"/>
                    </a:ext>
                  </a:extLst>
                </a:gridCol>
              </a:tblGrid>
              <a:tr h="0">
                <a:tc gridSpan="5">
                  <a:txBody>
                    <a:bodyPr/>
                    <a:lstStyle/>
                    <a:p>
                      <a:pPr algn="ctr"/>
                      <a:r>
                        <a:rPr lang="en-US" sz="2200" dirty="0" err="1">
                          <a:latin typeface="Century Gothic" panose="020B0502020202020204" pitchFamily="34" charset="0"/>
                        </a:rPr>
                        <a:t>NewCo</a:t>
                      </a:r>
                      <a:r>
                        <a:rPr lang="en-US" sz="2200" dirty="0">
                          <a:latin typeface="Century Gothic" panose="020B0502020202020204" pitchFamily="34" charset="0"/>
                        </a:rPr>
                        <a:t> Sporting Goods</a:t>
                      </a:r>
                    </a:p>
                    <a:p>
                      <a:pPr algn="ctr"/>
                      <a:r>
                        <a:rPr lang="en-US" sz="2200" dirty="0">
                          <a:latin typeface="Century Gothic" panose="020B0502020202020204" pitchFamily="34" charset="0"/>
                        </a:rPr>
                        <a:t>Gross Profit Calculation –</a:t>
                      </a:r>
                    </a:p>
                    <a:p>
                      <a:pPr algn="ctr"/>
                      <a:r>
                        <a:rPr lang="en-US" sz="2200" dirty="0">
                          <a:latin typeface="Century Gothic" panose="020B0502020202020204" pitchFamily="34" charset="0"/>
                        </a:rPr>
                        <a:t>periodic method</a:t>
                      </a:r>
                    </a:p>
                  </a:txBody>
                  <a:tcPr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242389750"/>
                  </a:ext>
                </a:extLst>
              </a:tr>
              <a:tr h="0">
                <a:tc>
                  <a:txBody>
                    <a:bodyPr/>
                    <a:lstStyle/>
                    <a:p>
                      <a:pPr algn="ctr" fontAlgn="ctr"/>
                      <a:endParaRPr lang="en-US" sz="2200">
                        <a:effectLst/>
                        <a:latin typeface="Century Gothic" panose="020B0502020202020204" pitchFamily="34" charset="0"/>
                      </a:endParaRPr>
                    </a:p>
                  </a:txBody>
                  <a:tcPr marL="76200" marR="76200" marT="95250" marB="95250" anchor="ctr"/>
                </a:tc>
                <a:tc>
                  <a:txBody>
                    <a:bodyPr/>
                    <a:lstStyle/>
                    <a:p>
                      <a:pPr algn="ctr" fontAlgn="ctr"/>
                      <a:r>
                        <a:rPr lang="en-US" sz="2200" b="1" dirty="0" err="1">
                          <a:effectLst/>
                          <a:latin typeface="Century Gothic" panose="020B0502020202020204" pitchFamily="34" charset="0"/>
                        </a:rPr>
                        <a:t>SpecID</a:t>
                      </a:r>
                      <a:endParaRPr lang="en-US" sz="2200" b="1" dirty="0">
                        <a:effectLst/>
                        <a:latin typeface="Century Gothic" panose="020B0502020202020204" pitchFamily="34" charset="0"/>
                      </a:endParaRPr>
                    </a:p>
                  </a:txBody>
                  <a:tcPr marL="76200" marR="76200" marT="95250" marB="95250" anchor="ctr"/>
                </a:tc>
                <a:tc>
                  <a:txBody>
                    <a:bodyPr/>
                    <a:lstStyle/>
                    <a:p>
                      <a:pPr algn="ctr" fontAlgn="ctr"/>
                      <a:r>
                        <a:rPr lang="en-US" sz="2200" b="1" dirty="0">
                          <a:effectLst/>
                          <a:latin typeface="Century Gothic" panose="020B0502020202020204" pitchFamily="34" charset="0"/>
                        </a:rPr>
                        <a:t>WAVE</a:t>
                      </a:r>
                    </a:p>
                  </a:txBody>
                  <a:tcPr marL="76200" marR="76200" marT="95250" marB="95250" anchor="ctr"/>
                </a:tc>
                <a:tc>
                  <a:txBody>
                    <a:bodyPr/>
                    <a:lstStyle/>
                    <a:p>
                      <a:pPr algn="ctr" fontAlgn="ctr"/>
                      <a:r>
                        <a:rPr lang="en-US" sz="2200" b="1" dirty="0">
                          <a:effectLst/>
                          <a:latin typeface="Century Gothic" panose="020B0502020202020204" pitchFamily="34" charset="0"/>
                        </a:rPr>
                        <a:t>FIFO</a:t>
                      </a:r>
                    </a:p>
                  </a:txBody>
                  <a:tcPr marL="76200" marR="76200" marT="95250" marB="95250" anchor="ctr"/>
                </a:tc>
                <a:tc>
                  <a:txBody>
                    <a:bodyPr/>
                    <a:lstStyle/>
                    <a:p>
                      <a:pPr algn="ctr" fontAlgn="ctr"/>
                      <a:r>
                        <a:rPr lang="en-US" sz="2200" b="1" dirty="0">
                          <a:effectLst/>
                          <a:latin typeface="Century Gothic" panose="020B0502020202020204" pitchFamily="34" charset="0"/>
                        </a:rPr>
                        <a:t>LIFO</a:t>
                      </a:r>
                    </a:p>
                  </a:txBody>
                  <a:tcPr marL="76200" marR="76200" marT="95250" marB="95250" anchor="ctr"/>
                </a:tc>
                <a:extLst>
                  <a:ext uri="{0D108BD9-81ED-4DB2-BD59-A6C34878D82A}">
                    <a16:rowId xmlns:a16="http://schemas.microsoft.com/office/drawing/2014/main" val="2460496103"/>
                  </a:ext>
                </a:extLst>
              </a:tr>
              <a:tr h="0">
                <a:tc>
                  <a:txBody>
                    <a:bodyPr/>
                    <a:lstStyle/>
                    <a:p>
                      <a:pPr algn="l" fontAlgn="ctr"/>
                      <a:r>
                        <a:rPr lang="en-US" sz="2200">
                          <a:effectLst/>
                          <a:latin typeface="Century Gothic" panose="020B0502020202020204" pitchFamily="34" charset="0"/>
                        </a:rPr>
                        <a:t>Gross sales</a:t>
                      </a:r>
                    </a:p>
                  </a:txBody>
                  <a:tcPr marL="76200" marR="76200" marT="95250" marB="95250" anchor="ctr"/>
                </a:tc>
                <a:tc>
                  <a:txBody>
                    <a:bodyPr/>
                    <a:lstStyle/>
                    <a:p>
                      <a:pPr algn="r" fontAlgn="ctr"/>
                      <a:r>
                        <a:rPr lang="en-US" sz="2200">
                          <a:effectLst/>
                          <a:latin typeface="Century Gothic" panose="020B0502020202020204" pitchFamily="34" charset="0"/>
                        </a:rPr>
                        <a:t>$ 620.00</a:t>
                      </a:r>
                    </a:p>
                  </a:txBody>
                  <a:tcPr marL="76200" marR="76200" marT="95250" marB="95250" anchor="ctr"/>
                </a:tc>
                <a:tc>
                  <a:txBody>
                    <a:bodyPr/>
                    <a:lstStyle/>
                    <a:p>
                      <a:pPr algn="r" fontAlgn="ctr"/>
                      <a:r>
                        <a:rPr lang="en-US" sz="2200">
                          <a:effectLst/>
                          <a:latin typeface="Century Gothic" panose="020B0502020202020204" pitchFamily="34" charset="0"/>
                        </a:rPr>
                        <a:t>$ 620.00</a:t>
                      </a:r>
                    </a:p>
                  </a:txBody>
                  <a:tcPr marL="76200" marR="76200" marT="95250" marB="95250" anchor="ctr"/>
                </a:tc>
                <a:tc>
                  <a:txBody>
                    <a:bodyPr/>
                    <a:lstStyle/>
                    <a:p>
                      <a:pPr algn="r" fontAlgn="ctr"/>
                      <a:r>
                        <a:rPr lang="en-US" sz="2200">
                          <a:effectLst/>
                          <a:latin typeface="Century Gothic" panose="020B0502020202020204" pitchFamily="34" charset="0"/>
                        </a:rPr>
                        <a:t>$ 620.00</a:t>
                      </a:r>
                    </a:p>
                  </a:txBody>
                  <a:tcPr marL="76200" marR="76200" marT="95250" marB="95250" anchor="ctr"/>
                </a:tc>
                <a:tc>
                  <a:txBody>
                    <a:bodyPr/>
                    <a:lstStyle/>
                    <a:p>
                      <a:pPr algn="r" fontAlgn="ctr"/>
                      <a:r>
                        <a:rPr lang="en-US" sz="2200" dirty="0">
                          <a:effectLst/>
                          <a:latin typeface="Century Gothic" panose="020B0502020202020204" pitchFamily="34" charset="0"/>
                        </a:rPr>
                        <a:t>$ 620.00</a:t>
                      </a:r>
                    </a:p>
                  </a:txBody>
                  <a:tcPr marL="76200" marR="76200" marT="95250" marB="95250" anchor="ctr"/>
                </a:tc>
                <a:extLst>
                  <a:ext uri="{0D108BD9-81ED-4DB2-BD59-A6C34878D82A}">
                    <a16:rowId xmlns:a16="http://schemas.microsoft.com/office/drawing/2014/main" val="3661648377"/>
                  </a:ext>
                </a:extLst>
              </a:tr>
              <a:tr h="0">
                <a:tc>
                  <a:txBody>
                    <a:bodyPr/>
                    <a:lstStyle/>
                    <a:p>
                      <a:pPr algn="l" fontAlgn="ctr"/>
                      <a:r>
                        <a:rPr lang="en-US" sz="2200">
                          <a:effectLst/>
                          <a:latin typeface="Century Gothic" panose="020B0502020202020204" pitchFamily="34" charset="0"/>
                        </a:rPr>
                        <a:t>Cost of Goods Sold</a:t>
                      </a:r>
                    </a:p>
                  </a:txBody>
                  <a:tcPr marL="76200" marR="76200" marT="95250" marB="95250" anchor="ctr"/>
                </a:tc>
                <a:tc>
                  <a:txBody>
                    <a:bodyPr/>
                    <a:lstStyle/>
                    <a:p>
                      <a:pPr algn="r" fontAlgn="ctr"/>
                      <a:r>
                        <a:rPr lang="en-US" sz="2200" dirty="0">
                          <a:effectLst/>
                          <a:latin typeface="Century Gothic" panose="020B0502020202020204" pitchFamily="34" charset="0"/>
                        </a:rPr>
                        <a:t>368.00</a:t>
                      </a:r>
                    </a:p>
                  </a:txBody>
                  <a:tcPr marL="76200" marR="76200" marT="95250" marB="95250" anchor="ctr">
                    <a:lnB w="12700" cap="flat" cmpd="sng" algn="ctr">
                      <a:solidFill>
                        <a:schemeClr val="tx1"/>
                      </a:solidFill>
                      <a:prstDash val="solid"/>
                      <a:round/>
                      <a:headEnd type="none" w="med" len="med"/>
                      <a:tailEnd type="none" w="med" len="med"/>
                    </a:lnB>
                  </a:tcPr>
                </a:tc>
                <a:tc>
                  <a:txBody>
                    <a:bodyPr/>
                    <a:lstStyle/>
                    <a:p>
                      <a:pPr algn="r" fontAlgn="ctr"/>
                      <a:r>
                        <a:rPr lang="en-US" sz="2200" dirty="0">
                          <a:effectLst/>
                          <a:latin typeface="Century Gothic" panose="020B0502020202020204" pitchFamily="34" charset="0"/>
                        </a:rPr>
                        <a:t>374.88</a:t>
                      </a:r>
                    </a:p>
                  </a:txBody>
                  <a:tcPr marL="76200" marR="76200" marT="95250" marB="95250" anchor="ctr">
                    <a:lnB w="12700" cap="flat" cmpd="sng" algn="ctr">
                      <a:solidFill>
                        <a:schemeClr val="tx1"/>
                      </a:solidFill>
                      <a:prstDash val="solid"/>
                      <a:round/>
                      <a:headEnd type="none" w="med" len="med"/>
                      <a:tailEnd type="none" w="med" len="med"/>
                    </a:lnB>
                  </a:tcPr>
                </a:tc>
                <a:tc>
                  <a:txBody>
                    <a:bodyPr/>
                    <a:lstStyle/>
                    <a:p>
                      <a:pPr algn="r" fontAlgn="ctr"/>
                      <a:r>
                        <a:rPr lang="en-US" sz="2200" dirty="0">
                          <a:effectLst/>
                          <a:latin typeface="Century Gothic" panose="020B0502020202020204" pitchFamily="34" charset="0"/>
                        </a:rPr>
                        <a:t>352.00</a:t>
                      </a:r>
                    </a:p>
                  </a:txBody>
                  <a:tcPr marL="76200" marR="76200" marT="95250" marB="95250" anchor="ctr">
                    <a:lnB w="12700" cap="flat" cmpd="sng" algn="ctr">
                      <a:solidFill>
                        <a:schemeClr val="tx1"/>
                      </a:solidFill>
                      <a:prstDash val="solid"/>
                      <a:round/>
                      <a:headEnd type="none" w="med" len="med"/>
                      <a:tailEnd type="none" w="med" len="med"/>
                    </a:lnB>
                  </a:tcPr>
                </a:tc>
                <a:tc>
                  <a:txBody>
                    <a:bodyPr/>
                    <a:lstStyle/>
                    <a:p>
                      <a:pPr algn="r" fontAlgn="ctr"/>
                      <a:r>
                        <a:rPr lang="en-US" sz="2200">
                          <a:effectLst/>
                          <a:latin typeface="Century Gothic" panose="020B0502020202020204" pitchFamily="34" charset="0"/>
                        </a:rPr>
                        <a:t>396.00</a:t>
                      </a:r>
                    </a:p>
                  </a:txBody>
                  <a:tcPr marL="76200" marR="76200" marT="95250" marB="9525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55802292"/>
                  </a:ext>
                </a:extLst>
              </a:tr>
              <a:tr h="0">
                <a:tc>
                  <a:txBody>
                    <a:bodyPr/>
                    <a:lstStyle/>
                    <a:p>
                      <a:pPr algn="l" fontAlgn="ctr"/>
                      <a:r>
                        <a:rPr lang="en-US" sz="2200">
                          <a:effectLst/>
                          <a:latin typeface="Century Gothic" panose="020B0502020202020204" pitchFamily="34" charset="0"/>
                        </a:rPr>
                        <a:t>Gross profit</a:t>
                      </a:r>
                    </a:p>
                  </a:txBody>
                  <a:tcPr marL="76200" marR="76200" marT="95250" marB="95250" anchor="ctr"/>
                </a:tc>
                <a:tc>
                  <a:txBody>
                    <a:bodyPr/>
                    <a:lstStyle/>
                    <a:p>
                      <a:pPr algn="r" fontAlgn="ctr"/>
                      <a:r>
                        <a:rPr lang="en-US" sz="2200" dirty="0">
                          <a:effectLst/>
                          <a:latin typeface="Century Gothic" panose="020B0502020202020204" pitchFamily="34" charset="0"/>
                        </a:rPr>
                        <a:t>$252.00</a:t>
                      </a:r>
                    </a:p>
                  </a:txBody>
                  <a:tcPr marL="76200" marR="76200" marT="95250" marB="95250" anchor="ct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r" fontAlgn="ctr"/>
                      <a:r>
                        <a:rPr lang="en-US" sz="2200" dirty="0">
                          <a:effectLst/>
                          <a:latin typeface="Century Gothic" panose="020B0502020202020204" pitchFamily="34" charset="0"/>
                        </a:rPr>
                        <a:t>$245.12</a:t>
                      </a:r>
                    </a:p>
                  </a:txBody>
                  <a:tcPr marL="76200" marR="76200" marT="95250" marB="95250" anchor="ct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r" fontAlgn="ctr"/>
                      <a:r>
                        <a:rPr lang="en-US" sz="2200" dirty="0">
                          <a:effectLst/>
                          <a:latin typeface="Century Gothic" panose="020B0502020202020204" pitchFamily="34" charset="0"/>
                        </a:rPr>
                        <a:t>$268.00</a:t>
                      </a:r>
                    </a:p>
                  </a:txBody>
                  <a:tcPr marL="76200" marR="76200" marT="95250" marB="95250" anchor="ct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r" fontAlgn="ctr"/>
                      <a:r>
                        <a:rPr lang="en-US" sz="2200" dirty="0">
                          <a:effectLst/>
                          <a:latin typeface="Century Gothic" panose="020B0502020202020204" pitchFamily="34" charset="0"/>
                        </a:rPr>
                        <a:t>$224.00</a:t>
                      </a:r>
                    </a:p>
                  </a:txBody>
                  <a:tcPr marL="76200" marR="76200" marT="95250" marB="95250" anchor="ct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10730265"/>
                  </a:ext>
                </a:extLst>
              </a:tr>
              <a:tr h="0">
                <a:tc>
                  <a:txBody>
                    <a:bodyPr/>
                    <a:lstStyle/>
                    <a:p>
                      <a:pPr algn="l" fontAlgn="ctr"/>
                      <a:r>
                        <a:rPr lang="en-US" sz="2200">
                          <a:effectLst/>
                          <a:latin typeface="Century Gothic" panose="020B0502020202020204" pitchFamily="34" charset="0"/>
                        </a:rPr>
                        <a:t>Gross profit %</a:t>
                      </a:r>
                    </a:p>
                  </a:txBody>
                  <a:tcPr marL="76200" marR="76200" marT="95250" marB="95250" anchor="ctr"/>
                </a:tc>
                <a:tc>
                  <a:txBody>
                    <a:bodyPr/>
                    <a:lstStyle/>
                    <a:p>
                      <a:pPr algn="r" fontAlgn="ctr"/>
                      <a:r>
                        <a:rPr lang="en-US" sz="2200">
                          <a:effectLst/>
                          <a:latin typeface="Century Gothic" panose="020B0502020202020204" pitchFamily="34" charset="0"/>
                        </a:rPr>
                        <a:t>40.65%</a:t>
                      </a:r>
                    </a:p>
                  </a:txBody>
                  <a:tcPr marL="76200" marR="76200" marT="95250" marB="95250" anchor="ctr">
                    <a:lnT w="38100" cap="flat" cmpd="sng" algn="ctr">
                      <a:solidFill>
                        <a:schemeClr val="tx1"/>
                      </a:solidFill>
                      <a:prstDash val="solid"/>
                      <a:round/>
                      <a:headEnd type="none" w="med" len="med"/>
                      <a:tailEnd type="none" w="med" len="med"/>
                    </a:lnT>
                  </a:tcPr>
                </a:tc>
                <a:tc>
                  <a:txBody>
                    <a:bodyPr/>
                    <a:lstStyle/>
                    <a:p>
                      <a:pPr algn="r" fontAlgn="ctr"/>
                      <a:r>
                        <a:rPr lang="en-US" sz="2200">
                          <a:effectLst/>
                          <a:latin typeface="Century Gothic" panose="020B0502020202020204" pitchFamily="34" charset="0"/>
                        </a:rPr>
                        <a:t>39.54%</a:t>
                      </a:r>
                    </a:p>
                  </a:txBody>
                  <a:tcPr marL="76200" marR="76200" marT="95250" marB="95250" anchor="ctr">
                    <a:lnT w="38100" cap="flat" cmpd="sng" algn="ctr">
                      <a:solidFill>
                        <a:schemeClr val="tx1"/>
                      </a:solidFill>
                      <a:prstDash val="solid"/>
                      <a:round/>
                      <a:headEnd type="none" w="med" len="med"/>
                      <a:tailEnd type="none" w="med" len="med"/>
                    </a:lnT>
                  </a:tcPr>
                </a:tc>
                <a:tc>
                  <a:txBody>
                    <a:bodyPr/>
                    <a:lstStyle/>
                    <a:p>
                      <a:pPr algn="r" fontAlgn="ctr"/>
                      <a:r>
                        <a:rPr lang="en-US" sz="2200">
                          <a:effectLst/>
                          <a:latin typeface="Century Gothic" panose="020B0502020202020204" pitchFamily="34" charset="0"/>
                        </a:rPr>
                        <a:t>43.23%</a:t>
                      </a:r>
                    </a:p>
                  </a:txBody>
                  <a:tcPr marL="76200" marR="76200" marT="95250" marB="95250" anchor="ctr">
                    <a:lnT w="38100" cap="flat" cmpd="sng" algn="ctr">
                      <a:solidFill>
                        <a:schemeClr val="tx1"/>
                      </a:solidFill>
                      <a:prstDash val="solid"/>
                      <a:round/>
                      <a:headEnd type="none" w="med" len="med"/>
                      <a:tailEnd type="none" w="med" len="med"/>
                    </a:lnT>
                  </a:tcPr>
                </a:tc>
                <a:tc>
                  <a:txBody>
                    <a:bodyPr/>
                    <a:lstStyle/>
                    <a:p>
                      <a:pPr algn="r" fontAlgn="ctr"/>
                      <a:r>
                        <a:rPr lang="en-US" sz="2200" dirty="0">
                          <a:effectLst/>
                          <a:latin typeface="Century Gothic" panose="020B0502020202020204" pitchFamily="34" charset="0"/>
                        </a:rPr>
                        <a:t>36.13%</a:t>
                      </a:r>
                    </a:p>
                  </a:txBody>
                  <a:tcPr marL="76200" marR="76200" marT="95250" marB="95250" anchor="ctr">
                    <a:lnT w="381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631485986"/>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ga17307f03a_0_51"/>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1100"/>
              <a:buFont typeface="Arial"/>
              <a:buNone/>
            </a:pPr>
            <a:r>
              <a:rPr lang="en-US"/>
              <a:t>Compare and Contrast the Effect of Different Cost Flow Assumptions on Gross Profit and Net Income</a:t>
            </a:r>
            <a:endParaRPr/>
          </a:p>
        </p:txBody>
      </p:sp>
      <p:sp>
        <p:nvSpPr>
          <p:cNvPr id="112" name="Google Shape;112;ga17307f03a_0_51"/>
          <p:cNvSpPr txBox="1">
            <a:spLocks noGrp="1"/>
          </p:cNvSpPr>
          <p:nvPr>
            <p:ph type="body" idx="1"/>
          </p:nvPr>
        </p:nvSpPr>
        <p:spPr>
          <a:xfrm>
            <a:off x="838200" y="2148525"/>
            <a:ext cx="10515600" cy="4028400"/>
          </a:xfrm>
          <a:prstGeom prst="rect">
            <a:avLst/>
          </a:prstGeom>
        </p:spPr>
        <p:txBody>
          <a:bodyPr spcFirstLastPara="1" wrap="square" lIns="91425" tIns="45700" rIns="91425" bIns="45700" anchor="t" anchorCtr="0">
            <a:noAutofit/>
          </a:bodyPr>
          <a:lstStyle/>
          <a:p>
            <a:pPr marL="457200" lvl="0" indent="-355600" algn="l" rtl="0">
              <a:lnSpc>
                <a:spcPct val="115000"/>
              </a:lnSpc>
              <a:spcBef>
                <a:spcPts val="0"/>
              </a:spcBef>
              <a:spcAft>
                <a:spcPts val="0"/>
              </a:spcAft>
              <a:buClr>
                <a:srgbClr val="373D3F"/>
              </a:buClr>
              <a:buSzPts val="2000"/>
              <a:buChar char="•"/>
            </a:pPr>
            <a:r>
              <a:rPr lang="en-US" sz="2000" b="1">
                <a:solidFill>
                  <a:srgbClr val="373D3F"/>
                </a:solidFill>
              </a:rPr>
              <a:t>LIFO</a:t>
            </a:r>
            <a:r>
              <a:rPr lang="en-US" sz="2000">
                <a:solidFill>
                  <a:srgbClr val="373D3F"/>
                </a:solidFill>
              </a:rPr>
              <a:t> gives the lowest gross profit, but only because the prices of our inventory purchases were rising. If our costs were falling, LIFO would give the highest gross profit. </a:t>
            </a:r>
            <a:r>
              <a:rPr lang="en-US" sz="2000" b="1">
                <a:solidFill>
                  <a:srgbClr val="373D3F"/>
                </a:solidFill>
              </a:rPr>
              <a:t>FIFO</a:t>
            </a:r>
            <a:r>
              <a:rPr lang="en-US" sz="2000">
                <a:solidFill>
                  <a:srgbClr val="373D3F"/>
                </a:solidFill>
              </a:rPr>
              <a:t> then, in periods of rising prices, will give us a higher gross profit than LIFO because we would be using the oldest (lower) costs for COGS.</a:t>
            </a:r>
            <a:endParaRPr sz="2000">
              <a:solidFill>
                <a:srgbClr val="373D3F"/>
              </a:solidFill>
            </a:endParaRPr>
          </a:p>
          <a:p>
            <a:pPr marL="0" lvl="0" indent="0" algn="l" rtl="0">
              <a:lnSpc>
                <a:spcPct val="115000"/>
              </a:lnSpc>
              <a:spcBef>
                <a:spcPts val="2400"/>
              </a:spcBef>
              <a:spcAft>
                <a:spcPts val="0"/>
              </a:spcAft>
              <a:buNone/>
            </a:pPr>
            <a:endParaRPr sz="800">
              <a:solidFill>
                <a:srgbClr val="373D3F"/>
              </a:solidFill>
            </a:endParaRPr>
          </a:p>
          <a:p>
            <a:pPr marL="457200" lvl="0" indent="-355600" algn="l" rtl="0">
              <a:lnSpc>
                <a:spcPct val="115000"/>
              </a:lnSpc>
              <a:spcBef>
                <a:spcPts val="0"/>
              </a:spcBef>
              <a:spcAft>
                <a:spcPts val="0"/>
              </a:spcAft>
              <a:buClr>
                <a:srgbClr val="373D3F"/>
              </a:buClr>
              <a:buSzPts val="2000"/>
              <a:buChar char="•"/>
            </a:pPr>
            <a:r>
              <a:rPr lang="en-US" sz="2000" b="1">
                <a:solidFill>
                  <a:srgbClr val="373D3F"/>
                </a:solidFill>
              </a:rPr>
              <a:t>Weighted average</a:t>
            </a:r>
            <a:r>
              <a:rPr lang="en-US" sz="2000">
                <a:solidFill>
                  <a:srgbClr val="373D3F"/>
                </a:solidFill>
              </a:rPr>
              <a:t> (or moving weighted average if you are using a perpetual inventory accounting system) will always fall between FIFO and LIFO. </a:t>
            </a:r>
            <a:r>
              <a:rPr lang="en-US" sz="2000" b="1">
                <a:solidFill>
                  <a:srgbClr val="373D3F"/>
                </a:solidFill>
              </a:rPr>
              <a:t>Specific identification</a:t>
            </a:r>
            <a:r>
              <a:rPr lang="en-US" sz="2000">
                <a:solidFill>
                  <a:srgbClr val="373D3F"/>
                </a:solidFill>
              </a:rPr>
              <a:t> will usually be somewhere between the two, but depending on the actual physical flow of goods, it could also be very close to one or the other.</a:t>
            </a:r>
            <a:endParaRPr sz="2000">
              <a:solidFill>
                <a:srgbClr val="373D3F"/>
              </a:solidFill>
            </a:endParaRPr>
          </a:p>
          <a:p>
            <a:pPr marL="0" lvl="0" indent="0" algn="l" rtl="0">
              <a:spcBef>
                <a:spcPts val="2400"/>
              </a:spcBef>
              <a:spcAft>
                <a:spcPts val="0"/>
              </a:spcAft>
              <a:buNone/>
            </a:pP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gac6ab173d4_0_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6350" lvl="0" indent="-6350" algn="l" rtl="0">
              <a:lnSpc>
                <a:spcPct val="90000"/>
              </a:lnSpc>
              <a:spcBef>
                <a:spcPts val="750"/>
              </a:spcBef>
              <a:spcAft>
                <a:spcPts val="0"/>
              </a:spcAft>
              <a:buSzPts val="2800"/>
              <a:buNone/>
            </a:pPr>
            <a:r>
              <a:rPr lang="en-US"/>
              <a:t>The Orange Juice Factory company is using a FIFO inventory system. On January 15 they received an inventory shipment of 600 bottles of OJ at the cost of $1.00. On Jan. 27 another 400 at the cost of $1.50 arrived. Then sold 800 bottles to a customer on Jan 28 while another shipment of 675 OJ bottles at the cost of $1.75 arrived Jan. 30. On Feb. 3 a customer purchased 700 OJ bottles. What is the price of the bottles remaining as of Feb. 4?</a:t>
            </a:r>
            <a:endParaRPr/>
          </a:p>
          <a:p>
            <a:pPr marL="6350" lvl="0" indent="-6350" algn="l" rtl="0">
              <a:lnSpc>
                <a:spcPct val="90000"/>
              </a:lnSpc>
              <a:spcBef>
                <a:spcPts val="750"/>
              </a:spcBef>
              <a:spcAft>
                <a:spcPts val="0"/>
              </a:spcAft>
              <a:buSzPts val="2800"/>
              <a:buNone/>
            </a:pPr>
            <a:endParaRPr/>
          </a:p>
          <a:p>
            <a:pPr marL="914400" lvl="0" indent="-457200" algn="l" rtl="0">
              <a:lnSpc>
                <a:spcPct val="90000"/>
              </a:lnSpc>
              <a:spcBef>
                <a:spcPts val="750"/>
              </a:spcBef>
              <a:spcAft>
                <a:spcPts val="0"/>
              </a:spcAft>
              <a:buSzPts val="2100"/>
              <a:buFont typeface="Arial"/>
              <a:buAutoNum type="alphaUcPeriod"/>
            </a:pPr>
            <a:r>
              <a:rPr lang="en-US"/>
              <a:t>$1.50</a:t>
            </a:r>
            <a:endParaRPr/>
          </a:p>
          <a:p>
            <a:pPr marL="914400" lvl="0" indent="-457200" algn="l" rtl="0">
              <a:lnSpc>
                <a:spcPct val="90000"/>
              </a:lnSpc>
              <a:spcBef>
                <a:spcPts val="750"/>
              </a:spcBef>
              <a:spcAft>
                <a:spcPts val="0"/>
              </a:spcAft>
              <a:buSzPts val="2100"/>
              <a:buFont typeface="Arial"/>
              <a:buAutoNum type="alphaUcPeriod"/>
            </a:pPr>
            <a:r>
              <a:rPr lang="en-US"/>
              <a:t>$1.42</a:t>
            </a:r>
            <a:endParaRPr/>
          </a:p>
          <a:p>
            <a:pPr marL="914400" lvl="0" indent="-457200" algn="l" rtl="0">
              <a:lnSpc>
                <a:spcPct val="90000"/>
              </a:lnSpc>
              <a:spcBef>
                <a:spcPts val="750"/>
              </a:spcBef>
              <a:spcAft>
                <a:spcPts val="0"/>
              </a:spcAft>
              <a:buSzPts val="2100"/>
              <a:buFont typeface="Arial"/>
              <a:buAutoNum type="alphaUcPeriod"/>
            </a:pPr>
            <a:r>
              <a:rPr lang="en-US"/>
              <a:t>$1.00</a:t>
            </a:r>
            <a:endParaRPr/>
          </a:p>
          <a:p>
            <a:pPr marL="914400" lvl="0" indent="-457200" algn="l" rtl="0">
              <a:lnSpc>
                <a:spcPct val="90000"/>
              </a:lnSpc>
              <a:spcBef>
                <a:spcPts val="750"/>
              </a:spcBef>
              <a:spcAft>
                <a:spcPts val="0"/>
              </a:spcAft>
              <a:buSzPts val="2100"/>
              <a:buFont typeface="Arial"/>
              <a:buAutoNum type="alphaUcPeriod"/>
            </a:pPr>
            <a:r>
              <a:rPr lang="en-US"/>
              <a:t>$1.75</a:t>
            </a:r>
            <a:endParaRPr/>
          </a:p>
          <a:p>
            <a:pPr marL="38100" lvl="0" indent="0" algn="l" rtl="0">
              <a:lnSpc>
                <a:spcPct val="90000"/>
              </a:lnSpc>
              <a:spcBef>
                <a:spcPts val="750"/>
              </a:spcBef>
              <a:spcAft>
                <a:spcPts val="0"/>
              </a:spcAft>
              <a:buSzPts val="2800"/>
              <a:buNone/>
            </a:pPr>
            <a:endParaRPr/>
          </a:p>
        </p:txBody>
      </p:sp>
      <p:sp>
        <p:nvSpPr>
          <p:cNvPr id="118" name="Google Shape;118;gac6ab173d4_0_0"/>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Practice Question 1</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6"/>
          <p:cNvSpPr txBox="1">
            <a:spLocks noGrp="1"/>
          </p:cNvSpPr>
          <p:nvPr>
            <p:ph type="title"/>
          </p:nvPr>
        </p:nvSpPr>
        <p:spPr>
          <a:xfrm>
            <a:off x="838200" y="537883"/>
            <a:ext cx="10515600" cy="2689412"/>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Conservatism in Reporting Inventory</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7"/>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Conservatism in Reporting Inventory</a:t>
            </a:r>
            <a:endParaRPr/>
          </a:p>
        </p:txBody>
      </p:sp>
      <p:sp>
        <p:nvSpPr>
          <p:cNvPr id="129" name="Google Shape;129;p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1100"/>
              <a:buNone/>
            </a:pPr>
            <a:r>
              <a:rPr lang="en-US" sz="2400"/>
              <a:t>8.2: Apply the conservatism principle to inventory costing	</a:t>
            </a:r>
            <a:endParaRPr sz="2400"/>
          </a:p>
          <a:p>
            <a:pPr marL="582930" lvl="0" indent="0" algn="l" rtl="0">
              <a:lnSpc>
                <a:spcPct val="90000"/>
              </a:lnSpc>
              <a:spcBef>
                <a:spcPts val="375"/>
              </a:spcBef>
              <a:spcAft>
                <a:spcPts val="0"/>
              </a:spcAft>
              <a:buClr>
                <a:schemeClr val="dk1"/>
              </a:buClr>
              <a:buSzPts val="1100"/>
              <a:buFont typeface="Arial"/>
              <a:buNone/>
            </a:pPr>
            <a:r>
              <a:rPr lang="en-US" sz="2000"/>
              <a:t>8.2.1: Compare methods of computing lower of cost or net realizable value</a:t>
            </a:r>
            <a:endParaRPr sz="2000"/>
          </a:p>
          <a:p>
            <a:pPr marL="582930" lvl="0" indent="0" algn="l" rtl="0">
              <a:lnSpc>
                <a:spcPct val="90000"/>
              </a:lnSpc>
              <a:spcBef>
                <a:spcPts val="375"/>
              </a:spcBef>
              <a:spcAft>
                <a:spcPts val="0"/>
              </a:spcAft>
              <a:buClr>
                <a:schemeClr val="dk1"/>
              </a:buClr>
              <a:buSzPts val="1100"/>
              <a:buFont typeface="Arial"/>
              <a:buNone/>
            </a:pPr>
            <a:r>
              <a:rPr lang="en-US" sz="2000"/>
              <a:t>8.2.2: Apply the lower of cost or net realizable value rule to merchandise inventory</a:t>
            </a:r>
            <a:endParaRPr sz="2000"/>
          </a:p>
          <a:p>
            <a:pPr marL="582930" lvl="0" indent="0" algn="l" rtl="0">
              <a:lnSpc>
                <a:spcPct val="90000"/>
              </a:lnSpc>
              <a:spcBef>
                <a:spcPts val="375"/>
              </a:spcBef>
              <a:spcAft>
                <a:spcPts val="0"/>
              </a:spcAft>
              <a:buClr>
                <a:schemeClr val="dk1"/>
              </a:buClr>
              <a:buSzPts val="1100"/>
              <a:buFont typeface="Arial"/>
              <a:buNone/>
            </a:pPr>
            <a:r>
              <a:rPr lang="en-US" sz="2000"/>
              <a:t>8.2.3: Create journal entries to adjust inventory to net realizable value</a:t>
            </a:r>
            <a:endParaRPr sz="2000"/>
          </a:p>
          <a:p>
            <a:pPr marL="0" lvl="1" indent="0" algn="l" rtl="0">
              <a:lnSpc>
                <a:spcPct val="90000"/>
              </a:lnSpc>
              <a:spcBef>
                <a:spcPts val="375"/>
              </a:spcBef>
              <a:spcAft>
                <a:spcPts val="0"/>
              </a:spcAft>
              <a:buSzPts val="2400"/>
              <a:buNone/>
            </a:pPr>
            <a:endParaRPr sz="20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ga17307f03a_0_58"/>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Compare Methods of Computing Lower of Cost or Net Realizable Value</a:t>
            </a:r>
            <a:endParaRPr/>
          </a:p>
        </p:txBody>
      </p:sp>
      <p:sp>
        <p:nvSpPr>
          <p:cNvPr id="136" name="Google Shape;136;ga17307f03a_0_58"/>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457200" lvl="0" indent="-336550" algn="l" rtl="0">
              <a:lnSpc>
                <a:spcPct val="115000"/>
              </a:lnSpc>
              <a:spcBef>
                <a:spcPts val="0"/>
              </a:spcBef>
              <a:spcAft>
                <a:spcPts val="0"/>
              </a:spcAft>
              <a:buSzPts val="1700"/>
              <a:buChar char="•"/>
            </a:pPr>
            <a:r>
              <a:rPr lang="en-US" sz="1700" b="1">
                <a:solidFill>
                  <a:srgbClr val="373D3F"/>
                </a:solidFill>
              </a:rPr>
              <a:t>Net realizable value</a:t>
            </a:r>
            <a:r>
              <a:rPr lang="en-US" sz="1700">
                <a:solidFill>
                  <a:srgbClr val="373D3F"/>
                </a:solidFill>
              </a:rPr>
              <a:t> </a:t>
            </a:r>
            <a:r>
              <a:rPr lang="en-US" sz="1700" b="1">
                <a:solidFill>
                  <a:srgbClr val="373D3F"/>
                </a:solidFill>
              </a:rPr>
              <a:t>(NRV)</a:t>
            </a:r>
            <a:r>
              <a:rPr lang="en-US" sz="1700">
                <a:solidFill>
                  <a:srgbClr val="373D3F"/>
                </a:solidFill>
              </a:rPr>
              <a:t> sounds complicated, and a lot of accountants may still use the old term: </a:t>
            </a:r>
            <a:r>
              <a:rPr lang="en-US" sz="1700" i="1">
                <a:solidFill>
                  <a:srgbClr val="373D3F"/>
                </a:solidFill>
              </a:rPr>
              <a:t>Lower of Cost of Market (LCM)</a:t>
            </a:r>
            <a:r>
              <a:rPr lang="en-US" sz="1700">
                <a:solidFill>
                  <a:srgbClr val="373D3F"/>
                </a:solidFill>
              </a:rPr>
              <a:t>. However, in July 2015, the Financial Accounting Standards Board (FASB) adopted ASU 2015-11, FASB’s Accounting Standards Codification (ASC) Topic 330, Inventory, (</a:t>
            </a:r>
            <a:r>
              <a:rPr lang="en-US" sz="1700" u="sng">
                <a:solidFill>
                  <a:srgbClr val="6053C6"/>
                </a:solidFill>
                <a:hlinkClick r:id="rId3">
                  <a:extLst>
                    <a:ext uri="{A12FA001-AC4F-418D-AE19-62706E023703}">
                      <ahyp:hlinkClr xmlns:ahyp="http://schemas.microsoft.com/office/drawing/2018/hyperlinkcolor" val="tx"/>
                    </a:ext>
                  </a:extLst>
                </a:hlinkClick>
              </a:rPr>
              <a:t>https://asc.fasb.org/imageRoot/22/66710722.pdf</a:t>
            </a:r>
            <a:r>
              <a:rPr lang="en-US" sz="1700">
                <a:solidFill>
                  <a:srgbClr val="373D3F"/>
                </a:solidFill>
              </a:rPr>
              <a:t>, accessed July 7, 2020) that replaced LCM with LCNRV.</a:t>
            </a:r>
            <a:endParaRPr sz="1700">
              <a:solidFill>
                <a:srgbClr val="373D3F"/>
              </a:solidFill>
            </a:endParaRPr>
          </a:p>
          <a:p>
            <a:pPr marL="457200" lvl="0" indent="-336550" algn="l" rtl="0">
              <a:lnSpc>
                <a:spcPct val="115000"/>
              </a:lnSpc>
              <a:spcBef>
                <a:spcPts val="1000"/>
              </a:spcBef>
              <a:spcAft>
                <a:spcPts val="0"/>
              </a:spcAft>
              <a:buClr>
                <a:srgbClr val="373D3F"/>
              </a:buClr>
              <a:buSzPts val="1700"/>
              <a:buChar char="•"/>
            </a:pPr>
            <a:r>
              <a:rPr lang="en-US" sz="1700">
                <a:solidFill>
                  <a:srgbClr val="373D3F"/>
                </a:solidFill>
              </a:rPr>
              <a:t>The old rule </a:t>
            </a:r>
            <a:r>
              <a:rPr lang="en-US" sz="1700" i="1">
                <a:solidFill>
                  <a:srgbClr val="373D3F"/>
                </a:solidFill>
              </a:rPr>
              <a:t>(that still applies to entities that use LIFO or a retail method of inventory measurement)</a:t>
            </a:r>
            <a:r>
              <a:rPr lang="en-US" sz="1700">
                <a:solidFill>
                  <a:srgbClr val="373D3F"/>
                </a:solidFill>
              </a:rPr>
              <a:t> required entities to measure inventory at the LCM. The term </a:t>
            </a:r>
            <a:r>
              <a:rPr lang="en-US" sz="1700" i="1">
                <a:solidFill>
                  <a:srgbClr val="373D3F"/>
                </a:solidFill>
              </a:rPr>
              <a:t>market</a:t>
            </a:r>
            <a:r>
              <a:rPr lang="en-US" sz="1700">
                <a:solidFill>
                  <a:srgbClr val="373D3F"/>
                </a:solidFill>
              </a:rPr>
              <a:t> referred to either replacement cost, net realizable value (commonly called “the ceiling”), or net realizable value (NRV) less an approximately normal profit margin (commonly called “the floor”).</a:t>
            </a:r>
            <a:endParaRPr sz="1700">
              <a:solidFill>
                <a:srgbClr val="373D3F"/>
              </a:solidFill>
            </a:endParaRPr>
          </a:p>
          <a:p>
            <a:pPr marL="457200" lvl="0" indent="-336550" algn="l" rtl="0">
              <a:lnSpc>
                <a:spcPct val="115000"/>
              </a:lnSpc>
              <a:spcBef>
                <a:spcPts val="1000"/>
              </a:spcBef>
              <a:spcAft>
                <a:spcPts val="0"/>
              </a:spcAft>
              <a:buClr>
                <a:srgbClr val="373D3F"/>
              </a:buClr>
              <a:buSzPts val="1700"/>
              <a:buChar char="•"/>
            </a:pPr>
            <a:r>
              <a:rPr lang="en-US" sz="1700">
                <a:solidFill>
                  <a:srgbClr val="373D3F"/>
                </a:solidFill>
              </a:rPr>
              <a:t>In other words, </a:t>
            </a:r>
            <a:r>
              <a:rPr lang="en-US" sz="1700" i="1">
                <a:solidFill>
                  <a:srgbClr val="373D3F"/>
                </a:solidFill>
              </a:rPr>
              <a:t>market</a:t>
            </a:r>
            <a:r>
              <a:rPr lang="en-US" sz="1700">
                <a:solidFill>
                  <a:srgbClr val="373D3F"/>
                </a:solidFill>
              </a:rPr>
              <a:t> was the price at which you could currently buy it from your suppliers. Except, when you were doing the LCM calculation, if that market price was higher than net realizable value (NRV), you had to use NRV. If the market price was lower than NRV minus a normal profit margin, you had to use NRV minus a normal profit margin.</a:t>
            </a:r>
            <a:endParaRPr sz="1700">
              <a:solidFill>
                <a:srgbClr val="373D3F"/>
              </a:solidFill>
            </a:endParaRPr>
          </a:p>
          <a:p>
            <a:pPr marL="0" lvl="0" indent="0" algn="l" rtl="0">
              <a:spcBef>
                <a:spcPts val="2400"/>
              </a:spcBef>
              <a:spcAft>
                <a:spcPts val="0"/>
              </a:spcAft>
              <a:buNone/>
            </a:pP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ga17307f03a_0_64"/>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n-US"/>
              <a:t>Compare Methods of Computing Lower of Cost or Net Realizable Value</a:t>
            </a:r>
            <a:endParaRPr/>
          </a:p>
          <a:p>
            <a:pPr marL="0" lvl="0" indent="0" algn="l" rtl="0">
              <a:spcBef>
                <a:spcPts val="0"/>
              </a:spcBef>
              <a:spcAft>
                <a:spcPts val="0"/>
              </a:spcAft>
              <a:buNone/>
            </a:pPr>
            <a:endParaRPr/>
          </a:p>
        </p:txBody>
      </p:sp>
      <p:sp>
        <p:nvSpPr>
          <p:cNvPr id="143" name="Google Shape;143;ga17307f03a_0_64"/>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457200" lvl="0" indent="-342900" algn="l" rtl="0">
              <a:spcBef>
                <a:spcPts val="750"/>
              </a:spcBef>
              <a:spcAft>
                <a:spcPts val="0"/>
              </a:spcAft>
              <a:buClr>
                <a:srgbClr val="373D3F"/>
              </a:buClr>
              <a:buSzPts val="1800"/>
              <a:buChar char="•"/>
            </a:pPr>
            <a:r>
              <a:rPr lang="en-US" sz="1800" dirty="0">
                <a:solidFill>
                  <a:srgbClr val="373D3F"/>
                </a:solidFill>
                <a:highlight>
                  <a:srgbClr val="F1F7FB"/>
                </a:highlight>
              </a:rPr>
              <a:t>The </a:t>
            </a:r>
            <a:r>
              <a:rPr lang="en-US" sz="1800" b="1" dirty="0">
                <a:solidFill>
                  <a:srgbClr val="373D3F"/>
                </a:solidFill>
                <a:highlight>
                  <a:srgbClr val="F1F7FB"/>
                </a:highlight>
              </a:rPr>
              <a:t>new rule, LCNRV</a:t>
            </a:r>
            <a:r>
              <a:rPr lang="en-US" sz="1800" dirty="0">
                <a:solidFill>
                  <a:srgbClr val="373D3F"/>
                </a:solidFill>
                <a:highlight>
                  <a:srgbClr val="F1F7FB"/>
                </a:highlight>
              </a:rPr>
              <a:t>, was designed to simplify this calculation. NRV is the estimated selling price in the ordinary course of business, minus costs of completion, disposal, and transportation.</a:t>
            </a:r>
            <a:endParaRPr sz="1800" dirty="0">
              <a:solidFill>
                <a:srgbClr val="373D3F"/>
              </a:solidFill>
              <a:highlight>
                <a:srgbClr val="F1F7FB"/>
              </a:highlight>
            </a:endParaRPr>
          </a:p>
          <a:p>
            <a:pPr marL="457200" lvl="0" indent="-342900" algn="l" rtl="0">
              <a:spcBef>
                <a:spcPts val="1000"/>
              </a:spcBef>
              <a:spcAft>
                <a:spcPts val="0"/>
              </a:spcAft>
              <a:buClr>
                <a:srgbClr val="373D3F"/>
              </a:buClr>
              <a:buSzPts val="1800"/>
              <a:buChar char="•"/>
            </a:pPr>
            <a:r>
              <a:rPr lang="en-US" sz="1800" dirty="0">
                <a:solidFill>
                  <a:srgbClr val="373D3F"/>
                </a:solidFill>
                <a:highlight>
                  <a:srgbClr val="F1F7FB"/>
                </a:highlight>
              </a:rPr>
              <a:t>Inventory measured using any method other than LIFO or the retail inventory method (for example, inventory measured using first-in, first-out (FIFO) or average cost) shall be measured at the lower of cost and net realizable value. When evidence exists that the net realizable value of inventory is lower than its cost, the difference shall be recognized as a loss in earnings in the period in which it occurs. That loss may be required, for example, due to damage, physical deterioration, obsolescence, changes in price levels, or other causes.</a:t>
            </a:r>
            <a:endParaRPr sz="1800" dirty="0">
              <a:solidFill>
                <a:srgbClr val="373D3F"/>
              </a:solidFill>
              <a:highlight>
                <a:srgbClr val="F1F7FB"/>
              </a:highlight>
            </a:endParaRPr>
          </a:p>
          <a:p>
            <a:pPr marL="457200" lvl="0" indent="-342900" algn="l" rtl="0">
              <a:spcBef>
                <a:spcPts val="1000"/>
              </a:spcBef>
              <a:spcAft>
                <a:spcPts val="0"/>
              </a:spcAft>
              <a:buClr>
                <a:srgbClr val="373D3F"/>
              </a:buClr>
              <a:buSzPts val="1800"/>
              <a:buChar char="•"/>
            </a:pPr>
            <a:r>
              <a:rPr lang="en-US" sz="1800" i="1" dirty="0">
                <a:solidFill>
                  <a:srgbClr val="373D3F"/>
                </a:solidFill>
                <a:highlight>
                  <a:srgbClr val="F1F7FB"/>
                </a:highlight>
              </a:rPr>
              <a:t>One final note:</a:t>
            </a:r>
            <a:r>
              <a:rPr lang="en-US" sz="1800" dirty="0">
                <a:solidFill>
                  <a:srgbClr val="373D3F"/>
                </a:solidFill>
                <a:highlight>
                  <a:srgbClr val="F1F7FB"/>
                </a:highlight>
              </a:rPr>
              <a:t> ASU 2015-11, FASB’s Accounting Standards Codification (ASC) Topic 330 carved out an exception to the new rule for LIFO and retail inventory methods. One of the simplest versions of the retail inventory method calculates ending inventory by totaling the value of goods available for sale, which includes beginning inventory and any new purchases of inventory. Total sales are multiplied by the cost-to-retail ratio (or the percentage by which goods are marked up from their wholesale purchase price to their retail sales price) in order to get an estimate of COGS.</a:t>
            </a:r>
            <a:endParaRPr sz="1800" dirty="0">
              <a:solidFill>
                <a:srgbClr val="373D3F"/>
              </a:solidFill>
              <a:highlight>
                <a:srgbClr val="F1F7FB"/>
              </a:highligh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ga17307f03a_0_70"/>
          <p:cNvSpPr txBox="1">
            <a:spLocks noGrp="1"/>
          </p:cNvSpPr>
          <p:nvPr>
            <p:ph type="title"/>
          </p:nvPr>
        </p:nvSpPr>
        <p:spPr>
          <a:xfrm>
            <a:off x="838200" y="0"/>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dirty="0"/>
              <a:t>Apply the LCNRV Rule to Merchandise Inventory</a:t>
            </a:r>
            <a:endParaRPr dirty="0"/>
          </a:p>
        </p:txBody>
      </p:sp>
      <p:sp>
        <p:nvSpPr>
          <p:cNvPr id="150" name="Google Shape;150;ga17307f03a_0_70"/>
          <p:cNvSpPr txBox="1">
            <a:spLocks noGrp="1"/>
          </p:cNvSpPr>
          <p:nvPr>
            <p:ph type="body" idx="1"/>
          </p:nvPr>
        </p:nvSpPr>
        <p:spPr>
          <a:xfrm>
            <a:off x="838200" y="1321623"/>
            <a:ext cx="10515600" cy="44901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sz="1700" dirty="0">
                <a:solidFill>
                  <a:srgbClr val="373D3F"/>
                </a:solidFill>
                <a:highlight>
                  <a:srgbClr val="F1F7FB"/>
                </a:highlight>
                <a:latin typeface="Arial"/>
                <a:ea typeface="Arial"/>
                <a:cs typeface="Arial"/>
                <a:sym typeface="Arial"/>
              </a:rPr>
              <a:t>The LCNRV rule can be applied to each inventory item, each inventory class, or total inventory, and each may have different results. </a:t>
            </a:r>
            <a:r>
              <a:rPr lang="en-US" sz="1700" dirty="0">
                <a:solidFill>
                  <a:srgbClr val="373D3F"/>
                </a:solidFill>
                <a:latin typeface="Arial"/>
                <a:ea typeface="Arial"/>
                <a:cs typeface="Arial"/>
                <a:sym typeface="Arial"/>
              </a:rPr>
              <a:t>We see that market is lower than cost, so the amount we would report on the balance sheet would be $186,872.</a:t>
            </a:r>
            <a:endParaRPr sz="2300" dirty="0">
              <a:solidFill>
                <a:srgbClr val="373D3F"/>
              </a:solidFill>
              <a:highlight>
                <a:srgbClr val="F1F7FB"/>
              </a:highlight>
              <a:latin typeface="Arial"/>
              <a:ea typeface="Arial"/>
              <a:cs typeface="Arial"/>
              <a:sym typeface="Arial"/>
            </a:endParaRPr>
          </a:p>
          <a:p>
            <a:pPr marL="0" lvl="0" indent="0" algn="l" rtl="0">
              <a:spcBef>
                <a:spcPts val="750"/>
              </a:spcBef>
              <a:spcAft>
                <a:spcPts val="0"/>
              </a:spcAft>
              <a:buNone/>
            </a:pPr>
            <a:endParaRPr sz="2400" dirty="0">
              <a:solidFill>
                <a:srgbClr val="373D3F"/>
              </a:solidFill>
              <a:highlight>
                <a:srgbClr val="F1F7FB"/>
              </a:highlight>
              <a:latin typeface="Arial"/>
              <a:ea typeface="Arial"/>
              <a:cs typeface="Arial"/>
              <a:sym typeface="Arial"/>
            </a:endParaRPr>
          </a:p>
          <a:p>
            <a:pPr marL="0" lvl="0" indent="0" algn="l" rtl="0">
              <a:spcBef>
                <a:spcPts val="750"/>
              </a:spcBef>
              <a:spcAft>
                <a:spcPts val="0"/>
              </a:spcAft>
              <a:buNone/>
            </a:pPr>
            <a:endParaRPr sz="1200" dirty="0">
              <a:solidFill>
                <a:srgbClr val="373D3F"/>
              </a:solidFill>
              <a:highlight>
                <a:srgbClr val="FFFFFF"/>
              </a:highlight>
              <a:latin typeface="Arial"/>
              <a:ea typeface="Arial"/>
              <a:cs typeface="Arial"/>
              <a:sym typeface="Arial"/>
            </a:endParaRPr>
          </a:p>
          <a:p>
            <a:pPr marL="0" lvl="0" indent="0" algn="l" rtl="0">
              <a:spcBef>
                <a:spcPts val="750"/>
              </a:spcBef>
              <a:spcAft>
                <a:spcPts val="0"/>
              </a:spcAft>
              <a:buNone/>
            </a:pPr>
            <a:endParaRPr sz="1200" dirty="0">
              <a:solidFill>
                <a:srgbClr val="373D3F"/>
              </a:solidFill>
              <a:highlight>
                <a:srgbClr val="FFFFFF"/>
              </a:highlight>
              <a:latin typeface="Arial"/>
              <a:ea typeface="Arial"/>
              <a:cs typeface="Arial"/>
              <a:sym typeface="Arial"/>
            </a:endParaRPr>
          </a:p>
          <a:p>
            <a:pPr marL="0" lvl="0" indent="0" algn="l" rtl="0">
              <a:spcBef>
                <a:spcPts val="750"/>
              </a:spcBef>
              <a:spcAft>
                <a:spcPts val="0"/>
              </a:spcAft>
              <a:buNone/>
            </a:pPr>
            <a:endParaRPr sz="1200" dirty="0">
              <a:solidFill>
                <a:srgbClr val="373D3F"/>
              </a:solidFill>
              <a:highlight>
                <a:srgbClr val="FFFFFF"/>
              </a:highlight>
              <a:latin typeface="Arial"/>
              <a:ea typeface="Arial"/>
              <a:cs typeface="Arial"/>
              <a:sym typeface="Arial"/>
            </a:endParaRPr>
          </a:p>
        </p:txBody>
      </p:sp>
      <p:graphicFrame>
        <p:nvGraphicFramePr>
          <p:cNvPr id="151" name="Google Shape;151;ga17307f03a_0_70"/>
          <p:cNvGraphicFramePr/>
          <p:nvPr>
            <p:extLst>
              <p:ext uri="{D42A27DB-BD31-4B8C-83A1-F6EECF244321}">
                <p14:modId xmlns:p14="http://schemas.microsoft.com/office/powerpoint/2010/main" val="1723638600"/>
              </p:ext>
            </p:extLst>
          </p:nvPr>
        </p:nvGraphicFramePr>
        <p:xfrm>
          <a:off x="1753375" y="2209800"/>
          <a:ext cx="9429750" cy="4320540"/>
        </p:xfrm>
        <a:graphic>
          <a:graphicData uri="http://schemas.openxmlformats.org/drawingml/2006/table">
            <a:tbl>
              <a:tblPr>
                <a:solidFill>
                  <a:srgbClr val="FFFFFF"/>
                </a:solidFill>
                <a:tableStyleId>{5F295209-4D3C-495D-8E25-28717497547B}</a:tableStyleId>
              </a:tblPr>
              <a:tblGrid>
                <a:gridCol w="933450">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gridCol w="847725">
                  <a:extLst>
                    <a:ext uri="{9D8B030D-6E8A-4147-A177-3AD203B41FA5}">
                      <a16:colId xmlns:a16="http://schemas.microsoft.com/office/drawing/2014/main" val="20002"/>
                    </a:ext>
                  </a:extLst>
                </a:gridCol>
                <a:gridCol w="1419225">
                  <a:extLst>
                    <a:ext uri="{9D8B030D-6E8A-4147-A177-3AD203B41FA5}">
                      <a16:colId xmlns:a16="http://schemas.microsoft.com/office/drawing/2014/main" val="20003"/>
                    </a:ext>
                  </a:extLst>
                </a:gridCol>
                <a:gridCol w="1390650">
                  <a:extLst>
                    <a:ext uri="{9D8B030D-6E8A-4147-A177-3AD203B41FA5}">
                      <a16:colId xmlns:a16="http://schemas.microsoft.com/office/drawing/2014/main" val="20004"/>
                    </a:ext>
                  </a:extLst>
                </a:gridCol>
                <a:gridCol w="762000">
                  <a:extLst>
                    <a:ext uri="{9D8B030D-6E8A-4147-A177-3AD203B41FA5}">
                      <a16:colId xmlns:a16="http://schemas.microsoft.com/office/drawing/2014/main" val="20005"/>
                    </a:ext>
                  </a:extLst>
                </a:gridCol>
                <a:gridCol w="762000">
                  <a:extLst>
                    <a:ext uri="{9D8B030D-6E8A-4147-A177-3AD203B41FA5}">
                      <a16:colId xmlns:a16="http://schemas.microsoft.com/office/drawing/2014/main" val="20006"/>
                    </a:ext>
                  </a:extLst>
                </a:gridCol>
                <a:gridCol w="1257300">
                  <a:extLst>
                    <a:ext uri="{9D8B030D-6E8A-4147-A177-3AD203B41FA5}">
                      <a16:colId xmlns:a16="http://schemas.microsoft.com/office/drawing/2014/main" val="20007"/>
                    </a:ext>
                  </a:extLst>
                </a:gridCol>
              </a:tblGrid>
              <a:tr h="0">
                <a:tc gridSpan="8">
                  <a:txBody>
                    <a:bodyPr/>
                    <a:lstStyle/>
                    <a:p>
                      <a:pPr marL="0" lvl="0" indent="0" algn="l" rtl="0">
                        <a:spcBef>
                          <a:spcPts val="0"/>
                        </a:spcBef>
                        <a:spcAft>
                          <a:spcPts val="0"/>
                        </a:spcAft>
                        <a:buNone/>
                      </a:pPr>
                      <a:r>
                        <a:rPr lang="en-US" sz="1200" b="1">
                          <a:highlight>
                            <a:srgbClr val="FFFFFF"/>
                          </a:highlight>
                        </a:rPr>
                        <a:t>Geyer, Co.</a:t>
                      </a:r>
                      <a:endParaRPr sz="1200" b="1">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40875">
                <a:tc gridSpan="8">
                  <a:txBody>
                    <a:bodyPr/>
                    <a:lstStyle/>
                    <a:p>
                      <a:pPr marL="0" lvl="0" indent="0" algn="r" rtl="0">
                        <a:spcBef>
                          <a:spcPts val="0"/>
                        </a:spcBef>
                        <a:spcAft>
                          <a:spcPts val="0"/>
                        </a:spcAft>
                        <a:buNone/>
                      </a:pPr>
                      <a:r>
                        <a:rPr lang="en-US" sz="1200" b="1">
                          <a:highlight>
                            <a:srgbClr val="FFFFFF"/>
                          </a:highlight>
                        </a:rPr>
                        <a:t>12/31/20XX</a:t>
                      </a:r>
                      <a:endParaRPr sz="1200" b="1">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340875">
                <a:tc>
                  <a:txBody>
                    <a:bodyPr/>
                    <a:lstStyle/>
                    <a:p>
                      <a:pPr marL="0" lvl="0" indent="0" algn="l" rtl="0">
                        <a:spcBef>
                          <a:spcPts val="0"/>
                        </a:spcBef>
                        <a:spcAft>
                          <a:spcPts val="0"/>
                        </a:spcAft>
                        <a:buNone/>
                      </a:pPr>
                      <a:r>
                        <a:rPr lang="en-US" sz="1200" b="1">
                          <a:highlight>
                            <a:srgbClr val="FFFFFF"/>
                          </a:highlight>
                        </a:rPr>
                        <a:t>Product ID</a:t>
                      </a:r>
                      <a:endParaRPr sz="1200" b="1">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lgn="ctr">
                      <a:solidFill>
                        <a:srgbClr val="DDE3E9"/>
                      </a:solidFill>
                      <a:prstDash val="solid"/>
                      <a:round/>
                      <a:headEnd type="none" w="sm" len="sm"/>
                      <a:tailEnd type="none" w="sm" len="sm"/>
                    </a:lnR>
                    <a:lnT w="9525" cap="flat" cmpd="sng" algn="ctr">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b="1">
                          <a:highlight>
                            <a:srgbClr val="FFFFFF"/>
                          </a:highlight>
                        </a:rPr>
                        <a:t>Description</a:t>
                      </a:r>
                      <a:endParaRPr sz="1200" b="1">
                        <a:highlight>
                          <a:srgbClr val="FFFFFF"/>
                        </a:highlight>
                      </a:endParaRPr>
                    </a:p>
                  </a:txBody>
                  <a:tcPr marL="76200" marR="76200" marT="95250" marB="95250" anchor="ctr">
                    <a:lnL w="9525" cap="flat" cmpd="sng" algn="ctr">
                      <a:solidFill>
                        <a:srgbClr val="DDE3E9"/>
                      </a:solidFill>
                      <a:prstDash val="solid"/>
                      <a:round/>
                      <a:headEnd type="none" w="sm" len="sm"/>
                      <a:tailEnd type="none" w="sm" len="sm"/>
                    </a:lnL>
                    <a:lnR w="9525" cap="flat" cmpd="sng" algn="ctr">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b="1" dirty="0">
                          <a:highlight>
                            <a:srgbClr val="FFFFFF"/>
                          </a:highlight>
                        </a:rPr>
                        <a:t>Cost</a:t>
                      </a:r>
                      <a:endParaRPr sz="1200" b="1" dirty="0">
                        <a:highlight>
                          <a:srgbClr val="FFFFFF"/>
                        </a:highlight>
                      </a:endParaRPr>
                    </a:p>
                  </a:txBody>
                  <a:tcPr marL="76200" marR="76200" marT="95250" marB="95250" anchor="ctr">
                    <a:lnL w="9525" cap="flat" cmpd="sng" algn="ctr">
                      <a:solidFill>
                        <a:srgbClr val="DDE3E9"/>
                      </a:solidFill>
                      <a:prstDash val="solid"/>
                      <a:round/>
                      <a:headEnd type="none" w="sm" len="sm"/>
                      <a:tailEnd type="none" w="sm" len="sm"/>
                    </a:lnL>
                    <a:lnR w="9525" cap="flat" cmpd="sng" algn="ctr">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b="1">
                          <a:highlight>
                            <a:srgbClr val="FFFFFF"/>
                          </a:highlight>
                        </a:rPr>
                        <a:t>Quantity in Stock</a:t>
                      </a:r>
                      <a:endParaRPr sz="1200" b="1">
                        <a:highlight>
                          <a:srgbClr val="FFFFFF"/>
                        </a:highlight>
                      </a:endParaRPr>
                    </a:p>
                  </a:txBody>
                  <a:tcPr marL="76200" marR="76200" marT="95250" marB="95250" anchor="ctr">
                    <a:lnL w="9525" cap="flat" cmpd="sng" algn="ctr">
                      <a:solidFill>
                        <a:srgbClr val="DDE3E9"/>
                      </a:solidFill>
                      <a:prstDash val="solid"/>
                      <a:round/>
                      <a:headEnd type="none" w="sm" len="sm"/>
                      <a:tailEnd type="none" w="sm" len="sm"/>
                    </a:lnL>
                    <a:lnR w="9525" cap="flat" cmpd="sng" algn="ctr">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b="1">
                          <a:highlight>
                            <a:srgbClr val="FFFFFF"/>
                          </a:highlight>
                        </a:rPr>
                        <a:t>Total Cost (FIFO)</a:t>
                      </a:r>
                      <a:endParaRPr sz="1200" b="1">
                        <a:highlight>
                          <a:srgbClr val="FFFFFF"/>
                        </a:highlight>
                      </a:endParaRPr>
                    </a:p>
                  </a:txBody>
                  <a:tcPr marL="76200" marR="76200" marT="95250" marB="95250" anchor="ctr">
                    <a:lnL w="9525" cap="flat" cmpd="sng" algn="ctr">
                      <a:solidFill>
                        <a:srgbClr val="DDE3E9"/>
                      </a:solidFill>
                      <a:prstDash val="solid"/>
                      <a:round/>
                      <a:headEnd type="none" w="sm" len="sm"/>
                      <a:tailEnd type="none" w="sm" len="sm"/>
                    </a:lnL>
                    <a:lnR w="9525" cap="flat" cmpd="sng" algn="ctr">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b="1">
                          <a:highlight>
                            <a:srgbClr val="FFFFFF"/>
                          </a:highlight>
                        </a:rPr>
                        <a:t>NRV</a:t>
                      </a:r>
                      <a:endParaRPr sz="1200" b="1">
                        <a:highlight>
                          <a:srgbClr val="FFFFFF"/>
                        </a:highlight>
                      </a:endParaRPr>
                    </a:p>
                  </a:txBody>
                  <a:tcPr marL="76200" marR="76200" marT="95250" marB="95250" anchor="ctr">
                    <a:lnL w="9525" cap="flat" cmpd="sng" algn="ctr">
                      <a:solidFill>
                        <a:srgbClr val="DDE3E9"/>
                      </a:solidFill>
                      <a:prstDash val="solid"/>
                      <a:round/>
                      <a:headEnd type="none" w="sm" len="sm"/>
                      <a:tailEnd type="none" w="sm" len="sm"/>
                    </a:lnL>
                    <a:lnR w="9525" cap="flat" cmpd="sng" algn="ctr">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b="1">
                          <a:highlight>
                            <a:srgbClr val="FFFFFF"/>
                          </a:highlight>
                        </a:rPr>
                        <a:t>LCNRV</a:t>
                      </a:r>
                      <a:endParaRPr sz="1200" b="1">
                        <a:highlight>
                          <a:srgbClr val="FFFFFF"/>
                        </a:highlight>
                      </a:endParaRPr>
                    </a:p>
                  </a:txBody>
                  <a:tcPr marL="76200" marR="76200" marT="95250" marB="95250" anchor="ctr">
                    <a:lnL w="9525" cap="flat" cmpd="sng" algn="ctr">
                      <a:solidFill>
                        <a:srgbClr val="DDE3E9"/>
                      </a:solidFill>
                      <a:prstDash val="solid"/>
                      <a:round/>
                      <a:headEnd type="none" w="sm" len="sm"/>
                      <a:tailEnd type="none" w="sm" len="sm"/>
                    </a:lnL>
                    <a:lnR w="9525" cap="flat" cmpd="sng" algn="ctr">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b="1" dirty="0">
                          <a:highlight>
                            <a:srgbClr val="FFFFFF"/>
                          </a:highlight>
                        </a:rPr>
                        <a:t>Total at LCNRV</a:t>
                      </a:r>
                      <a:endParaRPr sz="1200" b="1" dirty="0">
                        <a:highlight>
                          <a:srgbClr val="FFFFFF"/>
                        </a:highlight>
                      </a:endParaRPr>
                    </a:p>
                  </a:txBody>
                  <a:tcPr marL="76200" marR="76200" marT="95250" marB="95250" anchor="ctr">
                    <a:lnL w="9525" cap="flat" cmpd="sng" algn="ctr">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extLst>
                  <a:ext uri="{0D108BD9-81ED-4DB2-BD59-A6C34878D82A}">
                    <a16:rowId xmlns:a16="http://schemas.microsoft.com/office/drawing/2014/main" val="10003"/>
                  </a:ext>
                </a:extLst>
              </a:tr>
              <a:tr h="340875">
                <a:tc>
                  <a:txBody>
                    <a:bodyPr/>
                    <a:lstStyle/>
                    <a:p>
                      <a:pPr marL="0" lvl="0" indent="0" algn="l" rtl="0">
                        <a:spcBef>
                          <a:spcPts val="0"/>
                        </a:spcBef>
                        <a:spcAft>
                          <a:spcPts val="0"/>
                        </a:spcAft>
                        <a:buNone/>
                      </a:pPr>
                      <a:r>
                        <a:rPr lang="en-US" sz="1200">
                          <a:highlight>
                            <a:srgbClr val="FFFFFF"/>
                          </a:highlight>
                        </a:rPr>
                        <a:t>A101</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Wiring harness</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99.000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dirty="0">
                          <a:highlight>
                            <a:srgbClr val="FFFFFF"/>
                          </a:highlight>
                        </a:rPr>
                        <a:t>30</a:t>
                      </a:r>
                      <a:endParaRPr sz="1200" dirty="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2,970.00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102.00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99.00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2,970.00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extLst>
                  <a:ext uri="{0D108BD9-81ED-4DB2-BD59-A6C34878D82A}">
                    <a16:rowId xmlns:a16="http://schemas.microsoft.com/office/drawing/2014/main" val="10004"/>
                  </a:ext>
                </a:extLst>
              </a:tr>
              <a:tr h="340875">
                <a:tc>
                  <a:txBody>
                    <a:bodyPr/>
                    <a:lstStyle/>
                    <a:p>
                      <a:pPr marL="0" lvl="0" indent="0" algn="l" rtl="0">
                        <a:spcBef>
                          <a:spcPts val="0"/>
                        </a:spcBef>
                        <a:spcAft>
                          <a:spcPts val="0"/>
                        </a:spcAft>
                        <a:buNone/>
                      </a:pPr>
                      <a:r>
                        <a:rPr lang="en-US" sz="1200">
                          <a:highlight>
                            <a:srgbClr val="FFFFFF"/>
                          </a:highlight>
                        </a:rPr>
                        <a:t>CAB 500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dirty="0">
                          <a:highlight>
                            <a:srgbClr val="FFFFFF"/>
                          </a:highlight>
                        </a:rPr>
                        <a:t>HQ Speakers</a:t>
                      </a:r>
                      <a:endParaRPr sz="1200" dirty="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58.000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500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29,000.00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50.00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50.00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25,000.00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extLst>
                  <a:ext uri="{0D108BD9-81ED-4DB2-BD59-A6C34878D82A}">
                    <a16:rowId xmlns:a16="http://schemas.microsoft.com/office/drawing/2014/main" val="10005"/>
                  </a:ext>
                </a:extLst>
              </a:tr>
              <a:tr h="340875">
                <a:tc>
                  <a:txBody>
                    <a:bodyPr/>
                    <a:lstStyle/>
                    <a:p>
                      <a:pPr marL="0" lvl="0" indent="0" algn="l" rtl="0">
                        <a:spcBef>
                          <a:spcPts val="0"/>
                        </a:spcBef>
                        <a:spcAft>
                          <a:spcPts val="0"/>
                        </a:spcAft>
                        <a:buNone/>
                      </a:pPr>
                      <a:r>
                        <a:rPr lang="en-US" sz="1200">
                          <a:highlight>
                            <a:srgbClr val="FFFFFF"/>
                          </a:highlight>
                        </a:rPr>
                        <a:t>CAB 600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HQ Speakers</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99.000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15</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1,485.00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50.00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50.00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750.00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extLst>
                  <a:ext uri="{0D108BD9-81ED-4DB2-BD59-A6C34878D82A}">
                    <a16:rowId xmlns:a16="http://schemas.microsoft.com/office/drawing/2014/main" val="10006"/>
                  </a:ext>
                </a:extLst>
              </a:tr>
              <a:tr h="340875">
                <a:tc>
                  <a:txBody>
                    <a:bodyPr/>
                    <a:lstStyle/>
                    <a:p>
                      <a:pPr marL="0" lvl="0" indent="0" algn="l" rtl="0">
                        <a:spcBef>
                          <a:spcPts val="0"/>
                        </a:spcBef>
                        <a:spcAft>
                          <a:spcPts val="0"/>
                        </a:spcAft>
                        <a:buNone/>
                      </a:pPr>
                      <a:r>
                        <a:rPr lang="en-US" sz="1200">
                          <a:highlight>
                            <a:srgbClr val="FFFFFF"/>
                          </a:highlight>
                        </a:rPr>
                        <a:t>MMM 333</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GPS enabled sound system</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1,255.500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64</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80,352.00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2,625.00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1,255.50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80,352.00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extLst>
                  <a:ext uri="{0D108BD9-81ED-4DB2-BD59-A6C34878D82A}">
                    <a16:rowId xmlns:a16="http://schemas.microsoft.com/office/drawing/2014/main" val="10007"/>
                  </a:ext>
                </a:extLst>
              </a:tr>
              <a:tr h="340875">
                <a:tc>
                  <a:txBody>
                    <a:bodyPr/>
                    <a:lstStyle/>
                    <a:p>
                      <a:pPr marL="0" lvl="0" indent="0" algn="l" rtl="0">
                        <a:spcBef>
                          <a:spcPts val="0"/>
                        </a:spcBef>
                        <a:spcAft>
                          <a:spcPts val="0"/>
                        </a:spcAft>
                        <a:buNone/>
                      </a:pPr>
                      <a:r>
                        <a:rPr lang="en-US" sz="1200">
                          <a:highlight>
                            <a:srgbClr val="FFFFFF"/>
                          </a:highlight>
                        </a:rPr>
                        <a:t>Rel 5</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HQ Speakers</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110.000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100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11,000.00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50.00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50.00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5,000.00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extLst>
                  <a:ext uri="{0D108BD9-81ED-4DB2-BD59-A6C34878D82A}">
                    <a16:rowId xmlns:a16="http://schemas.microsoft.com/office/drawing/2014/main" val="10008"/>
                  </a:ext>
                </a:extLst>
              </a:tr>
              <a:tr h="340875">
                <a:tc>
                  <a:txBody>
                    <a:bodyPr/>
                    <a:lstStyle/>
                    <a:p>
                      <a:pPr marL="0" lvl="0" indent="0" algn="l" rtl="0">
                        <a:spcBef>
                          <a:spcPts val="0"/>
                        </a:spcBef>
                        <a:spcAft>
                          <a:spcPts val="0"/>
                        </a:spcAft>
                        <a:buNone/>
                      </a:pPr>
                      <a:r>
                        <a:rPr lang="en-US" sz="1200">
                          <a:highlight>
                            <a:srgbClr val="FFFFFF"/>
                          </a:highlight>
                        </a:rPr>
                        <a:t>RFS-212</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GPS enabled sound system</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650.000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150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97,500.00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400.00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400.00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60,000.00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extLst>
                  <a:ext uri="{0D108BD9-81ED-4DB2-BD59-A6C34878D82A}">
                    <a16:rowId xmlns:a16="http://schemas.microsoft.com/office/drawing/2014/main" val="10009"/>
                  </a:ext>
                </a:extLst>
              </a:tr>
              <a:tr h="340875">
                <a:tc>
                  <a:txBody>
                    <a:bodyPr/>
                    <a:lstStyle/>
                    <a:p>
                      <a:pPr marL="0" lvl="0" indent="0" algn="l" rtl="0">
                        <a:spcBef>
                          <a:spcPts val="0"/>
                        </a:spcBef>
                        <a:spcAft>
                          <a:spcPts val="0"/>
                        </a:spcAft>
                        <a:buNone/>
                      </a:pPr>
                      <a:r>
                        <a:rPr lang="en-US" sz="1200">
                          <a:highlight>
                            <a:srgbClr val="FFFFFF"/>
                          </a:highlight>
                        </a:rPr>
                        <a:t>XPS-101</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GPS enabled sound system</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102.375</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160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16,380.00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80.00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80.00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tc>
                  <a:txBody>
                    <a:bodyPr/>
                    <a:lstStyle/>
                    <a:p>
                      <a:pPr marL="0" lvl="0" indent="0" algn="l" rtl="0">
                        <a:spcBef>
                          <a:spcPts val="0"/>
                        </a:spcBef>
                        <a:spcAft>
                          <a:spcPts val="0"/>
                        </a:spcAft>
                        <a:buNone/>
                      </a:pPr>
                      <a:r>
                        <a:rPr lang="en-US" sz="1200">
                          <a:highlight>
                            <a:srgbClr val="FFFFFF"/>
                          </a:highlight>
                        </a:rPr>
                        <a:t>12,800.00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lnB w="9525" cap="flat" cmpd="sng">
                      <a:solidFill>
                        <a:srgbClr val="DDE3E9"/>
                      </a:solidFill>
                      <a:prstDash val="solid"/>
                      <a:round/>
                      <a:headEnd type="none" w="sm" len="sm"/>
                      <a:tailEnd type="none" w="sm" len="sm"/>
                    </a:lnB>
                  </a:tcPr>
                </a:tc>
                <a:extLst>
                  <a:ext uri="{0D108BD9-81ED-4DB2-BD59-A6C34878D82A}">
                    <a16:rowId xmlns:a16="http://schemas.microsoft.com/office/drawing/2014/main" val="10010"/>
                  </a:ext>
                </a:extLst>
              </a:tr>
              <a:tr h="370575">
                <a:tc gridSpan="4">
                  <a:txBody>
                    <a:bodyPr/>
                    <a:lstStyle/>
                    <a:p>
                      <a:pPr marL="0" lvl="0" indent="0" algn="l" rtl="0">
                        <a:spcBef>
                          <a:spcPts val="0"/>
                        </a:spcBef>
                        <a:spcAft>
                          <a:spcPts val="0"/>
                        </a:spcAft>
                        <a:buNone/>
                      </a:pPr>
                      <a:r>
                        <a:rPr lang="en-US" sz="1200" b="1">
                          <a:highlight>
                            <a:srgbClr val="FFFFFF"/>
                          </a:highlight>
                        </a:rPr>
                        <a:t>Total Inventory FIFO</a:t>
                      </a:r>
                      <a:endParaRPr sz="1200" b="1">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lvl="0" indent="0" algn="l" rtl="0">
                        <a:spcBef>
                          <a:spcPts val="0"/>
                        </a:spcBef>
                        <a:spcAft>
                          <a:spcPts val="0"/>
                        </a:spcAft>
                        <a:buNone/>
                      </a:pPr>
                      <a:r>
                        <a:rPr lang="en-US" sz="1200">
                          <a:highlight>
                            <a:srgbClr val="FFFFFF"/>
                          </a:highlight>
                        </a:rPr>
                        <a:t>$ 238,687.00</a:t>
                      </a:r>
                      <a:endParaRPr sz="120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tcPr>
                </a:tc>
                <a:tc>
                  <a:txBody>
                    <a:bodyPr/>
                    <a:lstStyle/>
                    <a:p>
                      <a:pPr marL="0" lvl="0" indent="0" algn="l" rtl="0">
                        <a:spcBef>
                          <a:spcPts val="0"/>
                        </a:spcBef>
                        <a:spcAft>
                          <a:spcPts val="0"/>
                        </a:spcAft>
                        <a:buNone/>
                      </a:pPr>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tcPr>
                </a:tc>
                <a:tc>
                  <a:txBody>
                    <a:bodyPr/>
                    <a:lstStyle/>
                    <a:p>
                      <a:pPr marL="0" lvl="0" indent="0" algn="l" rtl="0">
                        <a:spcBef>
                          <a:spcPts val="0"/>
                        </a:spcBef>
                        <a:spcAft>
                          <a:spcPts val="0"/>
                        </a:spcAft>
                        <a:buNone/>
                      </a:pPr>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tcPr>
                </a:tc>
                <a:tc>
                  <a:txBody>
                    <a:bodyPr/>
                    <a:lstStyle/>
                    <a:p>
                      <a:pPr marL="0" lvl="0" indent="0" algn="l" rtl="0">
                        <a:spcBef>
                          <a:spcPts val="0"/>
                        </a:spcBef>
                        <a:spcAft>
                          <a:spcPts val="0"/>
                        </a:spcAft>
                        <a:buNone/>
                      </a:pPr>
                      <a:r>
                        <a:rPr lang="en-US" sz="1200" dirty="0">
                          <a:highlight>
                            <a:srgbClr val="FFFFFF"/>
                          </a:highlight>
                        </a:rPr>
                        <a:t>$ 186,872.00</a:t>
                      </a:r>
                      <a:endParaRPr sz="1200" dirty="0">
                        <a:highlight>
                          <a:srgbClr val="FFFFFF"/>
                        </a:highlight>
                      </a:endParaRPr>
                    </a:p>
                  </a:txBody>
                  <a:tcPr marL="76200" marR="76200" marT="95250" marB="95250" anchor="ctr">
                    <a:lnL w="9525" cap="flat" cmpd="sng">
                      <a:solidFill>
                        <a:srgbClr val="DDE3E9"/>
                      </a:solidFill>
                      <a:prstDash val="solid"/>
                      <a:round/>
                      <a:headEnd type="none" w="sm" len="sm"/>
                      <a:tailEnd type="none" w="sm" len="sm"/>
                    </a:lnL>
                    <a:lnR w="9525" cap="flat" cmpd="sng">
                      <a:solidFill>
                        <a:srgbClr val="DDE3E9"/>
                      </a:solidFill>
                      <a:prstDash val="solid"/>
                      <a:round/>
                      <a:headEnd type="none" w="sm" len="sm"/>
                      <a:tailEnd type="none" w="sm" len="sm"/>
                    </a:lnR>
                    <a:lnT w="9525" cap="flat" cmpd="sng">
                      <a:solidFill>
                        <a:srgbClr val="DDE3E9"/>
                      </a:solidFill>
                      <a:prstDash val="solid"/>
                      <a:round/>
                      <a:headEnd type="none" w="sm" len="sm"/>
                      <a:tailEnd type="none" w="sm" len="sm"/>
                    </a:lnT>
                  </a:tcPr>
                </a:tc>
                <a:extLst>
                  <a:ext uri="{0D108BD9-81ED-4DB2-BD59-A6C34878D82A}">
                    <a16:rowId xmlns:a16="http://schemas.microsoft.com/office/drawing/2014/main" val="10011"/>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ga17307f03a_0_86"/>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Create Journal Entries to Adjust Inventory to NRV</a:t>
            </a:r>
            <a:endParaRPr/>
          </a:p>
        </p:txBody>
      </p:sp>
      <p:sp>
        <p:nvSpPr>
          <p:cNvPr id="158" name="Google Shape;158;ga17307f03a_0_86"/>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a:solidFill>
                  <a:srgbClr val="373D3F"/>
                </a:solidFill>
              </a:rPr>
              <a:t>Instead of adjusting the merchandise inventory account, which would involve adjusting the cost of each individual item in the subsidiary ledger, you may want to post the adjustment to a contra-asset account called something like “Allowance to Reduce Inventory to NRV.”</a:t>
            </a:r>
            <a:endParaRPr>
              <a:solidFill>
                <a:srgbClr val="373D3F"/>
              </a:solidFill>
            </a:endParaRPr>
          </a:p>
          <a:p>
            <a:pPr marL="0" lvl="0" indent="0" algn="l" rtl="0">
              <a:lnSpc>
                <a:spcPct val="160000"/>
              </a:lnSpc>
              <a:spcBef>
                <a:spcPts val="2400"/>
              </a:spcBef>
              <a:spcAft>
                <a:spcPts val="0"/>
              </a:spcAft>
              <a:buClr>
                <a:schemeClr val="dk1"/>
              </a:buClr>
              <a:buSzPts val="1100"/>
              <a:buFont typeface="Arial"/>
              <a:buNone/>
            </a:pPr>
            <a:r>
              <a:rPr lang="en-US">
                <a:solidFill>
                  <a:srgbClr val="373D3F"/>
                </a:solidFill>
              </a:rPr>
              <a:t>So, we end up with four possible combinations (using the “by item” analysis):</a:t>
            </a:r>
            <a:endParaRPr>
              <a:solidFill>
                <a:srgbClr val="373D3F"/>
              </a:solidFill>
            </a:endParaRPr>
          </a:p>
          <a:p>
            <a:pPr marL="812800" lvl="0" indent="-361950" algn="l" rtl="0">
              <a:lnSpc>
                <a:spcPct val="115000"/>
              </a:lnSpc>
              <a:spcBef>
                <a:spcPts val="2400"/>
              </a:spcBef>
              <a:spcAft>
                <a:spcPts val="0"/>
              </a:spcAft>
              <a:buClr>
                <a:srgbClr val="373D3F"/>
              </a:buClr>
              <a:buSzPts val="2100"/>
              <a:buFont typeface="Century Gothic"/>
              <a:buAutoNum type="arabicPeriod"/>
            </a:pPr>
            <a:r>
              <a:rPr lang="en-US">
                <a:solidFill>
                  <a:srgbClr val="373D3F"/>
                </a:solidFill>
              </a:rPr>
              <a:t>Post the adjustment to inventory and COGS.</a:t>
            </a:r>
            <a:endParaRPr>
              <a:solidFill>
                <a:srgbClr val="373D3F"/>
              </a:solidFill>
            </a:endParaRPr>
          </a:p>
          <a:p>
            <a:pPr marL="812800" lvl="0" indent="-361950" algn="l" rtl="0">
              <a:lnSpc>
                <a:spcPct val="115000"/>
              </a:lnSpc>
              <a:spcBef>
                <a:spcPts val="0"/>
              </a:spcBef>
              <a:spcAft>
                <a:spcPts val="0"/>
              </a:spcAft>
              <a:buClr>
                <a:srgbClr val="373D3F"/>
              </a:buClr>
              <a:buSzPts val="2100"/>
              <a:buFont typeface="Century Gothic"/>
              <a:buAutoNum type="arabicPeriod"/>
            </a:pPr>
            <a:r>
              <a:rPr lang="en-US">
                <a:solidFill>
                  <a:srgbClr val="373D3F"/>
                </a:solidFill>
              </a:rPr>
              <a:t>Post the adjustment to inventory and a loss account.</a:t>
            </a:r>
            <a:endParaRPr>
              <a:solidFill>
                <a:srgbClr val="373D3F"/>
              </a:solidFill>
            </a:endParaRPr>
          </a:p>
          <a:p>
            <a:pPr marL="812800" lvl="0" indent="-361950" algn="l" rtl="0">
              <a:lnSpc>
                <a:spcPct val="115000"/>
              </a:lnSpc>
              <a:spcBef>
                <a:spcPts val="0"/>
              </a:spcBef>
              <a:spcAft>
                <a:spcPts val="0"/>
              </a:spcAft>
              <a:buClr>
                <a:srgbClr val="373D3F"/>
              </a:buClr>
              <a:buSzPts val="2100"/>
              <a:buFont typeface="Century Gothic"/>
              <a:buAutoNum type="arabicPeriod"/>
            </a:pPr>
            <a:r>
              <a:rPr lang="en-US">
                <a:solidFill>
                  <a:srgbClr val="373D3F"/>
                </a:solidFill>
              </a:rPr>
              <a:t>Post the adjustment to a contra-asset account and COGS.</a:t>
            </a:r>
            <a:endParaRPr>
              <a:solidFill>
                <a:srgbClr val="373D3F"/>
              </a:solidFill>
            </a:endParaRPr>
          </a:p>
          <a:p>
            <a:pPr marL="812800" lvl="0" indent="-361950" algn="l" rtl="0">
              <a:lnSpc>
                <a:spcPct val="115000"/>
              </a:lnSpc>
              <a:spcBef>
                <a:spcPts val="0"/>
              </a:spcBef>
              <a:spcAft>
                <a:spcPts val="0"/>
              </a:spcAft>
              <a:buClr>
                <a:srgbClr val="373D3F"/>
              </a:buClr>
              <a:buSzPts val="2100"/>
              <a:buFont typeface="Century Gothic"/>
              <a:buAutoNum type="arabicPeriod"/>
            </a:pPr>
            <a:r>
              <a:rPr lang="en-US">
                <a:solidFill>
                  <a:srgbClr val="373D3F"/>
                </a:solidFill>
              </a:rPr>
              <a:t>Post the adjustment to a contra-asset account and a loss account.</a:t>
            </a:r>
            <a:endParaRPr>
              <a:solidFill>
                <a:srgbClr val="373D3F"/>
              </a:solidFill>
            </a:endParaRPr>
          </a:p>
          <a:p>
            <a:pPr marL="0" lvl="0" indent="0" algn="l" rtl="0">
              <a:spcBef>
                <a:spcPts val="2900"/>
              </a:spcBef>
              <a:spcAft>
                <a:spcPts val="0"/>
              </a:spcAft>
              <a:buNone/>
            </a:pP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8"/>
          <p:cNvSpPr txBox="1">
            <a:spLocks noGrp="1"/>
          </p:cNvSpPr>
          <p:nvPr>
            <p:ph type="title"/>
          </p:nvPr>
        </p:nvSpPr>
        <p:spPr>
          <a:xfrm>
            <a:off x="838200" y="537883"/>
            <a:ext cx="10515600" cy="26895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Financial Statement Presentation</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8"/>
        <p:cNvGrpSpPr/>
        <p:nvPr/>
      </p:nvGrpSpPr>
      <p:grpSpPr>
        <a:xfrm>
          <a:off x="0" y="0"/>
          <a:ext cx="0" cy="0"/>
          <a:chOff x="0" y="0"/>
          <a:chExt cx="0" cy="0"/>
        </a:xfrm>
      </p:grpSpPr>
      <p:sp>
        <p:nvSpPr>
          <p:cNvPr id="49" name="Google Shape;49;p2"/>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Module Learning Outcomes</a:t>
            </a:r>
            <a:endParaRPr/>
          </a:p>
        </p:txBody>
      </p:sp>
      <p:sp>
        <p:nvSpPr>
          <p:cNvPr id="50" name="Google Shape;50;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1100"/>
              <a:buNone/>
            </a:pPr>
            <a:r>
              <a:rPr lang="en-US"/>
              <a:t>Module 8: Describe the accounting and reporting of inventory		</a:t>
            </a:r>
            <a:endParaRPr/>
          </a:p>
          <a:p>
            <a:pPr marL="38100" lvl="0" indent="0" algn="l" rtl="0">
              <a:lnSpc>
                <a:spcPct val="90000"/>
              </a:lnSpc>
              <a:spcBef>
                <a:spcPts val="750"/>
              </a:spcBef>
              <a:spcAft>
                <a:spcPts val="0"/>
              </a:spcAft>
              <a:buSzPts val="2800"/>
              <a:buNone/>
            </a:pPr>
            <a:endParaRPr/>
          </a:p>
          <a:p>
            <a:pPr marL="932688" lvl="0" indent="-457200" algn="l" rtl="0">
              <a:lnSpc>
                <a:spcPct val="90000"/>
              </a:lnSpc>
              <a:spcBef>
                <a:spcPts val="375"/>
              </a:spcBef>
              <a:spcAft>
                <a:spcPts val="0"/>
              </a:spcAft>
              <a:buSzPts val="1100"/>
              <a:buNone/>
            </a:pPr>
            <a:r>
              <a:rPr lang="en-US" sz="2400"/>
              <a:t>8.1: </a:t>
            </a:r>
            <a:r>
              <a:rPr lang="en-US" sz="2400" u="sng">
                <a:solidFill>
                  <a:schemeClr val="hlink"/>
                </a:solidFill>
                <a:hlinkClick r:id="rId3" action="ppaction://hlinksldjump"/>
              </a:rPr>
              <a:t>Establish the cost of items in inventory</a:t>
            </a:r>
            <a:r>
              <a:rPr lang="en-US" sz="2400"/>
              <a:t>	</a:t>
            </a:r>
            <a:endParaRPr sz="2400"/>
          </a:p>
          <a:p>
            <a:pPr marL="932688" lvl="0" indent="-457200" algn="l" rtl="0">
              <a:lnSpc>
                <a:spcPct val="90000"/>
              </a:lnSpc>
              <a:spcBef>
                <a:spcPts val="375"/>
              </a:spcBef>
              <a:spcAft>
                <a:spcPts val="0"/>
              </a:spcAft>
              <a:buSzPts val="1100"/>
              <a:buNone/>
            </a:pPr>
            <a:r>
              <a:rPr lang="en-US" sz="2400"/>
              <a:t>8.2: </a:t>
            </a:r>
            <a:r>
              <a:rPr lang="en-US" sz="2400" u="sng">
                <a:solidFill>
                  <a:schemeClr val="hlink"/>
                </a:solidFill>
                <a:hlinkClick r:id="rId4" action="ppaction://hlinksldjump"/>
              </a:rPr>
              <a:t>Apply the conservatism principle to inventory costing</a:t>
            </a:r>
            <a:r>
              <a:rPr lang="en-US" sz="2400"/>
              <a:t>	</a:t>
            </a:r>
            <a:endParaRPr sz="2400"/>
          </a:p>
          <a:p>
            <a:pPr marL="932688" lvl="0" indent="-457200" algn="l" rtl="0">
              <a:lnSpc>
                <a:spcPct val="90000"/>
              </a:lnSpc>
              <a:spcBef>
                <a:spcPts val="375"/>
              </a:spcBef>
              <a:spcAft>
                <a:spcPts val="0"/>
              </a:spcAft>
              <a:buSzPts val="1100"/>
              <a:buNone/>
            </a:pPr>
            <a:r>
              <a:rPr lang="en-US" sz="2400"/>
              <a:t>8.3: </a:t>
            </a:r>
            <a:r>
              <a:rPr lang="en-US" sz="2400" u="sng">
                <a:solidFill>
                  <a:schemeClr val="hlink"/>
                </a:solidFill>
                <a:hlinkClick r:id="rId5" action="ppaction://hlinksldjump"/>
              </a:rPr>
              <a:t>Demonstrate proper financial statement presentation of inventory and cost of goods sold</a:t>
            </a:r>
            <a:endParaRPr sz="2400"/>
          </a:p>
          <a:p>
            <a:pPr marL="932688" lvl="0" indent="-457200" algn="l" rtl="0">
              <a:lnSpc>
                <a:spcPct val="90000"/>
              </a:lnSpc>
              <a:spcBef>
                <a:spcPts val="375"/>
              </a:spcBef>
              <a:spcAft>
                <a:spcPts val="0"/>
              </a:spcAft>
              <a:buSzPts val="2800"/>
              <a:buNone/>
            </a:pPr>
            <a:endParaRPr sz="24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9"/>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Financial Statement Presentation</a:t>
            </a:r>
            <a:endParaRPr/>
          </a:p>
        </p:txBody>
      </p:sp>
      <p:sp>
        <p:nvSpPr>
          <p:cNvPr id="169" name="Google Shape;169;p9"/>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1100"/>
              <a:buNone/>
            </a:pPr>
            <a:r>
              <a:rPr lang="en-US" sz="2400"/>
              <a:t>8.3: Demonstrate proper financial statement presentation of inventory and cost of goods sold	</a:t>
            </a:r>
            <a:endParaRPr sz="2400"/>
          </a:p>
          <a:p>
            <a:pPr marL="582930" lvl="0" indent="0" algn="l" rtl="0">
              <a:lnSpc>
                <a:spcPct val="90000"/>
              </a:lnSpc>
              <a:spcBef>
                <a:spcPts val="375"/>
              </a:spcBef>
              <a:spcAft>
                <a:spcPts val="0"/>
              </a:spcAft>
              <a:buClr>
                <a:schemeClr val="dk1"/>
              </a:buClr>
              <a:buSzPts val="1100"/>
              <a:buFont typeface="Arial"/>
              <a:buNone/>
            </a:pPr>
            <a:r>
              <a:rPr lang="en-US" sz="2000"/>
              <a:t>8.3.1: Prepare a multi-step income statement</a:t>
            </a:r>
            <a:endParaRPr sz="2000"/>
          </a:p>
          <a:p>
            <a:pPr marL="582930" lvl="0" indent="0" algn="l" rtl="0">
              <a:lnSpc>
                <a:spcPct val="90000"/>
              </a:lnSpc>
              <a:spcBef>
                <a:spcPts val="375"/>
              </a:spcBef>
              <a:spcAft>
                <a:spcPts val="0"/>
              </a:spcAft>
              <a:buClr>
                <a:schemeClr val="dk1"/>
              </a:buClr>
              <a:buSzPts val="1100"/>
              <a:buFont typeface="Arial"/>
              <a:buNone/>
            </a:pPr>
            <a:r>
              <a:rPr lang="en-US" sz="2000"/>
              <a:t>8.3.2: Identify the effects of common inventory errors on the financial statements</a:t>
            </a:r>
            <a:endParaRPr sz="2000"/>
          </a:p>
          <a:p>
            <a:pPr marL="582930" lvl="0" indent="0" algn="l" rtl="0">
              <a:lnSpc>
                <a:spcPct val="90000"/>
              </a:lnSpc>
              <a:spcBef>
                <a:spcPts val="375"/>
              </a:spcBef>
              <a:spcAft>
                <a:spcPts val="0"/>
              </a:spcAft>
              <a:buClr>
                <a:schemeClr val="dk1"/>
              </a:buClr>
              <a:buSzPts val="1100"/>
              <a:buFont typeface="Arial"/>
              <a:buNone/>
            </a:pPr>
            <a:r>
              <a:rPr lang="en-US" sz="2000"/>
              <a:t>8.3.3: Discuss common financial statement disclosures with regard to inventory</a:t>
            </a:r>
            <a:endParaRPr sz="2000"/>
          </a:p>
          <a:p>
            <a:pPr marL="582930" lvl="0" indent="0" algn="l" rtl="0">
              <a:lnSpc>
                <a:spcPct val="90000"/>
              </a:lnSpc>
              <a:spcBef>
                <a:spcPts val="375"/>
              </a:spcBef>
              <a:spcAft>
                <a:spcPts val="0"/>
              </a:spcAft>
              <a:buClr>
                <a:schemeClr val="dk1"/>
              </a:buClr>
              <a:buSzPts val="1100"/>
              <a:buFont typeface="Arial"/>
              <a:buNone/>
            </a:pPr>
            <a:endParaRPr sz="2000"/>
          </a:p>
          <a:p>
            <a:pPr marL="582930" lvl="1" indent="0" algn="l" rtl="0">
              <a:lnSpc>
                <a:spcPct val="90000"/>
              </a:lnSpc>
              <a:spcBef>
                <a:spcPts val="375"/>
              </a:spcBef>
              <a:spcAft>
                <a:spcPts val="0"/>
              </a:spcAft>
              <a:buSzPts val="2400"/>
              <a:buNone/>
            </a:pPr>
            <a:endParaRPr sz="20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ga17307f03a_0_93"/>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Prepare a Multi-Step Income Statement</a:t>
            </a:r>
            <a:endParaRPr/>
          </a:p>
        </p:txBody>
      </p:sp>
      <p:sp>
        <p:nvSpPr>
          <p:cNvPr id="176" name="Google Shape;176;ga17307f03a_0_93"/>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2200">
                <a:solidFill>
                  <a:srgbClr val="373D3F"/>
                </a:solidFill>
              </a:rPr>
              <a:t>A merchandising company uses the same four financial statements we learned before:</a:t>
            </a:r>
            <a:endParaRPr sz="2200">
              <a:solidFill>
                <a:srgbClr val="373D3F"/>
              </a:solidFill>
            </a:endParaRPr>
          </a:p>
          <a:p>
            <a:pPr marL="812800" lvl="0" indent="-368300" algn="l" rtl="0">
              <a:lnSpc>
                <a:spcPct val="115000"/>
              </a:lnSpc>
              <a:spcBef>
                <a:spcPts val="2400"/>
              </a:spcBef>
              <a:spcAft>
                <a:spcPts val="0"/>
              </a:spcAft>
              <a:buClr>
                <a:srgbClr val="373D3F"/>
              </a:buClr>
              <a:buSzPts val="2200"/>
              <a:buFont typeface="Century Gothic"/>
              <a:buAutoNum type="arabicPeriod"/>
            </a:pPr>
            <a:r>
              <a:rPr lang="en-US" sz="2200">
                <a:solidFill>
                  <a:srgbClr val="373D3F"/>
                </a:solidFill>
              </a:rPr>
              <a:t>income statement</a:t>
            </a:r>
            <a:endParaRPr sz="2200">
              <a:solidFill>
                <a:srgbClr val="373D3F"/>
              </a:solidFill>
            </a:endParaRPr>
          </a:p>
          <a:p>
            <a:pPr marL="812800" lvl="0" indent="-368300" algn="l" rtl="0">
              <a:lnSpc>
                <a:spcPct val="115000"/>
              </a:lnSpc>
              <a:spcBef>
                <a:spcPts val="0"/>
              </a:spcBef>
              <a:spcAft>
                <a:spcPts val="0"/>
              </a:spcAft>
              <a:buClr>
                <a:srgbClr val="373D3F"/>
              </a:buClr>
              <a:buSzPts val="2200"/>
              <a:buFont typeface="Century Gothic"/>
              <a:buAutoNum type="arabicPeriod"/>
            </a:pPr>
            <a:r>
              <a:rPr lang="en-US" sz="2200">
                <a:solidFill>
                  <a:srgbClr val="373D3F"/>
                </a:solidFill>
              </a:rPr>
              <a:t>statement of retained earnings</a:t>
            </a:r>
            <a:endParaRPr sz="2200">
              <a:solidFill>
                <a:srgbClr val="373D3F"/>
              </a:solidFill>
            </a:endParaRPr>
          </a:p>
          <a:p>
            <a:pPr marL="812800" lvl="0" indent="-368300" algn="l" rtl="0">
              <a:lnSpc>
                <a:spcPct val="115000"/>
              </a:lnSpc>
              <a:spcBef>
                <a:spcPts val="0"/>
              </a:spcBef>
              <a:spcAft>
                <a:spcPts val="0"/>
              </a:spcAft>
              <a:buClr>
                <a:srgbClr val="373D3F"/>
              </a:buClr>
              <a:buSzPts val="2200"/>
              <a:buFont typeface="Century Gothic"/>
              <a:buAutoNum type="arabicPeriod"/>
            </a:pPr>
            <a:r>
              <a:rPr lang="en-US" sz="2200">
                <a:solidFill>
                  <a:srgbClr val="373D3F"/>
                </a:solidFill>
              </a:rPr>
              <a:t>balance sheet</a:t>
            </a:r>
            <a:endParaRPr sz="2200">
              <a:solidFill>
                <a:srgbClr val="373D3F"/>
              </a:solidFill>
            </a:endParaRPr>
          </a:p>
          <a:p>
            <a:pPr marL="812800" lvl="0" indent="-368300" algn="l" rtl="0">
              <a:lnSpc>
                <a:spcPct val="115000"/>
              </a:lnSpc>
              <a:spcBef>
                <a:spcPts val="0"/>
              </a:spcBef>
              <a:spcAft>
                <a:spcPts val="0"/>
              </a:spcAft>
              <a:buClr>
                <a:srgbClr val="373D3F"/>
              </a:buClr>
              <a:buSzPts val="2200"/>
              <a:buFont typeface="Century Gothic"/>
              <a:buAutoNum type="arabicPeriod"/>
            </a:pPr>
            <a:r>
              <a:rPr lang="en-US" sz="2200">
                <a:solidFill>
                  <a:srgbClr val="373D3F"/>
                </a:solidFill>
              </a:rPr>
              <a:t>statement of cash flows</a:t>
            </a:r>
            <a:endParaRPr sz="2200">
              <a:solidFill>
                <a:srgbClr val="373D3F"/>
              </a:solidFill>
            </a:endParaRPr>
          </a:p>
          <a:p>
            <a:pPr marL="0" lvl="0" indent="0" algn="l" rtl="0">
              <a:spcBef>
                <a:spcPts val="2900"/>
              </a:spcBef>
              <a:spcAft>
                <a:spcPts val="0"/>
              </a:spcAft>
              <a:buNone/>
            </a:pPr>
            <a:r>
              <a:rPr lang="en-US" sz="2200">
                <a:solidFill>
                  <a:srgbClr val="373D3F"/>
                </a:solidFill>
                <a:highlight>
                  <a:srgbClr val="F1F7FB"/>
                </a:highlight>
              </a:rPr>
              <a:t>The income statement for a merchandiser is expanded to include groupings and subheadings necessary to make it easier for investors to read and understand. We will look at the income statement only as the other statements have been discussed previously.</a:t>
            </a:r>
            <a:endParaRPr sz="3100">
              <a:highlight>
                <a:srgbClr val="F1F7FB"/>
              </a:highlight>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ga17307f03a_0_99"/>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1100"/>
              <a:buFont typeface="Arial"/>
              <a:buNone/>
            </a:pPr>
            <a:r>
              <a:rPr lang="en-US"/>
              <a:t>Prepare a Multi-Step Income Statement</a:t>
            </a:r>
            <a:endParaRPr/>
          </a:p>
        </p:txBody>
      </p:sp>
      <p:pic>
        <p:nvPicPr>
          <p:cNvPr id="183" name="Google Shape;183;ga17307f03a_0_99" descr="75% OFF the Full Crash Course on Udemy: http://bit.ly/2oZIdcP&#10;&#10;So at this point we have a general idea of the account cost of goods sold which is an expense related to the sale of inventory.  How are we going to factor that into an income statement? Well it's going to get its own separate line before listing &quot;period&quot; costs.  Cost of goods sold expense will be deducted from net sales to get our &quot;gross margin&quot; or our &quot;gross profit.&quot; This term is a way of saying FATTY profit or profit before subtracting all expenses other than inventory expenses!&#10;&#10;We go through the preparation of this ubiquitous statement, so give it a watch so that you'll be able to prepare one on your next test/quiz!&#10;&#10;Website: http://www.notepirate.com&#10;Follow us on Facebook: https://www.facebook.com/pages/Note-Pirate/514933148520001?ref=hl&#10;Follow us on Twitter: http://twitter.com/notepirate&#10;&#10;We appreciate all of the support you guys have given us. Be apart of the mission to help us reach more students by subscribing, thumbs upping and adding the videos to your favorites!&#10;&#10;** Notepirate is privately owned and exclusive to Notepirate.com.**" title="Prepare a Multiple Step Income Statement (Financial Accounting Tutorial #32)">
            <a:hlinkClick r:id="rId3"/>
          </p:cNvPr>
          <p:cNvPicPr preferRelativeResize="0"/>
          <p:nvPr/>
        </p:nvPicPr>
        <p:blipFill>
          <a:blip r:embed="rId4">
            <a:alphaModFix/>
          </a:blip>
          <a:stretch>
            <a:fillRect/>
          </a:stretch>
        </p:blipFill>
        <p:spPr>
          <a:xfrm>
            <a:off x="3008541" y="1825625"/>
            <a:ext cx="5801609" cy="43512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3"/>
                                        </p:tgtEl>
                                        <p:attrNameLst>
                                          <p:attrName>style.visibility</p:attrName>
                                        </p:attrNameLst>
                                      </p:cBhvr>
                                      <p:to>
                                        <p:strVal val="visible"/>
                                      </p:to>
                                    </p:set>
                                    <p:animEffect transition="in" filter="fade">
                                      <p:cBhvr>
                                        <p:cTn id="7" dur="1000"/>
                                        <p:tgtEl>
                                          <p:spTgt spid="1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ga17307f03a_0_105"/>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Identify the Effects of Common Inventory Errors on the Financial Statements</a:t>
            </a:r>
            <a:endParaRPr/>
          </a:p>
        </p:txBody>
      </p:sp>
      <p:sp>
        <p:nvSpPr>
          <p:cNvPr id="190" name="Google Shape;190;ga17307f03a_0_105"/>
          <p:cNvSpPr txBox="1">
            <a:spLocks noGrp="1"/>
          </p:cNvSpPr>
          <p:nvPr>
            <p:ph type="body" idx="1"/>
          </p:nvPr>
        </p:nvSpPr>
        <p:spPr>
          <a:xfrm>
            <a:off x="838200" y="1825625"/>
            <a:ext cx="10644300" cy="4351200"/>
          </a:xfrm>
          <a:prstGeom prst="rect">
            <a:avLst/>
          </a:prstGeom>
        </p:spPr>
        <p:txBody>
          <a:bodyPr spcFirstLastPara="1" wrap="square" lIns="91425" tIns="45700" rIns="91425" bIns="45700" anchor="t" anchorCtr="0">
            <a:noAutofit/>
          </a:bodyPr>
          <a:lstStyle/>
          <a:p>
            <a:pPr marL="457200" lvl="0" indent="-342900" algn="l" rtl="0">
              <a:lnSpc>
                <a:spcPct val="115000"/>
              </a:lnSpc>
              <a:spcBef>
                <a:spcPts val="0"/>
              </a:spcBef>
              <a:spcAft>
                <a:spcPts val="0"/>
              </a:spcAft>
              <a:buClr>
                <a:srgbClr val="373D3F"/>
              </a:buClr>
              <a:buSzPts val="1800"/>
              <a:buChar char="•"/>
            </a:pPr>
            <a:r>
              <a:rPr lang="en-US" sz="1800" b="1">
                <a:solidFill>
                  <a:srgbClr val="373D3F"/>
                </a:solidFill>
              </a:rPr>
              <a:t>First</a:t>
            </a:r>
            <a:r>
              <a:rPr lang="en-US" sz="1800">
                <a:solidFill>
                  <a:srgbClr val="373D3F"/>
                </a:solidFill>
              </a:rPr>
              <a:t>, a merchandising company must be sure that it has properly valued its ending inventory. If the ending inventory is overstated, COGS is understated, resulting in an overstatement of gross margin and net income. Also, the overstatement of ending inventory causes current assets, total assets, and retained earnings to be overstated. Thus, any change in the calculation of ending inventory is reflected (ignoring any income tax effects) dollar for dollar in net income, current assets, total assets, and retained earnings.</a:t>
            </a:r>
            <a:endParaRPr sz="1800">
              <a:solidFill>
                <a:srgbClr val="373D3F"/>
              </a:solidFill>
            </a:endParaRPr>
          </a:p>
          <a:p>
            <a:pPr marL="457200" lvl="0" indent="-342900" algn="l" rtl="0">
              <a:lnSpc>
                <a:spcPct val="115000"/>
              </a:lnSpc>
              <a:spcBef>
                <a:spcPts val="1000"/>
              </a:spcBef>
              <a:spcAft>
                <a:spcPts val="0"/>
              </a:spcAft>
              <a:buClr>
                <a:srgbClr val="373D3F"/>
              </a:buClr>
              <a:buSzPts val="1800"/>
              <a:buChar char="•"/>
            </a:pPr>
            <a:r>
              <a:rPr lang="en-US" sz="1800" b="1">
                <a:solidFill>
                  <a:srgbClr val="373D3F"/>
                </a:solidFill>
              </a:rPr>
              <a:t>Second</a:t>
            </a:r>
            <a:r>
              <a:rPr lang="en-US" sz="1800">
                <a:solidFill>
                  <a:srgbClr val="373D3F"/>
                </a:solidFill>
              </a:rPr>
              <a:t>, when a company misstates its ending inventory in the current year, the company carries forward that misstatement into the next year. This misstatement occurs because the ending inventory amount of the current year is the beginning inventory amount for the next year.</a:t>
            </a:r>
            <a:endParaRPr sz="1800">
              <a:solidFill>
                <a:srgbClr val="373D3F"/>
              </a:solidFill>
            </a:endParaRPr>
          </a:p>
          <a:p>
            <a:pPr marL="457200" lvl="0" indent="-342900" algn="l" rtl="0">
              <a:lnSpc>
                <a:spcPct val="115000"/>
              </a:lnSpc>
              <a:spcBef>
                <a:spcPts val="1000"/>
              </a:spcBef>
              <a:spcAft>
                <a:spcPts val="0"/>
              </a:spcAft>
              <a:buClr>
                <a:srgbClr val="373D3F"/>
              </a:buClr>
              <a:buSzPts val="1800"/>
              <a:buChar char="•"/>
            </a:pPr>
            <a:r>
              <a:rPr lang="en-US" sz="1800" b="1">
                <a:solidFill>
                  <a:srgbClr val="373D3F"/>
                </a:solidFill>
              </a:rPr>
              <a:t>Third</a:t>
            </a:r>
            <a:r>
              <a:rPr lang="en-US" sz="1800">
                <a:solidFill>
                  <a:srgbClr val="373D3F"/>
                </a:solidFill>
              </a:rPr>
              <a:t>, an error in one period’s ending inventory automatically causes an error in net income in the opposite direction in the next period. After two years, however, the error washes out, and assets and retained earnings are properly stated.</a:t>
            </a:r>
            <a:endParaRPr sz="1800">
              <a:solidFill>
                <a:srgbClr val="373D3F"/>
              </a:solidFill>
            </a:endParaRPr>
          </a:p>
          <a:p>
            <a:pPr marL="0" lvl="0" indent="0" algn="l" rtl="0">
              <a:spcBef>
                <a:spcPts val="750"/>
              </a:spcBef>
              <a:spcAft>
                <a:spcPts val="0"/>
              </a:spcAft>
              <a:buNone/>
            </a:pP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ga17307f03a_0_111"/>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Discuss Common Financial Statement Disclosures with Regard to Inventory</a:t>
            </a:r>
            <a:endParaRPr/>
          </a:p>
        </p:txBody>
      </p:sp>
      <p:sp>
        <p:nvSpPr>
          <p:cNvPr id="197" name="Google Shape;197;ga17307f03a_0_111"/>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2200">
                <a:solidFill>
                  <a:srgbClr val="373D3F"/>
                </a:solidFill>
              </a:rPr>
              <a:t>Inventory makes up a substantial portion of total assets, second only to property, plant, and equipment. But the number on the face of the financials is only part of the story. GAAP requires additional disclosures with regard to inventory that cover the following financial accounting principles and policies:</a:t>
            </a:r>
            <a:endParaRPr sz="2200">
              <a:solidFill>
                <a:srgbClr val="373D3F"/>
              </a:solidFill>
            </a:endParaRPr>
          </a:p>
          <a:p>
            <a:pPr marL="812800" lvl="0" indent="-368300" algn="l" rtl="0">
              <a:lnSpc>
                <a:spcPct val="115000"/>
              </a:lnSpc>
              <a:spcBef>
                <a:spcPts val="2400"/>
              </a:spcBef>
              <a:spcAft>
                <a:spcPts val="0"/>
              </a:spcAft>
              <a:buClr>
                <a:srgbClr val="373D3F"/>
              </a:buClr>
              <a:buSzPts val="2200"/>
              <a:buFont typeface="Century Gothic"/>
              <a:buChar char="●"/>
            </a:pPr>
            <a:r>
              <a:rPr lang="en-US" sz="2200">
                <a:solidFill>
                  <a:srgbClr val="373D3F"/>
                </a:solidFill>
              </a:rPr>
              <a:t>Conservatism (using LCM or LCNRV)</a:t>
            </a:r>
            <a:endParaRPr sz="2200">
              <a:solidFill>
                <a:srgbClr val="373D3F"/>
              </a:solidFill>
            </a:endParaRPr>
          </a:p>
          <a:p>
            <a:pPr marL="812800" lvl="0" indent="-368300" algn="l" rtl="0">
              <a:lnSpc>
                <a:spcPct val="115000"/>
              </a:lnSpc>
              <a:spcBef>
                <a:spcPts val="0"/>
              </a:spcBef>
              <a:spcAft>
                <a:spcPts val="0"/>
              </a:spcAft>
              <a:buClr>
                <a:srgbClr val="373D3F"/>
              </a:buClr>
              <a:buSzPts val="2200"/>
              <a:buFont typeface="Century Gothic"/>
              <a:buChar char="●"/>
            </a:pPr>
            <a:r>
              <a:rPr lang="en-US" sz="2200">
                <a:solidFill>
                  <a:srgbClr val="373D3F"/>
                </a:solidFill>
              </a:rPr>
              <a:t>Estimates</a:t>
            </a:r>
            <a:endParaRPr sz="2200">
              <a:solidFill>
                <a:srgbClr val="373D3F"/>
              </a:solidFill>
            </a:endParaRPr>
          </a:p>
          <a:p>
            <a:pPr marL="812800" lvl="0" indent="-368300" algn="l" rtl="0">
              <a:lnSpc>
                <a:spcPct val="115000"/>
              </a:lnSpc>
              <a:spcBef>
                <a:spcPts val="0"/>
              </a:spcBef>
              <a:spcAft>
                <a:spcPts val="0"/>
              </a:spcAft>
              <a:buClr>
                <a:srgbClr val="373D3F"/>
              </a:buClr>
              <a:buSzPts val="2200"/>
              <a:buFont typeface="Century Gothic"/>
              <a:buChar char="●"/>
            </a:pPr>
            <a:r>
              <a:rPr lang="en-US" sz="2200">
                <a:solidFill>
                  <a:srgbClr val="373D3F"/>
                </a:solidFill>
              </a:rPr>
              <a:t>Internal controls</a:t>
            </a:r>
            <a:endParaRPr sz="2200">
              <a:solidFill>
                <a:srgbClr val="373D3F"/>
              </a:solidFill>
            </a:endParaRPr>
          </a:p>
          <a:p>
            <a:pPr marL="812800" lvl="0" indent="-368300" algn="l" rtl="0">
              <a:lnSpc>
                <a:spcPct val="115000"/>
              </a:lnSpc>
              <a:spcBef>
                <a:spcPts val="0"/>
              </a:spcBef>
              <a:spcAft>
                <a:spcPts val="0"/>
              </a:spcAft>
              <a:buClr>
                <a:srgbClr val="373D3F"/>
              </a:buClr>
              <a:buSzPts val="2200"/>
              <a:buFont typeface="Century Gothic"/>
              <a:buChar char="●"/>
            </a:pPr>
            <a:r>
              <a:rPr lang="en-US" sz="2200">
                <a:solidFill>
                  <a:srgbClr val="373D3F"/>
                </a:solidFill>
              </a:rPr>
              <a:t>Materiality</a:t>
            </a:r>
            <a:endParaRPr sz="2200">
              <a:solidFill>
                <a:srgbClr val="373D3F"/>
              </a:solidFill>
            </a:endParaRPr>
          </a:p>
          <a:p>
            <a:pPr marL="0" lvl="0" indent="0" algn="l" rtl="0">
              <a:spcBef>
                <a:spcPts val="2900"/>
              </a:spcBef>
              <a:spcAft>
                <a:spcPts val="0"/>
              </a:spcAft>
              <a:buNone/>
            </a:pP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gac6ab173d4_0_34"/>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6350" lvl="0" indent="-6350" algn="l" rtl="0">
              <a:lnSpc>
                <a:spcPct val="90000"/>
              </a:lnSpc>
              <a:spcBef>
                <a:spcPts val="750"/>
              </a:spcBef>
              <a:spcAft>
                <a:spcPts val="0"/>
              </a:spcAft>
              <a:buSzPts val="2800"/>
              <a:buNone/>
            </a:pPr>
            <a:r>
              <a:rPr lang="en-US"/>
              <a:t>XYZ </a:t>
            </a:r>
            <a:r>
              <a:rPr lang="en-US">
                <a:solidFill>
                  <a:srgbClr val="373D3F"/>
                </a:solidFill>
              </a:rPr>
              <a:t>merchandising c</a:t>
            </a:r>
            <a:r>
              <a:rPr lang="en-US"/>
              <a:t>ompany conducted a physical inventory at the end of the year. One of the sheets of paper with the physical count ended up being duplicated and the inventory was recorded incorrectly, as an overstatement of inventory. This inventory overstatement showed up on the Balance Sheet as well. What happens to the gross profit with an overstated ending inventory?    </a:t>
            </a:r>
            <a:endParaRPr/>
          </a:p>
          <a:p>
            <a:pPr marL="6350" lvl="0" indent="-6350" algn="l" rtl="0">
              <a:lnSpc>
                <a:spcPct val="90000"/>
              </a:lnSpc>
              <a:spcBef>
                <a:spcPts val="750"/>
              </a:spcBef>
              <a:spcAft>
                <a:spcPts val="0"/>
              </a:spcAft>
              <a:buSzPts val="2800"/>
              <a:buNone/>
            </a:pPr>
            <a:endParaRPr/>
          </a:p>
          <a:p>
            <a:pPr marL="914400" lvl="0" indent="-457200" algn="l" rtl="0">
              <a:lnSpc>
                <a:spcPct val="90000"/>
              </a:lnSpc>
              <a:spcBef>
                <a:spcPts val="750"/>
              </a:spcBef>
              <a:spcAft>
                <a:spcPts val="0"/>
              </a:spcAft>
              <a:buSzPts val="2100"/>
              <a:buFont typeface="Arial"/>
              <a:buAutoNum type="alphaUcPeriod"/>
            </a:pPr>
            <a:r>
              <a:rPr lang="en-US"/>
              <a:t>Gross Profit is also overstated.</a:t>
            </a:r>
            <a:endParaRPr/>
          </a:p>
          <a:p>
            <a:pPr marL="914400" lvl="0" indent="-457200" algn="l" rtl="0">
              <a:lnSpc>
                <a:spcPct val="90000"/>
              </a:lnSpc>
              <a:spcBef>
                <a:spcPts val="750"/>
              </a:spcBef>
              <a:spcAft>
                <a:spcPts val="0"/>
              </a:spcAft>
              <a:buSzPts val="2100"/>
              <a:buFont typeface="Arial"/>
              <a:buAutoNum type="alphaUcPeriod"/>
            </a:pPr>
            <a:r>
              <a:rPr lang="en-US"/>
              <a:t>Gross Profit is then understated.</a:t>
            </a:r>
            <a:endParaRPr/>
          </a:p>
          <a:p>
            <a:pPr marL="914400" lvl="0" indent="-457200" algn="l" rtl="0">
              <a:lnSpc>
                <a:spcPct val="90000"/>
              </a:lnSpc>
              <a:spcBef>
                <a:spcPts val="750"/>
              </a:spcBef>
              <a:spcAft>
                <a:spcPts val="0"/>
              </a:spcAft>
              <a:buSzPts val="2100"/>
              <a:buFont typeface="Arial"/>
              <a:buAutoNum type="alphaUcPeriod"/>
            </a:pPr>
            <a:r>
              <a:rPr lang="en-US"/>
              <a:t>Gross Profit is unaffected.</a:t>
            </a:r>
            <a:endParaRPr/>
          </a:p>
          <a:p>
            <a:pPr marL="914400" lvl="0" indent="-457200" algn="l" rtl="0">
              <a:lnSpc>
                <a:spcPct val="90000"/>
              </a:lnSpc>
              <a:spcBef>
                <a:spcPts val="750"/>
              </a:spcBef>
              <a:spcAft>
                <a:spcPts val="0"/>
              </a:spcAft>
              <a:buSzPts val="2100"/>
              <a:buFont typeface="Arial"/>
              <a:buAutoNum type="alphaUcPeriod"/>
            </a:pPr>
            <a:r>
              <a:rPr lang="en-US"/>
              <a:t>Gross Profit is increased by 25%.</a:t>
            </a:r>
            <a:endParaRPr/>
          </a:p>
          <a:p>
            <a:pPr marL="38100" lvl="0" indent="0" algn="l" rtl="0">
              <a:lnSpc>
                <a:spcPct val="90000"/>
              </a:lnSpc>
              <a:spcBef>
                <a:spcPts val="750"/>
              </a:spcBef>
              <a:spcAft>
                <a:spcPts val="0"/>
              </a:spcAft>
              <a:buSzPts val="2800"/>
              <a:buNone/>
            </a:pPr>
            <a:endParaRPr/>
          </a:p>
        </p:txBody>
      </p:sp>
      <p:sp>
        <p:nvSpPr>
          <p:cNvPr id="203" name="Google Shape;203;gac6ab173d4_0_34"/>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Practice Question 2</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11"/>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Quick Review</a:t>
            </a:r>
            <a:endParaRPr/>
          </a:p>
        </p:txBody>
      </p:sp>
      <p:sp>
        <p:nvSpPr>
          <p:cNvPr id="209" name="Google Shape;209;p11"/>
          <p:cNvSpPr txBox="1">
            <a:spLocks noGrp="1"/>
          </p:cNvSpPr>
          <p:nvPr>
            <p:ph type="body" idx="1"/>
          </p:nvPr>
        </p:nvSpPr>
        <p:spPr>
          <a:xfrm>
            <a:off x="838200" y="1825625"/>
            <a:ext cx="10853400" cy="4351500"/>
          </a:xfrm>
          <a:prstGeom prst="rect">
            <a:avLst/>
          </a:prstGeom>
          <a:noFill/>
          <a:ln>
            <a:noFill/>
          </a:ln>
        </p:spPr>
        <p:txBody>
          <a:bodyPr spcFirstLastPara="1" wrap="square" lIns="91425" tIns="45700" rIns="91425" bIns="45700" anchor="t" anchorCtr="0">
            <a:noAutofit/>
          </a:bodyPr>
          <a:lstStyle/>
          <a:p>
            <a:pPr marL="457200" lvl="0" indent="-349250" algn="l" rtl="0">
              <a:lnSpc>
                <a:spcPct val="140000"/>
              </a:lnSpc>
              <a:spcBef>
                <a:spcPts val="375"/>
              </a:spcBef>
              <a:spcAft>
                <a:spcPts val="0"/>
              </a:spcAft>
              <a:buSzPts val="1900"/>
              <a:buChar char="•"/>
            </a:pPr>
            <a:r>
              <a:rPr lang="en-US" sz="1900"/>
              <a:t>How is the specific identification cost flow assumption used?</a:t>
            </a:r>
            <a:endParaRPr sz="1900"/>
          </a:p>
          <a:p>
            <a:pPr marL="457200" lvl="0" indent="-349250" algn="l" rtl="0">
              <a:lnSpc>
                <a:spcPct val="140000"/>
              </a:lnSpc>
              <a:spcBef>
                <a:spcPts val="0"/>
              </a:spcBef>
              <a:spcAft>
                <a:spcPts val="0"/>
              </a:spcAft>
              <a:buSzPts val="1900"/>
              <a:buChar char="•"/>
            </a:pPr>
            <a:r>
              <a:rPr lang="en-US" sz="1900"/>
              <a:t>How is the weighted average cost flow assumption used?</a:t>
            </a:r>
            <a:endParaRPr sz="1900"/>
          </a:p>
          <a:p>
            <a:pPr marL="457200" lvl="0" indent="-349250" algn="l" rtl="0">
              <a:lnSpc>
                <a:spcPct val="140000"/>
              </a:lnSpc>
              <a:spcBef>
                <a:spcPts val="0"/>
              </a:spcBef>
              <a:spcAft>
                <a:spcPts val="0"/>
              </a:spcAft>
              <a:buSzPts val="1900"/>
              <a:buChar char="•"/>
            </a:pPr>
            <a:r>
              <a:rPr lang="en-US" sz="1900"/>
              <a:t>How is the FIFO cost flow assumption used?</a:t>
            </a:r>
            <a:endParaRPr sz="1900"/>
          </a:p>
          <a:p>
            <a:pPr marL="457200" lvl="0" indent="-349250" algn="l" rtl="0">
              <a:lnSpc>
                <a:spcPct val="140000"/>
              </a:lnSpc>
              <a:spcBef>
                <a:spcPts val="0"/>
              </a:spcBef>
              <a:spcAft>
                <a:spcPts val="0"/>
              </a:spcAft>
              <a:buSzPts val="1900"/>
              <a:buChar char="•"/>
            </a:pPr>
            <a:r>
              <a:rPr lang="en-US" sz="1900"/>
              <a:t>How is the LIFO cost flow assumption used?</a:t>
            </a:r>
            <a:endParaRPr sz="1900"/>
          </a:p>
          <a:p>
            <a:pPr marL="457200" lvl="0" indent="-349250" algn="l" rtl="0">
              <a:lnSpc>
                <a:spcPct val="140000"/>
              </a:lnSpc>
              <a:spcBef>
                <a:spcPts val="0"/>
              </a:spcBef>
              <a:spcAft>
                <a:spcPts val="0"/>
              </a:spcAft>
              <a:buSzPts val="1900"/>
              <a:buChar char="•"/>
            </a:pPr>
            <a:r>
              <a:rPr lang="en-US" sz="1900"/>
              <a:t>What is the effect of different cost flow assumptions on gross profit and net income?</a:t>
            </a:r>
            <a:endParaRPr sz="1900"/>
          </a:p>
          <a:p>
            <a:pPr marL="457200" lvl="0" indent="-349250" algn="l" rtl="0">
              <a:lnSpc>
                <a:spcPct val="140000"/>
              </a:lnSpc>
              <a:spcBef>
                <a:spcPts val="0"/>
              </a:spcBef>
              <a:spcAft>
                <a:spcPts val="0"/>
              </a:spcAft>
              <a:buSzPts val="1900"/>
              <a:buChar char="•"/>
            </a:pPr>
            <a:r>
              <a:rPr lang="en-US" sz="1900"/>
              <a:t>What are the differences between computing lower of cost or net realizable value?</a:t>
            </a:r>
            <a:endParaRPr sz="1900"/>
          </a:p>
          <a:p>
            <a:pPr marL="457200" lvl="0" indent="-349250" algn="l" rtl="0">
              <a:lnSpc>
                <a:spcPct val="140000"/>
              </a:lnSpc>
              <a:spcBef>
                <a:spcPts val="0"/>
              </a:spcBef>
              <a:spcAft>
                <a:spcPts val="0"/>
              </a:spcAft>
              <a:buSzPts val="1900"/>
              <a:buChar char="•"/>
            </a:pPr>
            <a:r>
              <a:rPr lang="en-US" sz="1900"/>
              <a:t>How is the lower of cost or net realizable value rule applied to merchandise inventory?</a:t>
            </a:r>
            <a:endParaRPr sz="1900"/>
          </a:p>
          <a:p>
            <a:pPr marL="457200" lvl="0" indent="-349250" algn="l" rtl="0">
              <a:lnSpc>
                <a:spcPct val="140000"/>
              </a:lnSpc>
              <a:spcBef>
                <a:spcPts val="0"/>
              </a:spcBef>
              <a:spcAft>
                <a:spcPts val="0"/>
              </a:spcAft>
              <a:buSzPts val="1900"/>
              <a:buChar char="•"/>
            </a:pPr>
            <a:r>
              <a:rPr lang="en-US" sz="1900"/>
              <a:t>How are journal entries created to adjust inventory to net realizable value?</a:t>
            </a:r>
            <a:endParaRPr sz="1900"/>
          </a:p>
          <a:p>
            <a:pPr marL="457200" lvl="0" indent="-349250" algn="l" rtl="0">
              <a:lnSpc>
                <a:spcPct val="140000"/>
              </a:lnSpc>
              <a:spcBef>
                <a:spcPts val="0"/>
              </a:spcBef>
              <a:spcAft>
                <a:spcPts val="0"/>
              </a:spcAft>
              <a:buSzPts val="1900"/>
              <a:buChar char="•"/>
            </a:pPr>
            <a:r>
              <a:rPr lang="en-US" sz="1900"/>
              <a:t>What is the process for preparing a multi-step income statement?</a:t>
            </a:r>
            <a:endParaRPr sz="1900"/>
          </a:p>
          <a:p>
            <a:pPr marL="457200" lvl="0" indent="-349250" algn="l" rtl="0">
              <a:lnSpc>
                <a:spcPct val="140000"/>
              </a:lnSpc>
              <a:spcBef>
                <a:spcPts val="0"/>
              </a:spcBef>
              <a:spcAft>
                <a:spcPts val="0"/>
              </a:spcAft>
              <a:buSzPts val="1900"/>
              <a:buChar char="•"/>
            </a:pPr>
            <a:r>
              <a:rPr lang="en-US" sz="1900"/>
              <a:t>What are the effects of common inventory errors on the financial statements?</a:t>
            </a:r>
            <a:endParaRPr sz="1900"/>
          </a:p>
          <a:p>
            <a:pPr marL="457200" lvl="0" indent="-349250" algn="l" rtl="0">
              <a:lnSpc>
                <a:spcPct val="140000"/>
              </a:lnSpc>
              <a:spcBef>
                <a:spcPts val="0"/>
              </a:spcBef>
              <a:spcAft>
                <a:spcPts val="0"/>
              </a:spcAft>
              <a:buSzPts val="1900"/>
              <a:buChar char="•"/>
            </a:pPr>
            <a:r>
              <a:rPr lang="en-US" sz="1900"/>
              <a:t>What common financial statement disclosures are needed for inventory?</a:t>
            </a:r>
            <a:endParaRPr sz="19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3"/>
          <p:cNvSpPr txBox="1">
            <a:spLocks noGrp="1"/>
          </p:cNvSpPr>
          <p:nvPr>
            <p:ph type="title"/>
          </p:nvPr>
        </p:nvSpPr>
        <p:spPr>
          <a:xfrm>
            <a:off x="838200" y="537883"/>
            <a:ext cx="10515600" cy="2689412"/>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Inventory Cost Flow Assumptions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4"/>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Inventory Cost Flow Assumptions</a:t>
            </a:r>
            <a:endParaRPr/>
          </a:p>
        </p:txBody>
      </p:sp>
      <p:sp>
        <p:nvSpPr>
          <p:cNvPr id="61" name="Google Shape;61;p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1100"/>
              <a:buNone/>
            </a:pPr>
            <a:r>
              <a:rPr lang="en-US" sz="2400"/>
              <a:t>8.1: Establish the cost of items in inventory	</a:t>
            </a:r>
            <a:endParaRPr sz="2400"/>
          </a:p>
          <a:p>
            <a:pPr marL="582930" lvl="0" indent="0" algn="l" rtl="0">
              <a:lnSpc>
                <a:spcPct val="90000"/>
              </a:lnSpc>
              <a:spcBef>
                <a:spcPts val="375"/>
              </a:spcBef>
              <a:spcAft>
                <a:spcPts val="0"/>
              </a:spcAft>
              <a:buClr>
                <a:schemeClr val="dk1"/>
              </a:buClr>
              <a:buSzPts val="1100"/>
              <a:buFont typeface="Arial"/>
              <a:buNone/>
            </a:pPr>
            <a:r>
              <a:rPr lang="en-US" sz="2000"/>
              <a:t>8.1.1: Illustrate the use of specific identification cost flow assumption</a:t>
            </a:r>
            <a:endParaRPr sz="2000"/>
          </a:p>
          <a:p>
            <a:pPr marL="582930" lvl="0" indent="0" algn="l" rtl="0">
              <a:lnSpc>
                <a:spcPct val="90000"/>
              </a:lnSpc>
              <a:spcBef>
                <a:spcPts val="375"/>
              </a:spcBef>
              <a:spcAft>
                <a:spcPts val="0"/>
              </a:spcAft>
              <a:buClr>
                <a:schemeClr val="dk1"/>
              </a:buClr>
              <a:buSzPts val="1100"/>
              <a:buFont typeface="Arial"/>
              <a:buNone/>
            </a:pPr>
            <a:r>
              <a:rPr lang="en-US" sz="2000"/>
              <a:t>8.1.2: Illustrate the use of weighted average cost flow assumption</a:t>
            </a:r>
            <a:endParaRPr sz="2000"/>
          </a:p>
          <a:p>
            <a:pPr marL="582930" lvl="0" indent="0" algn="l" rtl="0">
              <a:lnSpc>
                <a:spcPct val="90000"/>
              </a:lnSpc>
              <a:spcBef>
                <a:spcPts val="375"/>
              </a:spcBef>
              <a:spcAft>
                <a:spcPts val="0"/>
              </a:spcAft>
              <a:buClr>
                <a:schemeClr val="dk1"/>
              </a:buClr>
              <a:buSzPts val="1100"/>
              <a:buFont typeface="Arial"/>
              <a:buNone/>
            </a:pPr>
            <a:r>
              <a:rPr lang="en-US" sz="2000"/>
              <a:t>8.1.3: Illustrate the use of FIFO cost flow assumption</a:t>
            </a:r>
            <a:endParaRPr sz="2000"/>
          </a:p>
          <a:p>
            <a:pPr marL="582930" lvl="0" indent="0" algn="l" rtl="0">
              <a:lnSpc>
                <a:spcPct val="90000"/>
              </a:lnSpc>
              <a:spcBef>
                <a:spcPts val="375"/>
              </a:spcBef>
              <a:spcAft>
                <a:spcPts val="0"/>
              </a:spcAft>
              <a:buClr>
                <a:schemeClr val="dk1"/>
              </a:buClr>
              <a:buSzPts val="1100"/>
              <a:buFont typeface="Arial"/>
              <a:buNone/>
            </a:pPr>
            <a:r>
              <a:rPr lang="en-US" sz="2000"/>
              <a:t>8.1.4: Illustrate the use of LIFO cost flow assumption</a:t>
            </a:r>
            <a:endParaRPr sz="2000"/>
          </a:p>
          <a:p>
            <a:pPr marL="582930" lvl="0" indent="0" algn="l" rtl="0">
              <a:lnSpc>
                <a:spcPct val="90000"/>
              </a:lnSpc>
              <a:spcBef>
                <a:spcPts val="375"/>
              </a:spcBef>
              <a:spcAft>
                <a:spcPts val="0"/>
              </a:spcAft>
              <a:buClr>
                <a:schemeClr val="dk1"/>
              </a:buClr>
              <a:buSzPts val="1100"/>
              <a:buFont typeface="Arial"/>
              <a:buNone/>
            </a:pPr>
            <a:r>
              <a:rPr lang="en-US" sz="2000"/>
              <a:t>8.1.5: Compare and contrast the effect of different cost flow assumptions on gross profit and net income</a:t>
            </a:r>
            <a:endParaRPr sz="2000"/>
          </a:p>
          <a:p>
            <a:pPr marL="582930" lvl="0" indent="0" algn="l" rtl="0">
              <a:lnSpc>
                <a:spcPct val="90000"/>
              </a:lnSpc>
              <a:spcBef>
                <a:spcPts val="375"/>
              </a:spcBef>
              <a:spcAft>
                <a:spcPts val="0"/>
              </a:spcAft>
              <a:buClr>
                <a:schemeClr val="dk1"/>
              </a:buClr>
              <a:buSzPts val="1100"/>
              <a:buFont typeface="Arial"/>
              <a:buNone/>
            </a:pPr>
            <a:endParaRPr sz="2000"/>
          </a:p>
          <a:p>
            <a:pPr marL="582930" lvl="1" indent="0" algn="l" rtl="0">
              <a:lnSpc>
                <a:spcPct val="90000"/>
              </a:lnSpc>
              <a:spcBef>
                <a:spcPts val="375"/>
              </a:spcBef>
              <a:spcAft>
                <a:spcPts val="0"/>
              </a:spcAft>
              <a:buClr>
                <a:srgbClr val="000000"/>
              </a:buClr>
              <a:buSzPts val="2400"/>
              <a:buFont typeface="Arial"/>
              <a:buNone/>
            </a:pP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ga17307f03a_0_0"/>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Inventory Cost Methods</a:t>
            </a:r>
            <a:endParaRPr/>
          </a:p>
        </p:txBody>
      </p:sp>
      <p:pic>
        <p:nvPicPr>
          <p:cNvPr id="68" name="Google Shape;68;ga17307f03a_0_0" descr="-- Created using PowToon -- Free sign up at http://www.powtoon.com/youtube/ -- Create animated videos and animated presentations for free.  PowToon is a free tool that allows you to develop cool animated clips and animated presentations for your website, office meeting, sales pitch, nonprofit fundraiser, product launch, video resume, or anything else you could use an animated explainer video. PowToon's animation templates help you create animated presentations and animated explainer videos from scratch.  Anyone can produce awesome animations quickly with PowToon, without the cost or hassle other professional animation services require." title="Inventory Cost Flow Assumptions">
            <a:hlinkClick r:id="rId3"/>
          </p:cNvPr>
          <p:cNvPicPr preferRelativeResize="0"/>
          <p:nvPr/>
        </p:nvPicPr>
        <p:blipFill>
          <a:blip r:embed="rId4">
            <a:alphaModFix/>
          </a:blip>
          <a:stretch>
            <a:fillRect/>
          </a:stretch>
        </p:blipFill>
        <p:spPr>
          <a:xfrm>
            <a:off x="2888741" y="1825625"/>
            <a:ext cx="5801610" cy="43512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10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ga17307f03a_0_6"/>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Illustrate the Use of Specific Identification Cost Flow Assumption</a:t>
            </a:r>
            <a:endParaRPr/>
          </a:p>
        </p:txBody>
      </p:sp>
      <p:sp>
        <p:nvSpPr>
          <p:cNvPr id="75" name="Google Shape;75;ga17307f03a_0_6"/>
          <p:cNvSpPr txBox="1">
            <a:spLocks noGrp="1"/>
          </p:cNvSpPr>
          <p:nvPr>
            <p:ph type="body" idx="1"/>
          </p:nvPr>
        </p:nvSpPr>
        <p:spPr>
          <a:xfrm>
            <a:off x="838200" y="1825625"/>
            <a:ext cx="4461600" cy="46038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sz="1800">
                <a:solidFill>
                  <a:srgbClr val="373D3F"/>
                </a:solidFill>
                <a:highlight>
                  <a:srgbClr val="F1F7FB"/>
                </a:highlight>
              </a:rPr>
              <a:t>Technically, the specific identification method of assigning costs to items in inventory isn’t an assumption because it is a direct assignment of the cost of the item purchased to the item.</a:t>
            </a:r>
            <a:endParaRPr sz="1800">
              <a:solidFill>
                <a:srgbClr val="373D3F"/>
              </a:solidFill>
              <a:highlight>
                <a:srgbClr val="F1F7FB"/>
              </a:highlight>
            </a:endParaRPr>
          </a:p>
          <a:p>
            <a:pPr marL="0" lvl="0" indent="0" algn="l" rtl="0">
              <a:spcBef>
                <a:spcPts val="750"/>
              </a:spcBef>
              <a:spcAft>
                <a:spcPts val="0"/>
              </a:spcAft>
              <a:buNone/>
            </a:pPr>
            <a:endParaRPr sz="1700">
              <a:solidFill>
                <a:srgbClr val="373D3F"/>
              </a:solidFill>
              <a:highlight>
                <a:srgbClr val="F1F7FB"/>
              </a:highlight>
            </a:endParaRPr>
          </a:p>
          <a:p>
            <a:pPr marL="0" lvl="0" indent="0" algn="l" rtl="0">
              <a:spcBef>
                <a:spcPts val="750"/>
              </a:spcBef>
              <a:spcAft>
                <a:spcPts val="0"/>
              </a:spcAft>
              <a:buNone/>
            </a:pPr>
            <a:r>
              <a:rPr lang="en-US" sz="1800">
                <a:solidFill>
                  <a:srgbClr val="373D3F"/>
                </a:solidFill>
                <a:highlight>
                  <a:srgbClr val="F1F7FB"/>
                </a:highlight>
              </a:rPr>
              <a:t>Normally, this system of specific identification would be used for unique items, like luxury yachts, construction jobs, custom motorcycles, even autos and smaller boats, but not normally for baseball bats, although with the increased sophistication of our computer programs, it’s not impossible to use specific identification for a wide variety of items.</a:t>
            </a:r>
            <a:endParaRPr sz="1800">
              <a:solidFill>
                <a:srgbClr val="373D3F"/>
              </a:solidFill>
              <a:highlight>
                <a:srgbClr val="F1F7FB"/>
              </a:highlight>
            </a:endParaRPr>
          </a:p>
          <a:p>
            <a:pPr marL="0" lvl="0" indent="0" algn="l" rtl="0">
              <a:spcBef>
                <a:spcPts val="750"/>
              </a:spcBef>
              <a:spcAft>
                <a:spcPts val="0"/>
              </a:spcAft>
              <a:buNone/>
            </a:pPr>
            <a:endParaRPr sz="2300">
              <a:solidFill>
                <a:srgbClr val="373D3F"/>
              </a:solidFill>
              <a:highlight>
                <a:srgbClr val="FFFFFF"/>
              </a:highlight>
            </a:endParaRPr>
          </a:p>
        </p:txBody>
      </p:sp>
      <p:pic>
        <p:nvPicPr>
          <p:cNvPr id="76" name="Google Shape;76;ga17307f03a_0_6"/>
          <p:cNvPicPr preferRelativeResize="0"/>
          <p:nvPr/>
        </p:nvPicPr>
        <p:blipFill>
          <a:blip r:embed="rId3">
            <a:alphaModFix/>
          </a:blip>
          <a:stretch>
            <a:fillRect/>
          </a:stretch>
        </p:blipFill>
        <p:spPr>
          <a:xfrm>
            <a:off x="5452200" y="2128573"/>
            <a:ext cx="6739800" cy="333820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ga17307f03a_0_12"/>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Illustrate the Use of Weighted Average Cost Flow Assumption</a:t>
            </a:r>
            <a:endParaRPr/>
          </a:p>
        </p:txBody>
      </p:sp>
      <p:sp>
        <p:nvSpPr>
          <p:cNvPr id="83" name="Google Shape;83;ga17307f03a_0_12"/>
          <p:cNvSpPr txBox="1">
            <a:spLocks noGrp="1"/>
          </p:cNvSpPr>
          <p:nvPr>
            <p:ph type="body" idx="1"/>
          </p:nvPr>
        </p:nvSpPr>
        <p:spPr>
          <a:xfrm>
            <a:off x="838200" y="1825625"/>
            <a:ext cx="5076600" cy="43512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r>
              <a:rPr lang="en-US" b="1"/>
              <a:t>Total Purchases / Total Units = Weighted Average Cost</a:t>
            </a:r>
            <a:endParaRPr b="1"/>
          </a:p>
          <a:p>
            <a:pPr marL="0" lvl="0" indent="0" algn="l" rtl="0">
              <a:spcBef>
                <a:spcPts val="750"/>
              </a:spcBef>
              <a:spcAft>
                <a:spcPts val="0"/>
              </a:spcAft>
              <a:buNone/>
            </a:pPr>
            <a:endParaRPr sz="1900"/>
          </a:p>
          <a:p>
            <a:pPr marL="0" lvl="0" indent="0" algn="l" rtl="0">
              <a:spcBef>
                <a:spcPts val="750"/>
              </a:spcBef>
              <a:spcAft>
                <a:spcPts val="0"/>
              </a:spcAft>
              <a:buNone/>
            </a:pPr>
            <a:r>
              <a:rPr lang="en-US" sz="1800"/>
              <a:t>This method may look easier than the other methods, but it is not ideal for large ticket items like cars, boats, yachts, or even appliances and anything one of a kind or unique in some way. If you had a boutique store that sold fancy olive oil from 5-gallon jugs with spigots, this method could be ideal since the oils get mixed together in the jug. It would be really hard to use specific identification with oils and other fungible items. However, there is no rule that says you have to use a cost flow assumption that matches the physical flow of goods.</a:t>
            </a:r>
            <a:endParaRPr sz="1800"/>
          </a:p>
          <a:p>
            <a:pPr marL="0" lvl="0" indent="0" algn="l" rtl="0">
              <a:spcBef>
                <a:spcPts val="750"/>
              </a:spcBef>
              <a:spcAft>
                <a:spcPts val="0"/>
              </a:spcAft>
              <a:buNone/>
            </a:pPr>
            <a:endParaRPr sz="1900"/>
          </a:p>
          <a:p>
            <a:pPr marL="0" lvl="0" indent="0" algn="l" rtl="0">
              <a:spcBef>
                <a:spcPts val="750"/>
              </a:spcBef>
              <a:spcAft>
                <a:spcPts val="0"/>
              </a:spcAft>
              <a:buNone/>
            </a:pPr>
            <a:endParaRPr sz="1900"/>
          </a:p>
          <a:p>
            <a:pPr marL="0" lvl="0" indent="0" algn="l" rtl="0">
              <a:spcBef>
                <a:spcPts val="750"/>
              </a:spcBef>
              <a:spcAft>
                <a:spcPts val="0"/>
              </a:spcAft>
              <a:buNone/>
            </a:pPr>
            <a:endParaRPr sz="1900"/>
          </a:p>
          <a:p>
            <a:pPr marL="0" lvl="0" indent="0" algn="l" rtl="0">
              <a:spcBef>
                <a:spcPts val="750"/>
              </a:spcBef>
              <a:spcAft>
                <a:spcPts val="0"/>
              </a:spcAft>
              <a:buNone/>
            </a:pPr>
            <a:endParaRPr sz="2700"/>
          </a:p>
          <a:p>
            <a:pPr marL="0" lvl="0" indent="0" algn="l" rtl="0">
              <a:spcBef>
                <a:spcPts val="750"/>
              </a:spcBef>
              <a:spcAft>
                <a:spcPts val="0"/>
              </a:spcAft>
              <a:buNone/>
            </a:pPr>
            <a:endParaRPr sz="2700"/>
          </a:p>
        </p:txBody>
      </p:sp>
      <p:pic>
        <p:nvPicPr>
          <p:cNvPr id="84" name="Google Shape;84;ga17307f03a_0_12"/>
          <p:cNvPicPr preferRelativeResize="0"/>
          <p:nvPr/>
        </p:nvPicPr>
        <p:blipFill>
          <a:blip r:embed="rId3">
            <a:alphaModFix/>
          </a:blip>
          <a:stretch>
            <a:fillRect/>
          </a:stretch>
        </p:blipFill>
        <p:spPr>
          <a:xfrm>
            <a:off x="6135125" y="1825623"/>
            <a:ext cx="5218675" cy="361441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ga17307f03a_0_18"/>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a:t>Illustrate the Use of First-in, First-out (FIFO) Cost Flow Assumption</a:t>
            </a:r>
            <a:endParaRPr/>
          </a:p>
        </p:txBody>
      </p:sp>
      <p:sp>
        <p:nvSpPr>
          <p:cNvPr id="91" name="Google Shape;91;ga17307f03a_0_18"/>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endParaRPr sz="2200">
              <a:solidFill>
                <a:srgbClr val="373D3F"/>
              </a:solidFill>
              <a:highlight>
                <a:srgbClr val="FFFFFF"/>
              </a:highlight>
            </a:endParaRPr>
          </a:p>
          <a:p>
            <a:pPr marL="457200" lvl="0" indent="-387350" algn="l" rtl="0">
              <a:spcBef>
                <a:spcPts val="750"/>
              </a:spcBef>
              <a:spcAft>
                <a:spcPts val="0"/>
              </a:spcAft>
              <a:buClr>
                <a:srgbClr val="373D3F"/>
              </a:buClr>
              <a:buSzPts val="2500"/>
              <a:buChar char="•"/>
            </a:pPr>
            <a:r>
              <a:rPr lang="en-US" sz="2500">
                <a:solidFill>
                  <a:srgbClr val="373D3F"/>
                </a:solidFill>
                <a:highlight>
                  <a:srgbClr val="F1F7FB"/>
                </a:highlight>
              </a:rPr>
              <a:t>First-in, First-out (FIFO) could also be called “last in still here.” The first purchases we made are assumed to be the first items sold, so the most recent purchases are the ones left in ending inventory.</a:t>
            </a:r>
            <a:endParaRPr sz="2500">
              <a:solidFill>
                <a:srgbClr val="373D3F"/>
              </a:solidFill>
              <a:highlight>
                <a:srgbClr val="F1F7FB"/>
              </a:highlight>
            </a:endParaRPr>
          </a:p>
          <a:p>
            <a:pPr marL="457200" lvl="0" indent="0" algn="l" rtl="0">
              <a:spcBef>
                <a:spcPts val="750"/>
              </a:spcBef>
              <a:spcAft>
                <a:spcPts val="0"/>
              </a:spcAft>
              <a:buNone/>
            </a:pPr>
            <a:endParaRPr sz="2500">
              <a:solidFill>
                <a:srgbClr val="373D3F"/>
              </a:solidFill>
              <a:highlight>
                <a:srgbClr val="F1F7FB"/>
              </a:highlight>
            </a:endParaRPr>
          </a:p>
          <a:p>
            <a:pPr marL="457200" lvl="0" indent="-387350" algn="l" rtl="0">
              <a:spcBef>
                <a:spcPts val="750"/>
              </a:spcBef>
              <a:spcAft>
                <a:spcPts val="0"/>
              </a:spcAft>
              <a:buClr>
                <a:srgbClr val="202124"/>
              </a:buClr>
              <a:buSzPts val="2500"/>
              <a:buChar char="•"/>
            </a:pPr>
            <a:r>
              <a:rPr lang="en-US" sz="2500">
                <a:solidFill>
                  <a:srgbClr val="202124"/>
                </a:solidFill>
                <a:highlight>
                  <a:srgbClr val="F1F7FB"/>
                </a:highlight>
              </a:rPr>
              <a:t>The FIFO method assumes the oldest products in a company's inventory have been sold first. The costs paid for those oldest products are the ones used in the calculation.</a:t>
            </a:r>
            <a:endParaRPr sz="2500">
              <a:solidFill>
                <a:srgbClr val="373D3F"/>
              </a:solidFill>
              <a:highlight>
                <a:srgbClr val="F1F7FB"/>
              </a:highligh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ga17307f03a_0_31"/>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100"/>
              <a:buFont typeface="Arial"/>
              <a:buNone/>
            </a:pPr>
            <a:r>
              <a:rPr lang="en-US"/>
              <a:t>Illustrate the Use of Last-in, First-out (LIFO) Cost Flow Assumption</a:t>
            </a:r>
            <a:endParaRPr/>
          </a:p>
        </p:txBody>
      </p:sp>
      <p:sp>
        <p:nvSpPr>
          <p:cNvPr id="98" name="Google Shape;98;ga17307f03a_0_31"/>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Autofit/>
          </a:bodyPr>
          <a:lstStyle/>
          <a:p>
            <a:pPr marL="0" lvl="0" indent="0" algn="l" rtl="0">
              <a:spcBef>
                <a:spcPts val="750"/>
              </a:spcBef>
              <a:spcAft>
                <a:spcPts val="0"/>
              </a:spcAft>
              <a:buNone/>
            </a:pPr>
            <a:endParaRPr>
              <a:solidFill>
                <a:srgbClr val="373D3F"/>
              </a:solidFill>
              <a:highlight>
                <a:srgbClr val="FFFFFF"/>
              </a:highlight>
            </a:endParaRPr>
          </a:p>
          <a:p>
            <a:pPr marL="457200" lvl="0" indent="-387350" algn="l" rtl="0">
              <a:spcBef>
                <a:spcPts val="750"/>
              </a:spcBef>
              <a:spcAft>
                <a:spcPts val="0"/>
              </a:spcAft>
              <a:buSzPts val="2500"/>
              <a:buChar char="•"/>
            </a:pPr>
            <a:r>
              <a:rPr lang="en-US" sz="2500">
                <a:solidFill>
                  <a:srgbClr val="222222"/>
                </a:solidFill>
                <a:highlight>
                  <a:srgbClr val="F1F7FB"/>
                </a:highlight>
              </a:rPr>
              <a:t>LIFO, which stands for last-in-first-out, is an</a:t>
            </a:r>
            <a:r>
              <a:rPr lang="en-US" sz="2500">
                <a:solidFill>
                  <a:srgbClr val="000000"/>
                </a:solidFill>
                <a:highlight>
                  <a:srgbClr val="F1F7FB"/>
                </a:highlight>
                <a:uFill>
                  <a:noFill/>
                </a:uFill>
                <a:hlinkClick r:id="rId3">
                  <a:extLst>
                    <a:ext uri="{A12FA001-AC4F-418D-AE19-62706E023703}">
                      <ahyp:hlinkClr xmlns:ahyp="http://schemas.microsoft.com/office/drawing/2018/hyperlinkcolor" val="tx"/>
                    </a:ext>
                  </a:extLst>
                </a:hlinkClick>
              </a:rPr>
              <a:t> inventory</a:t>
            </a:r>
            <a:r>
              <a:rPr lang="en-US" sz="2500">
                <a:solidFill>
                  <a:srgbClr val="000000"/>
                </a:solidFill>
                <a:highlight>
                  <a:srgbClr val="F1F7FB"/>
                </a:highlight>
              </a:rPr>
              <a:t> </a:t>
            </a:r>
            <a:r>
              <a:rPr lang="en-US" sz="2500">
                <a:solidFill>
                  <a:srgbClr val="222222"/>
                </a:solidFill>
                <a:highlight>
                  <a:srgbClr val="F1F7FB"/>
                </a:highlight>
              </a:rPr>
              <a:t>valuation method which assumes that the last items placed in inventory are the first sold during an accounting period. </a:t>
            </a:r>
            <a:endParaRPr sz="2500">
              <a:solidFill>
                <a:srgbClr val="222222"/>
              </a:solidFill>
              <a:highlight>
                <a:srgbClr val="F1F7FB"/>
              </a:highlight>
            </a:endParaRPr>
          </a:p>
          <a:p>
            <a:pPr marL="457200" lvl="0" indent="0" algn="l" rtl="0">
              <a:spcBef>
                <a:spcPts val="750"/>
              </a:spcBef>
              <a:spcAft>
                <a:spcPts val="0"/>
              </a:spcAft>
              <a:buNone/>
            </a:pPr>
            <a:endParaRPr sz="2500">
              <a:solidFill>
                <a:srgbClr val="222222"/>
              </a:solidFill>
              <a:highlight>
                <a:srgbClr val="F1F7FB"/>
              </a:highlight>
            </a:endParaRPr>
          </a:p>
          <a:p>
            <a:pPr marL="457200" lvl="0" indent="-387350" algn="l" rtl="0">
              <a:spcBef>
                <a:spcPts val="750"/>
              </a:spcBef>
              <a:spcAft>
                <a:spcPts val="0"/>
              </a:spcAft>
              <a:buClr>
                <a:srgbClr val="373D3F"/>
              </a:buClr>
              <a:buSzPts val="2500"/>
              <a:buChar char="•"/>
            </a:pPr>
            <a:r>
              <a:rPr lang="en-US" sz="2500">
                <a:solidFill>
                  <a:srgbClr val="373D3F"/>
                </a:solidFill>
                <a:highlight>
                  <a:srgbClr val="F1F7FB"/>
                </a:highlight>
              </a:rPr>
              <a:t>Last-in, First-out (LIFO) is the exact opposite of FIFO. We assume that the first items we sell come from the most recent purchases. Another way to think of this, in terms of the costs assigned to ending inventory, is “first in still here”</a:t>
            </a:r>
            <a:endParaRPr sz="2500">
              <a:solidFill>
                <a:srgbClr val="222222"/>
              </a:solidFill>
              <a:highlight>
                <a:srgbClr val="F1F7FB"/>
              </a:highlight>
            </a:endParaRPr>
          </a:p>
        </p:txBody>
      </p:sp>
    </p:spTree>
  </p:cSld>
  <p:clrMapOvr>
    <a:masterClrMapping/>
  </p:clrMapOvr>
</p:sld>
</file>

<file path=ppt/theme/theme1.xml><?xml version="1.0" encoding="utf-8"?>
<a:theme xmlns:a="http://schemas.openxmlformats.org/drawingml/2006/main" name="BusinessTheme">
  <a:themeElements>
    <a:clrScheme name="Blue Warm">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2515</Words>
  <Application>Microsoft Macintosh PowerPoint</Application>
  <PresentationFormat>Widescreen</PresentationFormat>
  <Paragraphs>241</Paragraphs>
  <Slides>26</Slides>
  <Notes>26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Century Gothic</vt:lpstr>
      <vt:lpstr>Calibri</vt:lpstr>
      <vt:lpstr>Arial</vt:lpstr>
      <vt:lpstr>BusinessTheme</vt:lpstr>
      <vt:lpstr>Financial Accounting</vt:lpstr>
      <vt:lpstr>Module Learning Outcomes</vt:lpstr>
      <vt:lpstr>Inventory Cost Flow Assumptions</vt:lpstr>
      <vt:lpstr>Learning Outcomes: Inventory Cost Flow Assumptions</vt:lpstr>
      <vt:lpstr>Inventory Cost Methods</vt:lpstr>
      <vt:lpstr>Illustrate the Use of Specific Identification Cost Flow Assumption</vt:lpstr>
      <vt:lpstr>Illustrate the Use of Weighted Average Cost Flow Assumption</vt:lpstr>
      <vt:lpstr>Illustrate the Use of First-in, First-out (FIFO) Cost Flow Assumption</vt:lpstr>
      <vt:lpstr>Illustrate the Use of Last-in, First-out (LIFO) Cost Flow Assumption</vt:lpstr>
      <vt:lpstr>Compare and Contrast the Effect of Different Cost Flow Assumptions on Gross Profit and Net Income</vt:lpstr>
      <vt:lpstr>Compare and Contrast the Effect of Different Cost Flow Assumptions on Gross Profit and Net Income</vt:lpstr>
      <vt:lpstr>Practice Question 1</vt:lpstr>
      <vt:lpstr>Conservatism in Reporting Inventory</vt:lpstr>
      <vt:lpstr>Learning Outcomes: Conservatism in Reporting Inventory</vt:lpstr>
      <vt:lpstr>Compare Methods of Computing Lower of Cost or Net Realizable Value</vt:lpstr>
      <vt:lpstr>Compare Methods of Computing Lower of Cost or Net Realizable Value </vt:lpstr>
      <vt:lpstr>Apply the LCNRV Rule to Merchandise Inventory</vt:lpstr>
      <vt:lpstr>Create Journal Entries to Adjust Inventory to NRV</vt:lpstr>
      <vt:lpstr>Financial Statement Presentation</vt:lpstr>
      <vt:lpstr>Learning Outcomes: Financial Statement Presentation</vt:lpstr>
      <vt:lpstr>Prepare a Multi-Step Income Statement</vt:lpstr>
      <vt:lpstr>Prepare a Multi-Step Income Statement</vt:lpstr>
      <vt:lpstr>Identify the Effects of Common Inventory Errors on the Financial Statements</vt:lpstr>
      <vt:lpstr>Discuss Common Financial Statement Disclosures with Regard to Inventory</vt:lpstr>
      <vt:lpstr>Practice Question 2</vt:lpstr>
      <vt:lpstr>Quick 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Accounting</dc:title>
  <cp:lastModifiedBy>Microsoft Office User</cp:lastModifiedBy>
  <cp:revision>1</cp:revision>
  <dcterms:modified xsi:type="dcterms:W3CDTF">2020-11-19T19:13:21Z</dcterms:modified>
</cp:coreProperties>
</file>