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9" r:id="rId24"/>
    <p:sldId id="280" r:id="rId25"/>
    <p:sldId id="281" r:id="rId26"/>
    <p:sldId id="282" r:id="rId27"/>
    <p:sldId id="283" r:id="rId28"/>
    <p:sldId id="284" r:id="rId29"/>
    <p:sldId id="285" r:id="rId30"/>
    <p:sldId id="286" r:id="rId31"/>
  </p:sldIdLst>
  <p:sldSz cx="12192000" cy="6858000"/>
  <p:notesSz cx="6858000" cy="9144000"/>
  <p:embeddedFontLst>
    <p:embeddedFont>
      <p:font typeface="Calibri" panose="020F0502020204030204" pitchFamily="34" charset="0"/>
      <p:regular r:id="rId33"/>
      <p:bold r:id="rId34"/>
      <p:italic r:id="rId35"/>
      <p:boldItalic r:id="rId36"/>
    </p:embeddedFont>
    <p:embeddedFont>
      <p:font typeface="Century Gothic" panose="020B0502020202020204" pitchFamily="34" charset="0"/>
      <p:regular r:id="rId37"/>
      <p:bold r:id="rId38"/>
      <p:italic r:id="rId39"/>
      <p:boldItalic r:id="rId40"/>
    </p:embeddedFont>
    <p:embeddedFont>
      <p:font typeface="Roboto" panose="02000000000000000000" pitchFamily="2" charset="0"/>
      <p:regular r:id="rId41"/>
      <p:bold r:id="rId42"/>
      <p:italic r:id="rId43"/>
      <p:boldItalic r:id="rId44"/>
    </p:embeddedFont>
    <p:embeddedFont>
      <p:font typeface="Work Sans" pitchFamily="2" charset="77"/>
      <p:regular r:id="rId45"/>
      <p:bold r:id="rId46"/>
      <p:italic r:id="rId47"/>
      <p:boldItalic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9" roundtripDataSignature="AMtx7mgubeb7awxl5KEgI2oeKqCcUMhnV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456"/>
    <p:restoredTop sz="94663"/>
  </p:normalViewPr>
  <p:slideViewPr>
    <p:cSldViewPr snapToGrid="0" snapToObjects="1">
      <p:cViewPr varScale="1">
        <p:scale>
          <a:sx n="78" d="100"/>
          <a:sy n="78" d="100"/>
        </p:scale>
        <p:origin x="184" y="10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font" Target="fonts/font15.fntdata"/><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font" Target="fonts/font13.fntdata"/><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2.fntdata"/><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font" Target="fonts/font16.fntdata"/><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font" Target="fonts/font14.fntdata"/><Relationship Id="rId20" Type="http://schemas.openxmlformats.org/officeDocument/2006/relationships/slide" Target="slides/slide19.xml"/><Relationship Id="rId41"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49"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a:t>
            </a:fld>
            <a:endParaRPr sz="12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unsplash.com/photos/djb1whucfBY"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courses.lumenlearning.com/wm-financialaccounting/" TargetMode="External"/><Relationship Id="rId4" Type="http://schemas.openxmlformats.org/officeDocument/2006/relationships/hyperlink" Target="https://creativecommons.org/about/cc0"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Google Shape;3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 name="Google Shape;4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a:solidFill>
                  <a:schemeClr val="dk1"/>
                </a:solidFill>
                <a:latin typeface="Calibri"/>
                <a:ea typeface="Calibri"/>
                <a:cs typeface="Calibri"/>
                <a:sym typeface="Calibri"/>
              </a:rPr>
              <a:t>Cover Image: "White Canon Cash Register." Authored by: StellrWeb. Provided by: Unsplash. Located at: </a:t>
            </a:r>
            <a:r>
              <a:rPr lang="en-US" sz="1200" b="0" i="0" u="sng">
                <a:solidFill>
                  <a:schemeClr val="dk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https://unsplash.com/photos/djb1whucfBY</a:t>
            </a:r>
            <a:r>
              <a:rPr lang="en-US" sz="1200" b="0" i="0">
                <a:solidFill>
                  <a:schemeClr val="dk1"/>
                </a:solidFill>
                <a:latin typeface="Calibri"/>
                <a:ea typeface="Calibri"/>
                <a:cs typeface="Calibri"/>
                <a:sym typeface="Calibri"/>
              </a:rPr>
              <a:t>. Content Type: CC Licensed Content, Shared Previously. License: </a:t>
            </a:r>
            <a:r>
              <a:rPr lang="en-US" sz="1200" b="0" i="0" u="sng">
                <a:solidFill>
                  <a:schemeClr val="dk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CC0: No Rights Reserved</a:t>
            </a:r>
            <a:r>
              <a:rPr lang="en-US" sz="1200" b="0" i="0">
                <a:solidFill>
                  <a:schemeClr val="dk1"/>
                </a:solidFill>
                <a:latin typeface="Calibri"/>
                <a:ea typeface="Calibri"/>
                <a:cs typeface="Calibri"/>
                <a:sym typeface="Calibri"/>
              </a:rPr>
              <a:t>. License Terms: Unsplash License.</a:t>
            </a:r>
            <a:endParaRPr/>
          </a:p>
          <a:p>
            <a:pPr marL="0" lvl="0" indent="0" algn="l" rtl="0">
              <a:lnSpc>
                <a:spcPct val="100000"/>
              </a:lnSpc>
              <a:spcBef>
                <a:spcPts val="0"/>
              </a:spcBef>
              <a:spcAft>
                <a:spcPts val="0"/>
              </a:spcAft>
              <a:buSzPts val="1400"/>
              <a:buNone/>
            </a:pPr>
            <a:endParaRPr sz="1200" b="0" i="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b="0" i="0" u="none" strike="noStrike" cap="none">
                <a:solidFill>
                  <a:schemeClr val="dk1"/>
                </a:solidFill>
                <a:latin typeface="Calibri"/>
                <a:ea typeface="Calibri"/>
                <a:cs typeface="Calibri"/>
                <a:sym typeface="Calibri"/>
              </a:rPr>
              <a:t>All text in these slides is taken from </a:t>
            </a:r>
            <a:r>
              <a:rPr lang="en-US" u="sng">
                <a:solidFill>
                  <a:schemeClr val="hlink"/>
                </a:solidFill>
                <a:hlinkClick r:id="rId5"/>
              </a:rPr>
              <a:t>https://courses.lumenlearning.com/wm-financialaccounting/</a:t>
            </a:r>
            <a:r>
              <a:rPr lang="en-US"/>
              <a:t> </a:t>
            </a:r>
            <a:r>
              <a:rPr lang="en-US" sz="1200" b="0" i="0" u="none" strike="noStrike" cap="none">
                <a:solidFill>
                  <a:schemeClr val="dk1"/>
                </a:solidFill>
                <a:latin typeface="Calibri"/>
                <a:ea typeface="Calibri"/>
                <a:cs typeface="Calibri"/>
                <a:sym typeface="Calibri"/>
              </a:rPr>
              <a:t>where it is published under one or more open licenses.</a:t>
            </a:r>
            <a:endParaRPr b="0"/>
          </a:p>
          <a:p>
            <a:pPr marL="0" lvl="0" indent="0" algn="l" rtl="0">
              <a:lnSpc>
                <a:spcPct val="100000"/>
              </a:lnSpc>
              <a:spcBef>
                <a:spcPts val="0"/>
              </a:spcBef>
              <a:spcAft>
                <a:spcPts val="0"/>
              </a:spcAft>
              <a:buSzPts val="1400"/>
              <a:buNone/>
            </a:pPr>
            <a:r>
              <a:rPr lang="en-US" sz="1200" b="0" i="0" u="none" strike="noStrike" cap="none">
                <a:solidFill>
                  <a:schemeClr val="dk1"/>
                </a:solidFill>
                <a:latin typeface="Calibri"/>
                <a:ea typeface="Calibri"/>
                <a:cs typeface="Calibri"/>
                <a:sym typeface="Calibri"/>
              </a:rPr>
              <a:t>All images in these slides are attributed in the notes of the slide on which they appear and licensed as indicated.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41" name="Google Shape;41;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8" name="Google Shape;98;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ab4ab1ae67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ab4ab1ae67_0_3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5" name="Google Shape;105;gab4ab1ae67_0_3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ab4ab1ae67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ab4ab1ae67_0_4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 name="Google Shape;113;gab4ab1ae67_0_4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ab4ab1ae67_0_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ab4ab1ae67_0_4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0" name="Google Shape;120;gab4ab1ae67_0_4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ab4ab1ae67_0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ab4ab1ae67_0_5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 name="Google Shape;127;gab4ab1ae67_0_5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ab4ab1ae67_0_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ab4ab1ae67_0_6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gab4ab1ae67_0_6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ab4ab1ae67_0_7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ab4ab1ae67_0_7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 name="Google Shape;142;gab4ab1ae67_0_7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ac620c92d0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a:t>Correct answer: D — </a:t>
            </a:r>
            <a:r>
              <a:rPr lang="en-US" sz="1000">
                <a:highlight>
                  <a:srgbClr val="FFFFFF"/>
                </a:highlight>
                <a:latin typeface="Roboto"/>
                <a:ea typeface="Roboto"/>
                <a:cs typeface="Roboto"/>
                <a:sym typeface="Roboto"/>
              </a:rPr>
              <a:t>The lower price because of a discount offsets the lower coupon rate This makes the bonds overall return on investment closer to the market return.</a:t>
            </a:r>
            <a:endParaRPr/>
          </a:p>
        </p:txBody>
      </p:sp>
      <p:sp>
        <p:nvSpPr>
          <p:cNvPr id="149" name="Google Shape;149;gac620c92d0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5" name="Google Shape;15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0" name="Google Shape;16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 name="Google Shape;4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ab4ab1ae67_0_8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ab4ab1ae67_0_8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 name="Google Shape;167;gab4ab1ae67_0_8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ab4ab1ae67_0_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ab4ab1ae67_0_8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4" name="Google Shape;174;gab4ab1ae67_0_8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ab4ab1ae67_0_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ab4ab1ae67_0_9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1" name="Google Shape;181;gab4ab1ae67_0_9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3" name="Google Shape;193;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8" name="Google Shape;198;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ab4ab1ae67_0_10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ab4ab1ae67_0_10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5" name="Google Shape;205;gab4ab1ae67_0_10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ab4ab1ae67_0_10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ab4ab1ae67_0_10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2" name="Google Shape;212;gab4ab1ae67_0_10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ab4ab1ae67_0_1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ab4ab1ae67_0_11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9" name="Google Shape;219;gab4ab1ae67_0_11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ab4ab1ae67_0_1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5" name="Google Shape;225;gab4ab1ae67_0_12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6" name="Google Shape;226;gab4ab1ae67_0_12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ac620c92d0_0_3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a:t>Correct answer: A —</a:t>
            </a:r>
            <a:r>
              <a:rPr lang="en-US" sz="1100">
                <a:solidFill>
                  <a:srgbClr val="5B5B5B"/>
                </a:solidFill>
                <a:latin typeface="Work Sans"/>
                <a:ea typeface="Work Sans"/>
                <a:cs typeface="Work Sans"/>
                <a:sym typeface="Work Sans"/>
              </a:rPr>
              <a:t> A current liability is the amount paid for one year ($40,000) and three years ( 3 x $40,000 = $120,000 - $200,000) has the long-term liability of $80,000 remaining.</a:t>
            </a:r>
            <a:endParaRPr/>
          </a:p>
        </p:txBody>
      </p:sp>
      <p:sp>
        <p:nvSpPr>
          <p:cNvPr id="232" name="Google Shape;232;gac620c92d0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 name="Google Shape;5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8" name="Google Shape;238;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 name="Google Shape;5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ab4ab1ae67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ab4ab1ae67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 name="Google Shape;65;gab4ab1ae67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ab4ab1ae67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ab4ab1ae67_0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 name="Google Shape;72;gab4ab1ae67_0_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ab4ab1ae67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ab4ab1ae67_0_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9" name="Google Shape;79;gab4ab1ae67_0_1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ab4ab1ae67_0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ab4ab1ae67_0_1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gab4ab1ae67_0_1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3" name="Google Shape;9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mt="50000"/>
          </a:blip>
          <a:stretch>
            <a:fillRect/>
          </a:stretch>
        </a:blipFill>
        <a:effectLst/>
      </p:bgPr>
    </p:bg>
    <p:spTree>
      <p:nvGrpSpPr>
        <p:cNvPr id="1" name="Shape 13"/>
        <p:cNvGrpSpPr/>
        <p:nvPr/>
      </p:nvGrpSpPr>
      <p:grpSpPr>
        <a:xfrm>
          <a:off x="0" y="0"/>
          <a:ext cx="0" cy="0"/>
          <a:chOff x="0" y="0"/>
          <a:chExt cx="0" cy="0"/>
        </a:xfrm>
      </p:grpSpPr>
      <p:sp>
        <p:nvSpPr>
          <p:cNvPr id="14" name="Google Shape;14;p15"/>
          <p:cNvSpPr/>
          <p:nvPr/>
        </p:nvSpPr>
        <p:spPr>
          <a:xfrm>
            <a:off x="0" y="552196"/>
            <a:ext cx="12207240" cy="268833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
        <p:nvSpPr>
          <p:cNvPr id="15" name="Google Shape;15;p15"/>
          <p:cNvSpPr txBox="1">
            <a:spLocks noGrp="1"/>
          </p:cNvSpPr>
          <p:nvPr>
            <p:ph type="ctrTitle"/>
          </p:nvPr>
        </p:nvSpPr>
        <p:spPr>
          <a:xfrm>
            <a:off x="1519519" y="0"/>
            <a:ext cx="9144000" cy="2387600"/>
          </a:xfrm>
          <a:prstGeom prst="rect">
            <a:avLst/>
          </a:prstGeom>
          <a:noFill/>
          <a:ln>
            <a:noFill/>
          </a:ln>
        </p:spPr>
        <p:txBody>
          <a:bodyPr spcFirstLastPara="1" wrap="square" lIns="91425" tIns="45700" rIns="91425" bIns="45700" anchor="b" anchorCtr="0">
            <a:noAutofit/>
          </a:bodyPr>
          <a:lstStyle>
            <a:lvl1pPr marR="0" lvl="0" algn="ctr">
              <a:lnSpc>
                <a:spcPct val="90000"/>
              </a:lnSpc>
              <a:spcBef>
                <a:spcPts val="0"/>
              </a:spcBef>
              <a:spcAft>
                <a:spcPts val="0"/>
              </a:spcAft>
              <a:buClr>
                <a:srgbClr val="F1F7FB"/>
              </a:buClr>
              <a:buSzPts val="5500"/>
              <a:buFont typeface="Century Gothic"/>
              <a:buNone/>
              <a:defRPr sz="4125" b="0" i="0" u="none" strike="noStrike" cap="none">
                <a:solidFill>
                  <a:srgbClr val="F1F7FB"/>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16" name="Google Shape;16;p15"/>
          <p:cNvSpPr txBox="1">
            <a:spLocks noGrp="1"/>
          </p:cNvSpPr>
          <p:nvPr>
            <p:ph type="subTitle" idx="1"/>
          </p:nvPr>
        </p:nvSpPr>
        <p:spPr>
          <a:xfrm>
            <a:off x="0" y="2661428"/>
            <a:ext cx="12192000" cy="1655762"/>
          </a:xfrm>
          <a:prstGeom prst="rect">
            <a:avLst/>
          </a:prstGeom>
          <a:noFill/>
          <a:ln>
            <a:noFill/>
          </a:ln>
        </p:spPr>
        <p:txBody>
          <a:bodyPr spcFirstLastPara="1" wrap="square" lIns="91425" tIns="45700" rIns="91425" bIns="45700" anchor="t" anchorCtr="0">
            <a:noAutofit/>
          </a:bodyPr>
          <a:lstStyle>
            <a:lvl1pPr marR="0" lvl="0" algn="ctr">
              <a:lnSpc>
                <a:spcPct val="90000"/>
              </a:lnSpc>
              <a:spcBef>
                <a:spcPts val="750"/>
              </a:spcBef>
              <a:spcAft>
                <a:spcPts val="0"/>
              </a:spcAft>
              <a:buClr>
                <a:srgbClr val="F1F7FB"/>
              </a:buClr>
              <a:buSzPts val="2400"/>
              <a:buFont typeface="Arial"/>
              <a:buNone/>
              <a:defRPr sz="1800" b="0" i="0" u="none" strike="noStrike" cap="none">
                <a:solidFill>
                  <a:srgbClr val="F1F7FB"/>
                </a:solidFill>
                <a:latin typeface="Century Gothic"/>
                <a:ea typeface="Century Gothic"/>
                <a:cs typeface="Century Gothic"/>
                <a:sym typeface="Century Gothic"/>
              </a:defRPr>
            </a:lvl1pPr>
            <a:lvl2pPr marR="0" lvl="1" algn="ctr">
              <a:lnSpc>
                <a:spcPct val="90000"/>
              </a:lnSpc>
              <a:spcBef>
                <a:spcPts val="375"/>
              </a:spcBef>
              <a:spcAft>
                <a:spcPts val="0"/>
              </a:spcAft>
              <a:buClr>
                <a:schemeClr val="dk1"/>
              </a:buClr>
              <a:buSzPts val="2000"/>
              <a:buFont typeface="Arial"/>
              <a:buNone/>
              <a:defRPr sz="1500" b="0" i="0" u="none" strike="noStrike" cap="none">
                <a:solidFill>
                  <a:schemeClr val="dk1"/>
                </a:solidFill>
                <a:latin typeface="Century Gothic"/>
                <a:ea typeface="Century Gothic"/>
                <a:cs typeface="Century Gothic"/>
                <a:sym typeface="Century Gothic"/>
              </a:defRPr>
            </a:lvl2pPr>
            <a:lvl3pPr marR="0" lvl="2" algn="ctr">
              <a:lnSpc>
                <a:spcPct val="90000"/>
              </a:lnSpc>
              <a:spcBef>
                <a:spcPts val="375"/>
              </a:spcBef>
              <a:spcAft>
                <a:spcPts val="0"/>
              </a:spcAft>
              <a:buClr>
                <a:schemeClr val="dk1"/>
              </a:buClr>
              <a:buSzPts val="1800"/>
              <a:buFont typeface="Arial"/>
              <a:buNone/>
              <a:defRPr sz="1350" b="0" i="0" u="none" strike="noStrike" cap="none">
                <a:solidFill>
                  <a:schemeClr val="dk1"/>
                </a:solidFill>
                <a:latin typeface="Century Gothic"/>
                <a:ea typeface="Century Gothic"/>
                <a:cs typeface="Century Gothic"/>
                <a:sym typeface="Century Gothic"/>
              </a:defRPr>
            </a:lvl3pPr>
            <a:lvl4pPr marR="0" lvl="3"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4pPr>
            <a:lvl5pPr marR="0" lvl="4"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5pPr>
            <a:lvl6pPr marR="0" lvl="5"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6pPr>
            <a:lvl7pPr marR="0" lvl="6"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7pPr>
            <a:lvl8pPr marR="0" lvl="7"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8pPr>
            <a:lvl9pPr marR="0" lvl="8"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6"/>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19" name="Google Shape;19;p1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20" name="Google Shape;20;p16"/>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
        <p:nvSpPr>
          <p:cNvPr id="21" name="Google Shape;21;p16"/>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22"/>
        <p:cNvGrpSpPr/>
        <p:nvPr/>
      </p:nvGrpSpPr>
      <p:grpSpPr>
        <a:xfrm>
          <a:off x="0" y="0"/>
          <a:ext cx="0" cy="0"/>
          <a:chOff x="0" y="0"/>
          <a:chExt cx="0" cy="0"/>
        </a:xfrm>
      </p:grpSpPr>
      <p:sp>
        <p:nvSpPr>
          <p:cNvPr id="23" name="Google Shape;23;p17"/>
          <p:cNvSpPr/>
          <p:nvPr/>
        </p:nvSpPr>
        <p:spPr>
          <a:xfrm>
            <a:off x="0" y="537882"/>
            <a:ext cx="12192000" cy="2689412"/>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
        <p:nvSpPr>
          <p:cNvPr id="24" name="Google Shape;24;p17"/>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lvl1pPr marR="0" lvl="0" algn="ctr">
              <a:lnSpc>
                <a:spcPct val="90000"/>
              </a:lnSpc>
              <a:spcBef>
                <a:spcPts val="0"/>
              </a:spcBef>
              <a:spcAft>
                <a:spcPts val="0"/>
              </a:spcAft>
              <a:buClr>
                <a:schemeClr val="dk1"/>
              </a:buClr>
              <a:buSzPts val="5000"/>
              <a:buFont typeface="Century Gothic"/>
              <a:buNone/>
              <a:defRPr sz="3750" b="0" i="0" u="none" strike="noStrike" cap="none">
                <a:solidFill>
                  <a:schemeClr val="lt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
        <p:cNvGrpSpPr/>
        <p:nvPr/>
      </p:nvGrpSpPr>
      <p:grpSpPr>
        <a:xfrm>
          <a:off x="0" y="0"/>
          <a:ext cx="0" cy="0"/>
          <a:chOff x="0" y="0"/>
          <a:chExt cx="0" cy="0"/>
        </a:xfrm>
      </p:grpSpPr>
      <p:sp>
        <p:nvSpPr>
          <p:cNvPr id="26" name="Google Shape;26;p18"/>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27" name="Google Shape;27;p18"/>
          <p:cNvSpPr/>
          <p:nvPr/>
        </p:nvSpPr>
        <p:spPr>
          <a:xfrm rot="5400000">
            <a:off x="-3137554" y="3137552"/>
            <a:ext cx="6858002" cy="582894"/>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8"/>
        <p:cNvGrpSpPr/>
        <p:nvPr/>
      </p:nvGrpSpPr>
      <p:grpSpPr>
        <a:xfrm>
          <a:off x="0" y="0"/>
          <a:ext cx="0" cy="0"/>
          <a:chOff x="0" y="0"/>
          <a:chExt cx="0" cy="0"/>
        </a:xfrm>
      </p:grpSpPr>
      <p:sp>
        <p:nvSpPr>
          <p:cNvPr id="29" name="Google Shape;29;p19"/>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30" name="Google Shape;30;p19"/>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31" name="Google Shape;31;p19"/>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32" name="Google Shape;32;p19"/>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3"/>
        <p:cNvGrpSpPr/>
        <p:nvPr/>
      </p:nvGrpSpPr>
      <p:grpSpPr>
        <a:xfrm>
          <a:off x="0" y="0"/>
          <a:ext cx="0" cy="0"/>
          <a:chOff x="0" y="0"/>
          <a:chExt cx="0" cy="0"/>
        </a:xfrm>
      </p:grpSpPr>
      <p:sp>
        <p:nvSpPr>
          <p:cNvPr id="34" name="Google Shape;34;p20"/>
          <p:cNvSpPr txBox="1">
            <a:spLocks noGrp="1"/>
          </p:cNvSpPr>
          <p:nvPr>
            <p:ph type="title"/>
          </p:nvPr>
        </p:nvSpPr>
        <p:spPr>
          <a:xfrm rot="5400000">
            <a:off x="7133432" y="1956595"/>
            <a:ext cx="5811838" cy="2628900"/>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35" name="Google Shape;35;p20"/>
          <p:cNvSpPr txBox="1">
            <a:spLocks noGrp="1"/>
          </p:cNvSpPr>
          <p:nvPr>
            <p:ph type="body" idx="1"/>
          </p:nvPr>
        </p:nvSpPr>
        <p:spPr>
          <a:xfrm rot="5400000">
            <a:off x="1799432" y="-596105"/>
            <a:ext cx="5811838" cy="7734300"/>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36" name="Google Shape;36;p20"/>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37" name="Google Shape;37;p20"/>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1F7FB">
            <a:alpha val="80000"/>
          </a:srgbClr>
        </a:solidFill>
        <a:effectLst/>
      </p:bgPr>
    </p:bg>
    <p:spTree>
      <p:nvGrpSpPr>
        <p:cNvPr id="1" name="Shape 9"/>
        <p:cNvGrpSpPr/>
        <p:nvPr/>
      </p:nvGrpSpPr>
      <p:grpSpPr>
        <a:xfrm>
          <a:off x="0" y="0"/>
          <a:ext cx="0" cy="0"/>
          <a:chOff x="0" y="0"/>
          <a:chExt cx="0" cy="0"/>
        </a:xfrm>
      </p:grpSpPr>
      <p:sp>
        <p:nvSpPr>
          <p:cNvPr id="10" name="Google Shape;10;p1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entury Gothic"/>
              <a:buNone/>
              <a:defRPr sz="44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12" name="Google Shape;12;p14"/>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youtube.com/watch?v=8wZX6KC-yJo"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15.xml.rels><?xml version="1.0" encoding="UTF-8" standalone="yes"?>
<Relationships xmlns="http://schemas.openxmlformats.org/package/2006/relationships"><Relationship Id="rId3" Type="http://schemas.openxmlformats.org/officeDocument/2006/relationships/hyperlink" Target="http://www.youtube.com/watch?v=pWNIfMPApEY"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23.xml"/><Relationship Id="rId5" Type="http://schemas.openxmlformats.org/officeDocument/2006/relationships/slide" Target="slide18.xml"/><Relationship Id="rId4" Type="http://schemas.openxmlformats.org/officeDocument/2006/relationships/slide" Target="slide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1"/>
          <p:cNvSpPr txBox="1">
            <a:spLocks noGrp="1"/>
          </p:cNvSpPr>
          <p:nvPr>
            <p:ph type="ctrTitle"/>
          </p:nvPr>
        </p:nvSpPr>
        <p:spPr>
          <a:xfrm>
            <a:off x="1519519" y="0"/>
            <a:ext cx="9144000" cy="23876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F1F7FB"/>
              </a:buClr>
              <a:buSzPts val="5500"/>
              <a:buFont typeface="Century Gothic"/>
              <a:buNone/>
            </a:pPr>
            <a:r>
              <a:rPr lang="en-US"/>
              <a:t>Financial Accounting</a:t>
            </a:r>
            <a:endParaRPr/>
          </a:p>
        </p:txBody>
      </p:sp>
      <p:sp>
        <p:nvSpPr>
          <p:cNvPr id="44" name="Google Shape;44;p1"/>
          <p:cNvSpPr txBox="1">
            <a:spLocks noGrp="1"/>
          </p:cNvSpPr>
          <p:nvPr>
            <p:ph type="subTitle" idx="1"/>
          </p:nvPr>
        </p:nvSpPr>
        <p:spPr>
          <a:xfrm>
            <a:off x="0" y="2661428"/>
            <a:ext cx="12192000" cy="1655762"/>
          </a:xfrm>
          <a:prstGeom prst="rect">
            <a:avLst/>
          </a:prstGeom>
          <a:noFill/>
          <a:ln>
            <a:noFill/>
          </a:ln>
        </p:spPr>
        <p:txBody>
          <a:bodyPr spcFirstLastPara="1" wrap="square" lIns="91425" tIns="45700" rIns="91425" bIns="45700" anchor="t" anchorCtr="0">
            <a:noAutofit/>
          </a:bodyPr>
          <a:lstStyle/>
          <a:p>
            <a:pPr marL="457200" marR="0" lvl="0" indent="-406400" algn="ctr" rtl="0">
              <a:lnSpc>
                <a:spcPct val="90000"/>
              </a:lnSpc>
              <a:spcBef>
                <a:spcPts val="750"/>
              </a:spcBef>
              <a:spcAft>
                <a:spcPts val="0"/>
              </a:spcAft>
              <a:buClr>
                <a:schemeClr val="dk1"/>
              </a:buClr>
              <a:buSzPts val="1100"/>
              <a:buFont typeface="Arial"/>
              <a:buNone/>
            </a:pPr>
            <a:r>
              <a:rPr lang="en-US"/>
              <a:t>Module 12: Non-Current Liabilities</a:t>
            </a: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rgbClr val="F1F7FB"/>
              </a:buClr>
              <a:buSzPts val="2400"/>
              <a:buFont typeface="Arial"/>
              <a:buNone/>
            </a:pPr>
            <a:endParaRPr/>
          </a:p>
          <a:p>
            <a:pPr marL="457200" marR="0" lvl="0" indent="-406400" algn="ctr" rtl="0">
              <a:lnSpc>
                <a:spcPct val="90000"/>
              </a:lnSpc>
              <a:spcBef>
                <a:spcPts val="750"/>
              </a:spcBef>
              <a:spcAft>
                <a:spcPts val="0"/>
              </a:spcAft>
              <a:buClr>
                <a:srgbClr val="F1F7FB"/>
              </a:buClr>
              <a:buSzPts val="2400"/>
              <a:buFont typeface="Arial"/>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7"/>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Bonds Payable</a:t>
            </a:r>
            <a:endParaRPr/>
          </a:p>
        </p:txBody>
      </p:sp>
      <p:sp>
        <p:nvSpPr>
          <p:cNvPr id="101" name="Google Shape;101;p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sz="2400"/>
              <a:t>12.2: Demonstrate an understanding of bonds payable	</a:t>
            </a:r>
            <a:endParaRPr/>
          </a:p>
          <a:p>
            <a:pPr marL="582930" lvl="0" indent="0" algn="l" rtl="0">
              <a:lnSpc>
                <a:spcPct val="90000"/>
              </a:lnSpc>
              <a:spcBef>
                <a:spcPts val="375"/>
              </a:spcBef>
              <a:spcAft>
                <a:spcPts val="0"/>
              </a:spcAft>
              <a:buClr>
                <a:schemeClr val="dk1"/>
              </a:buClr>
              <a:buSzPts val="1100"/>
              <a:buFont typeface="Arial"/>
              <a:buNone/>
            </a:pPr>
            <a:r>
              <a:rPr lang="en-US" sz="2000"/>
              <a:t>12.2.1: Identify various types of bonds</a:t>
            </a:r>
            <a:endParaRPr sz="2000"/>
          </a:p>
          <a:p>
            <a:pPr marL="582930" lvl="0" indent="0" algn="l" rtl="0">
              <a:lnSpc>
                <a:spcPct val="90000"/>
              </a:lnSpc>
              <a:spcBef>
                <a:spcPts val="375"/>
              </a:spcBef>
              <a:spcAft>
                <a:spcPts val="0"/>
              </a:spcAft>
              <a:buClr>
                <a:schemeClr val="dk1"/>
              </a:buClr>
              <a:buSzPts val="1100"/>
              <a:buFont typeface="Arial"/>
              <a:buNone/>
            </a:pPr>
            <a:r>
              <a:rPr lang="en-US" sz="2000"/>
              <a:t>12.2.2: Record the entries associated with a bond issue sold at face value</a:t>
            </a:r>
            <a:endParaRPr sz="2000"/>
          </a:p>
          <a:p>
            <a:pPr marL="582930" lvl="0" indent="0" algn="l" rtl="0">
              <a:lnSpc>
                <a:spcPct val="90000"/>
              </a:lnSpc>
              <a:spcBef>
                <a:spcPts val="375"/>
              </a:spcBef>
              <a:spcAft>
                <a:spcPts val="0"/>
              </a:spcAft>
              <a:buClr>
                <a:schemeClr val="dk1"/>
              </a:buClr>
              <a:buSzPts val="1100"/>
              <a:buFont typeface="Arial"/>
              <a:buNone/>
            </a:pPr>
            <a:r>
              <a:rPr lang="en-US" sz="2000"/>
              <a:t>12.2.3: Determine the items that impact the selling price of a bond</a:t>
            </a:r>
            <a:endParaRPr sz="2000"/>
          </a:p>
          <a:p>
            <a:pPr marL="582930" lvl="0" indent="0" algn="l" rtl="0">
              <a:lnSpc>
                <a:spcPct val="90000"/>
              </a:lnSpc>
              <a:spcBef>
                <a:spcPts val="375"/>
              </a:spcBef>
              <a:spcAft>
                <a:spcPts val="0"/>
              </a:spcAft>
              <a:buClr>
                <a:schemeClr val="dk1"/>
              </a:buClr>
              <a:buSzPts val="1100"/>
              <a:buFont typeface="Arial"/>
              <a:buNone/>
            </a:pPr>
            <a:r>
              <a:rPr lang="en-US" sz="2000"/>
              <a:t>12.2.4: Record the entries for a bond issue sold at a discount and sold at a premium, using the straight-line amortization method</a:t>
            </a:r>
            <a:endParaRPr sz="2000"/>
          </a:p>
          <a:p>
            <a:pPr marL="582930" lvl="0" indent="0" algn="l" rtl="0">
              <a:lnSpc>
                <a:spcPct val="90000"/>
              </a:lnSpc>
              <a:spcBef>
                <a:spcPts val="375"/>
              </a:spcBef>
              <a:spcAft>
                <a:spcPts val="0"/>
              </a:spcAft>
              <a:buClr>
                <a:schemeClr val="dk1"/>
              </a:buClr>
              <a:buSzPts val="1100"/>
              <a:buFont typeface="Arial"/>
              <a:buNone/>
            </a:pPr>
            <a:r>
              <a:rPr lang="en-US" sz="2000"/>
              <a:t>12.2.5: Discuss the effective interest rate method of amortizing bond premium and discount</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gab4ab1ae67_0_34"/>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Describe Various Types of Bonds</a:t>
            </a:r>
            <a:endParaRPr/>
          </a:p>
        </p:txBody>
      </p:sp>
      <p:sp>
        <p:nvSpPr>
          <p:cNvPr id="108" name="Google Shape;108;gab4ab1ae67_0_34"/>
          <p:cNvSpPr txBox="1">
            <a:spLocks noGrp="1"/>
          </p:cNvSpPr>
          <p:nvPr>
            <p:ph type="body" idx="1"/>
          </p:nvPr>
        </p:nvSpPr>
        <p:spPr>
          <a:xfrm>
            <a:off x="838200" y="1825625"/>
            <a:ext cx="4593000" cy="4351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2500"/>
              <a:t>Different types of bonds:</a:t>
            </a:r>
            <a:endParaRPr sz="2500"/>
          </a:p>
          <a:p>
            <a:pPr marL="457200" lvl="0" indent="-431800" algn="l" rtl="0">
              <a:spcBef>
                <a:spcPts val="750"/>
              </a:spcBef>
              <a:spcAft>
                <a:spcPts val="0"/>
              </a:spcAft>
              <a:buSzPts val="3200"/>
              <a:buChar char="•"/>
            </a:pPr>
            <a:r>
              <a:rPr lang="en-US" sz="2500"/>
              <a:t>Straight bonds</a:t>
            </a:r>
            <a:endParaRPr sz="2500"/>
          </a:p>
          <a:p>
            <a:pPr marL="457200" lvl="0" indent="-431800" algn="l" rtl="0">
              <a:spcBef>
                <a:spcPts val="0"/>
              </a:spcBef>
              <a:spcAft>
                <a:spcPts val="0"/>
              </a:spcAft>
              <a:buSzPts val="3200"/>
              <a:buChar char="•"/>
            </a:pPr>
            <a:r>
              <a:rPr lang="en-US" sz="2500"/>
              <a:t>Zero Coupon bonds</a:t>
            </a:r>
            <a:endParaRPr sz="2500"/>
          </a:p>
          <a:p>
            <a:pPr marL="457200" lvl="0" indent="-431800" algn="l" rtl="0">
              <a:spcBef>
                <a:spcPts val="0"/>
              </a:spcBef>
              <a:spcAft>
                <a:spcPts val="0"/>
              </a:spcAft>
              <a:buSzPts val="3200"/>
              <a:buChar char="•"/>
            </a:pPr>
            <a:r>
              <a:rPr lang="en-US" sz="2500"/>
              <a:t>Convertible bonds</a:t>
            </a:r>
            <a:endParaRPr sz="2500"/>
          </a:p>
          <a:p>
            <a:pPr marL="457200" lvl="0" indent="-431800" algn="l" rtl="0">
              <a:spcBef>
                <a:spcPts val="0"/>
              </a:spcBef>
              <a:spcAft>
                <a:spcPts val="0"/>
              </a:spcAft>
              <a:buSzPts val="3200"/>
              <a:buChar char="•"/>
            </a:pPr>
            <a:r>
              <a:rPr lang="en-US" sz="2500"/>
              <a:t>Callable bonds</a:t>
            </a:r>
            <a:endParaRPr sz="2500"/>
          </a:p>
          <a:p>
            <a:pPr marL="457200" lvl="0" indent="-431800" algn="l" rtl="0">
              <a:spcBef>
                <a:spcPts val="0"/>
              </a:spcBef>
              <a:spcAft>
                <a:spcPts val="0"/>
              </a:spcAft>
              <a:buSzPts val="3200"/>
              <a:buChar char="•"/>
            </a:pPr>
            <a:r>
              <a:rPr lang="en-US" sz="2500"/>
              <a:t>Puttable bonds</a:t>
            </a:r>
            <a:endParaRPr sz="2500"/>
          </a:p>
          <a:p>
            <a:pPr marL="457200" lvl="0" indent="-431800" algn="l" rtl="0">
              <a:spcBef>
                <a:spcPts val="0"/>
              </a:spcBef>
              <a:spcAft>
                <a:spcPts val="0"/>
              </a:spcAft>
              <a:buSzPts val="3200"/>
              <a:buChar char="•"/>
            </a:pPr>
            <a:r>
              <a:rPr lang="en-US" sz="2500"/>
              <a:t>Serial bonds</a:t>
            </a:r>
            <a:endParaRPr sz="2500"/>
          </a:p>
        </p:txBody>
      </p:sp>
      <p:pic>
        <p:nvPicPr>
          <p:cNvPr id="109" name="Google Shape;109;gab4ab1ae67_0_34"/>
          <p:cNvPicPr preferRelativeResize="0"/>
          <p:nvPr/>
        </p:nvPicPr>
        <p:blipFill>
          <a:blip r:embed="rId3">
            <a:alphaModFix/>
          </a:blip>
          <a:stretch>
            <a:fillRect/>
          </a:stretch>
        </p:blipFill>
        <p:spPr>
          <a:xfrm>
            <a:off x="5431125" y="2131175"/>
            <a:ext cx="5435150" cy="36234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gab4ab1ae67_0_40"/>
          <p:cNvSpPr txBox="1">
            <a:spLocks noGrp="1"/>
          </p:cNvSpPr>
          <p:nvPr>
            <p:ph type="title"/>
          </p:nvPr>
        </p:nvSpPr>
        <p:spPr/>
        <p:txBody>
          <a:bodyPr/>
          <a:lstStyle/>
          <a:p>
            <a:pPr lvl="0"/>
            <a:r>
              <a:rPr lang="en-US" dirty="0"/>
              <a:t>Record the Entries Associated with a Bond Issue Sold at Face Value</a:t>
            </a:r>
          </a:p>
        </p:txBody>
      </p:sp>
      <p:sp>
        <p:nvSpPr>
          <p:cNvPr id="116" name="Google Shape;116;gab4ab1ae67_0_40"/>
          <p:cNvSpPr txBox="1">
            <a:spLocks noGrp="1"/>
          </p:cNvSpPr>
          <p:nvPr>
            <p:ph type="body" idx="1"/>
          </p:nvPr>
        </p:nvSpPr>
        <p:spPr>
          <a:xfrm>
            <a:off x="838200" y="1825625"/>
            <a:ext cx="10515600" cy="1929946"/>
          </a:xfrm>
        </p:spPr>
        <p:txBody>
          <a:bodyPr/>
          <a:lstStyle/>
          <a:p>
            <a:pPr marL="50800" lvl="0" indent="0">
              <a:buNone/>
            </a:pPr>
            <a:r>
              <a:rPr lang="en-US" dirty="0"/>
              <a:t>Bonds: When a company issues bonds, it incurs a long-term liability on which periodic interest payments must be made, usually twice a year. If interest dates fall on other than balance sheet dates, the company must accrue interest in the proper periods. The following examples illustrate the accounting for bonds issued at face value on an interest date and issued at face value between interest dates.</a:t>
            </a:r>
          </a:p>
        </p:txBody>
      </p:sp>
      <p:graphicFrame>
        <p:nvGraphicFramePr>
          <p:cNvPr id="4" name="Table 3">
            <a:extLst>
              <a:ext uri="{FF2B5EF4-FFF2-40B4-BE49-F238E27FC236}">
                <a16:creationId xmlns:a16="http://schemas.microsoft.com/office/drawing/2014/main" id="{ED2A9D46-1370-AE4F-99CE-497A4ECB6D04}"/>
              </a:ext>
            </a:extLst>
          </p:cNvPr>
          <p:cNvGraphicFramePr>
            <a:graphicFrameLocks noGrp="1"/>
          </p:cNvGraphicFramePr>
          <p:nvPr>
            <p:extLst>
              <p:ext uri="{D42A27DB-BD31-4B8C-83A1-F6EECF244321}">
                <p14:modId xmlns:p14="http://schemas.microsoft.com/office/powerpoint/2010/main" val="399766712"/>
              </p:ext>
            </p:extLst>
          </p:nvPr>
        </p:nvGraphicFramePr>
        <p:xfrm>
          <a:off x="838200" y="3890506"/>
          <a:ext cx="10515601" cy="2377440"/>
        </p:xfrm>
        <a:graphic>
          <a:graphicData uri="http://schemas.openxmlformats.org/drawingml/2006/table">
            <a:tbl>
              <a:tblPr firstRow="1">
                <a:tableStyleId>{00A15C55-8517-42AA-B614-E9B94910E393}</a:tableStyleId>
              </a:tblPr>
              <a:tblGrid>
                <a:gridCol w="1284514">
                  <a:extLst>
                    <a:ext uri="{9D8B030D-6E8A-4147-A177-3AD203B41FA5}">
                      <a16:colId xmlns:a16="http://schemas.microsoft.com/office/drawing/2014/main" val="3682001655"/>
                    </a:ext>
                  </a:extLst>
                </a:gridCol>
                <a:gridCol w="5372100">
                  <a:extLst>
                    <a:ext uri="{9D8B030D-6E8A-4147-A177-3AD203B41FA5}">
                      <a16:colId xmlns:a16="http://schemas.microsoft.com/office/drawing/2014/main" val="1421910582"/>
                    </a:ext>
                  </a:extLst>
                </a:gridCol>
                <a:gridCol w="1306286">
                  <a:extLst>
                    <a:ext uri="{9D8B030D-6E8A-4147-A177-3AD203B41FA5}">
                      <a16:colId xmlns:a16="http://schemas.microsoft.com/office/drawing/2014/main" val="19304932"/>
                    </a:ext>
                  </a:extLst>
                </a:gridCol>
                <a:gridCol w="1191986">
                  <a:extLst>
                    <a:ext uri="{9D8B030D-6E8A-4147-A177-3AD203B41FA5}">
                      <a16:colId xmlns:a16="http://schemas.microsoft.com/office/drawing/2014/main" val="2137411716"/>
                    </a:ext>
                  </a:extLst>
                </a:gridCol>
                <a:gridCol w="1360715">
                  <a:extLst>
                    <a:ext uri="{9D8B030D-6E8A-4147-A177-3AD203B41FA5}">
                      <a16:colId xmlns:a16="http://schemas.microsoft.com/office/drawing/2014/main" val="2975780737"/>
                    </a:ext>
                  </a:extLst>
                </a:gridCol>
              </a:tblGrid>
              <a:tr h="304800">
                <a:tc gridSpan="5">
                  <a:txBody>
                    <a:bodyPr/>
                    <a:lstStyle/>
                    <a:p>
                      <a:pPr algn="ctr"/>
                      <a:r>
                        <a:rPr lang="en-US" sz="2000" dirty="0">
                          <a:latin typeface="Century Gothic" panose="020B0502020202020204" pitchFamily="34" charset="0"/>
                        </a:rPr>
                        <a:t>JOURNAL</a:t>
                      </a:r>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831077584"/>
                  </a:ext>
                </a:extLst>
              </a:tr>
              <a:tr h="403860">
                <a:tc>
                  <a:txBody>
                    <a:bodyPr/>
                    <a:lstStyle/>
                    <a:p>
                      <a:pPr algn="ctr" fontAlgn="ctr"/>
                      <a:r>
                        <a:rPr lang="en-US" sz="2000" b="1" dirty="0">
                          <a:effectLst/>
                          <a:latin typeface="Century Gothic" panose="020B0502020202020204" pitchFamily="34" charset="0"/>
                        </a:rPr>
                        <a:t>Date</a:t>
                      </a:r>
                    </a:p>
                  </a:txBody>
                  <a:tcPr marL="76200" marR="76200" marT="95250" marB="95250" anchor="ctr"/>
                </a:tc>
                <a:tc>
                  <a:txBody>
                    <a:bodyPr/>
                    <a:lstStyle/>
                    <a:p>
                      <a:pPr algn="ctr" fontAlgn="ctr"/>
                      <a:r>
                        <a:rPr lang="en-US" sz="2000" b="1" dirty="0">
                          <a:effectLst/>
                          <a:latin typeface="Century Gothic" panose="020B0502020202020204" pitchFamily="34" charset="0"/>
                        </a:rPr>
                        <a:t>Description</a:t>
                      </a:r>
                    </a:p>
                  </a:txBody>
                  <a:tcPr marL="76200" marR="76200" marT="95250" marB="95250" anchor="ctr"/>
                </a:tc>
                <a:tc>
                  <a:txBody>
                    <a:bodyPr/>
                    <a:lstStyle/>
                    <a:p>
                      <a:pPr algn="ctr" fontAlgn="ctr"/>
                      <a:r>
                        <a:rPr lang="en-US" sz="2000" b="1" dirty="0">
                          <a:effectLst/>
                          <a:latin typeface="Century Gothic" panose="020B0502020202020204" pitchFamily="34" charset="0"/>
                        </a:rPr>
                        <a:t>Post. Ref.</a:t>
                      </a:r>
                    </a:p>
                  </a:txBody>
                  <a:tcPr marL="76200" marR="76200" marT="95250" marB="95250" anchor="ctr"/>
                </a:tc>
                <a:tc>
                  <a:txBody>
                    <a:bodyPr/>
                    <a:lstStyle/>
                    <a:p>
                      <a:pPr algn="ctr" fontAlgn="ctr"/>
                      <a:r>
                        <a:rPr lang="en-US" sz="2000" b="1" dirty="0">
                          <a:effectLst/>
                          <a:latin typeface="Century Gothic" panose="020B0502020202020204" pitchFamily="34" charset="0"/>
                        </a:rPr>
                        <a:t>Debit</a:t>
                      </a:r>
                    </a:p>
                  </a:txBody>
                  <a:tcPr marL="76200" marR="76200" marT="95250" marB="95250" anchor="ctr"/>
                </a:tc>
                <a:tc>
                  <a:txBody>
                    <a:bodyPr/>
                    <a:lstStyle/>
                    <a:p>
                      <a:pPr algn="ctr" fontAlgn="ctr"/>
                      <a:r>
                        <a:rPr lang="en-US" sz="2000" b="1" dirty="0">
                          <a:effectLst/>
                          <a:latin typeface="Century Gothic" panose="020B0502020202020204" pitchFamily="34" charset="0"/>
                        </a:rPr>
                        <a:t>Credit</a:t>
                      </a:r>
                    </a:p>
                  </a:txBody>
                  <a:tcPr marL="76200" marR="76200" marT="95250" marB="95250" anchor="ctr"/>
                </a:tc>
                <a:extLst>
                  <a:ext uri="{0D108BD9-81ED-4DB2-BD59-A6C34878D82A}">
                    <a16:rowId xmlns:a16="http://schemas.microsoft.com/office/drawing/2014/main" val="2169670432"/>
                  </a:ext>
                </a:extLst>
              </a:tr>
              <a:tr h="403860">
                <a:tc>
                  <a:txBody>
                    <a:bodyPr/>
                    <a:lstStyle/>
                    <a:p>
                      <a:pPr algn="l" fontAlgn="ctr"/>
                      <a:r>
                        <a:rPr lang="en-US" sz="2000">
                          <a:effectLst/>
                          <a:latin typeface="Century Gothic" panose="020B0502020202020204" pitchFamily="34" charset="0"/>
                        </a:rPr>
                        <a:t>Dec 31</a:t>
                      </a:r>
                    </a:p>
                  </a:txBody>
                  <a:tcPr marL="76200" marR="76200" marT="95250" marB="95250" anchor="ctr"/>
                </a:tc>
                <a:tc>
                  <a:txBody>
                    <a:bodyPr/>
                    <a:lstStyle/>
                    <a:p>
                      <a:pPr algn="l" fontAlgn="ctr"/>
                      <a:r>
                        <a:rPr lang="en-US" sz="2000" dirty="0">
                          <a:effectLst/>
                          <a:latin typeface="Century Gothic" panose="020B0502020202020204" pitchFamily="34" charset="0"/>
                        </a:rPr>
                        <a:t>Cash</a:t>
                      </a:r>
                    </a:p>
                  </a:txBody>
                  <a:tcPr marL="76200" marR="76200" marT="95250" marB="95250" anchor="ctr"/>
                </a:tc>
                <a:tc>
                  <a:txBody>
                    <a:bodyPr/>
                    <a:lstStyle/>
                    <a:p>
                      <a:pPr algn="r" fontAlgn="ctr"/>
                      <a:endParaRPr lang="en-US" sz="2000">
                        <a:effectLst/>
                        <a:latin typeface="Century Gothic" panose="020B0502020202020204" pitchFamily="34" charset="0"/>
                      </a:endParaRPr>
                    </a:p>
                  </a:txBody>
                  <a:tcPr marL="76200" marR="76200" marT="95250" marB="95250" anchor="ctr"/>
                </a:tc>
                <a:tc>
                  <a:txBody>
                    <a:bodyPr/>
                    <a:lstStyle/>
                    <a:p>
                      <a:pPr algn="r" fontAlgn="ctr"/>
                      <a:r>
                        <a:rPr lang="en-US" sz="2000">
                          <a:effectLst/>
                          <a:latin typeface="Century Gothic" panose="020B0502020202020204" pitchFamily="34" charset="0"/>
                        </a:rPr>
                        <a:t>100,000</a:t>
                      </a:r>
                    </a:p>
                  </a:txBody>
                  <a:tcPr marL="76200" marR="76200" marT="95250" marB="95250" anchor="ctr"/>
                </a:tc>
                <a:tc>
                  <a:txBody>
                    <a:bodyPr/>
                    <a:lstStyle/>
                    <a:p>
                      <a:pPr algn="l" fontAlgn="ctr"/>
                      <a:endParaRPr lang="en-US" sz="200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3552677433"/>
                  </a:ext>
                </a:extLst>
              </a:tr>
              <a:tr h="403860">
                <a:tc>
                  <a:txBody>
                    <a:bodyPr/>
                    <a:lstStyle/>
                    <a:p>
                      <a:pPr algn="l" fontAlgn="ctr"/>
                      <a:endParaRPr lang="en-US" sz="2000" dirty="0">
                        <a:effectLst/>
                        <a:latin typeface="Century Gothic" panose="020B0502020202020204" pitchFamily="34" charset="0"/>
                      </a:endParaRPr>
                    </a:p>
                  </a:txBody>
                  <a:tcPr marL="76200" marR="76200" marT="95250" marB="95250" anchor="ctr"/>
                </a:tc>
                <a:tc>
                  <a:txBody>
                    <a:bodyPr/>
                    <a:lstStyle/>
                    <a:p>
                      <a:pPr algn="l" fontAlgn="ctr"/>
                      <a:r>
                        <a:rPr lang="en-US" sz="2000">
                          <a:effectLst/>
                          <a:latin typeface="Century Gothic" panose="020B0502020202020204" pitchFamily="34" charset="0"/>
                        </a:rPr>
                        <a:t>      Bonds Payable</a:t>
                      </a:r>
                    </a:p>
                  </a:txBody>
                  <a:tcPr marL="76200" marR="76200" marT="95250" marB="95250" anchor="ctr"/>
                </a:tc>
                <a:tc>
                  <a:txBody>
                    <a:bodyPr/>
                    <a:lstStyle/>
                    <a:p>
                      <a:pPr algn="l" fontAlgn="ctr"/>
                      <a:endParaRPr lang="en-US" sz="2000">
                        <a:effectLst/>
                        <a:latin typeface="Century Gothic" panose="020B0502020202020204" pitchFamily="34" charset="0"/>
                      </a:endParaRPr>
                    </a:p>
                  </a:txBody>
                  <a:tcPr marL="76200" marR="76200" marT="95250" marB="95250" anchor="ctr"/>
                </a:tc>
                <a:tc>
                  <a:txBody>
                    <a:bodyPr/>
                    <a:lstStyle/>
                    <a:p>
                      <a:pPr algn="r" fontAlgn="ctr"/>
                      <a:endParaRPr lang="en-US" sz="2000">
                        <a:effectLst/>
                        <a:latin typeface="Century Gothic" panose="020B0502020202020204" pitchFamily="34" charset="0"/>
                      </a:endParaRPr>
                    </a:p>
                  </a:txBody>
                  <a:tcPr marL="76200" marR="76200" marT="95250" marB="95250" anchor="ctr"/>
                </a:tc>
                <a:tc>
                  <a:txBody>
                    <a:bodyPr/>
                    <a:lstStyle/>
                    <a:p>
                      <a:pPr algn="r" fontAlgn="ctr"/>
                      <a:r>
                        <a:rPr lang="en-US" sz="2000">
                          <a:effectLst/>
                          <a:latin typeface="Century Gothic" panose="020B0502020202020204" pitchFamily="34" charset="0"/>
                        </a:rPr>
                        <a:t>100,000</a:t>
                      </a:r>
                    </a:p>
                  </a:txBody>
                  <a:tcPr marL="76200" marR="76200" marT="95250" marB="95250" anchor="ctr"/>
                </a:tc>
                <a:extLst>
                  <a:ext uri="{0D108BD9-81ED-4DB2-BD59-A6C34878D82A}">
                    <a16:rowId xmlns:a16="http://schemas.microsoft.com/office/drawing/2014/main" val="1141524201"/>
                  </a:ext>
                </a:extLst>
              </a:tr>
              <a:tr h="0">
                <a:tc>
                  <a:txBody>
                    <a:bodyPr/>
                    <a:lstStyle/>
                    <a:p>
                      <a:pPr algn="l" fontAlgn="ctr"/>
                      <a:endParaRPr lang="en-US" sz="2000" dirty="0">
                        <a:effectLst/>
                        <a:latin typeface="Century Gothic" panose="020B0502020202020204" pitchFamily="34" charset="0"/>
                      </a:endParaRPr>
                    </a:p>
                  </a:txBody>
                  <a:tcPr marL="76200" marR="76200" marT="95250" marB="95250" anchor="ctr"/>
                </a:tc>
                <a:tc>
                  <a:txBody>
                    <a:bodyPr/>
                    <a:lstStyle/>
                    <a:p>
                      <a:pPr algn="l" fontAlgn="ctr"/>
                      <a:r>
                        <a:rPr lang="en-US" sz="2000" dirty="0">
                          <a:effectLst/>
                          <a:latin typeface="Century Gothic" panose="020B0502020202020204" pitchFamily="34" charset="0"/>
                        </a:rPr>
                        <a:t>To record bonds issued at face value.</a:t>
                      </a:r>
                    </a:p>
                  </a:txBody>
                  <a:tcPr marL="76200" marR="76200" marT="95250" marB="95250" anchor="ctr"/>
                </a:tc>
                <a:tc>
                  <a:txBody>
                    <a:bodyPr/>
                    <a:lstStyle/>
                    <a:p>
                      <a:pPr algn="l" fontAlgn="ctr"/>
                      <a:endParaRPr lang="en-US" sz="2000">
                        <a:effectLst/>
                        <a:latin typeface="Century Gothic" panose="020B0502020202020204" pitchFamily="34" charset="0"/>
                      </a:endParaRPr>
                    </a:p>
                  </a:txBody>
                  <a:tcPr marL="76200" marR="76200" marT="95250" marB="95250" anchor="ctr"/>
                </a:tc>
                <a:tc>
                  <a:txBody>
                    <a:bodyPr/>
                    <a:lstStyle/>
                    <a:p>
                      <a:pPr algn="l" fontAlgn="ctr"/>
                      <a:endParaRPr lang="en-US" sz="2000" dirty="0">
                        <a:effectLst/>
                        <a:latin typeface="Century Gothic" panose="020B0502020202020204" pitchFamily="34" charset="0"/>
                      </a:endParaRPr>
                    </a:p>
                  </a:txBody>
                  <a:tcPr marL="76200" marR="76200" marT="95250" marB="95250" anchor="ctr"/>
                </a:tc>
                <a:tc>
                  <a:txBody>
                    <a:bodyPr/>
                    <a:lstStyle/>
                    <a:p>
                      <a:endParaRPr lang="en-US" sz="2000" dirty="0">
                        <a:latin typeface="Century Gothic" panose="020B0502020202020204" pitchFamily="34" charset="0"/>
                      </a:endParaRPr>
                    </a:p>
                  </a:txBody>
                  <a:tcPr/>
                </a:tc>
                <a:extLst>
                  <a:ext uri="{0D108BD9-81ED-4DB2-BD59-A6C34878D82A}">
                    <a16:rowId xmlns:a16="http://schemas.microsoft.com/office/drawing/2014/main" val="1225195440"/>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gab4ab1ae67_0_46"/>
          <p:cNvSpPr txBox="1">
            <a:spLocks noGrp="1"/>
          </p:cNvSpPr>
          <p:nvPr>
            <p:ph type="title"/>
          </p:nvPr>
        </p:nvSpPr>
        <p:spPr/>
        <p:txBody>
          <a:bodyPr/>
          <a:lstStyle/>
          <a:p>
            <a:pPr lvl="0"/>
            <a:r>
              <a:rPr lang="en-US"/>
              <a:t>Record the Entries Associated with a Bond Issue Sold at Face Value</a:t>
            </a:r>
          </a:p>
        </p:txBody>
      </p:sp>
      <p:sp>
        <p:nvSpPr>
          <p:cNvPr id="123" name="Google Shape;123;gab4ab1ae67_0_46"/>
          <p:cNvSpPr txBox="1">
            <a:spLocks noGrp="1"/>
          </p:cNvSpPr>
          <p:nvPr>
            <p:ph type="body" idx="1"/>
          </p:nvPr>
        </p:nvSpPr>
        <p:spPr>
          <a:xfrm>
            <a:off x="838200" y="1825625"/>
            <a:ext cx="10515600" cy="2517775"/>
          </a:xfrm>
        </p:spPr>
        <p:txBody>
          <a:bodyPr/>
          <a:lstStyle/>
          <a:p>
            <a:pPr marL="50800" lvl="0" indent="0">
              <a:buNone/>
            </a:pPr>
            <a:r>
              <a:rPr lang="en-US" dirty="0"/>
              <a:t>Companies do not always issue bonds on the date they start to bear interest. Regardless of when the bonds are physically issued, interest starts to accrue from the most recent interest date. Firms report bonds to be selling at a stated price “plus accrued interest.” The issuer must pay holders of the bonds a full six months’ interest at each interest date. Thus, investors purchasing bonds after the bonds begin to accrue interest must pay the seller for the unearned interest accrued since the preceding interest date. The bondholders are reimbursed for this accrued interest when they receive their first six months’ interest check.</a:t>
            </a:r>
          </a:p>
        </p:txBody>
      </p:sp>
      <p:graphicFrame>
        <p:nvGraphicFramePr>
          <p:cNvPr id="4" name="Table 3">
            <a:extLst>
              <a:ext uri="{FF2B5EF4-FFF2-40B4-BE49-F238E27FC236}">
                <a16:creationId xmlns:a16="http://schemas.microsoft.com/office/drawing/2014/main" id="{F03354D6-3173-8D49-9726-8DC3795A6345}"/>
              </a:ext>
            </a:extLst>
          </p:cNvPr>
          <p:cNvGraphicFramePr>
            <a:graphicFrameLocks noGrp="1"/>
          </p:cNvGraphicFramePr>
          <p:nvPr>
            <p:extLst>
              <p:ext uri="{D42A27DB-BD31-4B8C-83A1-F6EECF244321}">
                <p14:modId xmlns:p14="http://schemas.microsoft.com/office/powerpoint/2010/main" val="253512413"/>
              </p:ext>
            </p:extLst>
          </p:nvPr>
        </p:nvGraphicFramePr>
        <p:xfrm>
          <a:off x="838199" y="4343400"/>
          <a:ext cx="10515601" cy="2506980"/>
        </p:xfrm>
        <a:graphic>
          <a:graphicData uri="http://schemas.openxmlformats.org/drawingml/2006/table">
            <a:tbl>
              <a:tblPr firstRow="1">
                <a:tableStyleId>{00A15C55-8517-42AA-B614-E9B94910E393}</a:tableStyleId>
              </a:tblPr>
              <a:tblGrid>
                <a:gridCol w="941614">
                  <a:extLst>
                    <a:ext uri="{9D8B030D-6E8A-4147-A177-3AD203B41FA5}">
                      <a16:colId xmlns:a16="http://schemas.microsoft.com/office/drawing/2014/main" val="1200070336"/>
                    </a:ext>
                  </a:extLst>
                </a:gridCol>
                <a:gridCol w="6123215">
                  <a:extLst>
                    <a:ext uri="{9D8B030D-6E8A-4147-A177-3AD203B41FA5}">
                      <a16:colId xmlns:a16="http://schemas.microsoft.com/office/drawing/2014/main" val="1985121763"/>
                    </a:ext>
                  </a:extLst>
                </a:gridCol>
                <a:gridCol w="1175657">
                  <a:extLst>
                    <a:ext uri="{9D8B030D-6E8A-4147-A177-3AD203B41FA5}">
                      <a16:colId xmlns:a16="http://schemas.microsoft.com/office/drawing/2014/main" val="3550178673"/>
                    </a:ext>
                  </a:extLst>
                </a:gridCol>
                <a:gridCol w="1143000">
                  <a:extLst>
                    <a:ext uri="{9D8B030D-6E8A-4147-A177-3AD203B41FA5}">
                      <a16:colId xmlns:a16="http://schemas.microsoft.com/office/drawing/2014/main" val="2827178805"/>
                    </a:ext>
                  </a:extLst>
                </a:gridCol>
                <a:gridCol w="1132115">
                  <a:extLst>
                    <a:ext uri="{9D8B030D-6E8A-4147-A177-3AD203B41FA5}">
                      <a16:colId xmlns:a16="http://schemas.microsoft.com/office/drawing/2014/main" val="760849413"/>
                    </a:ext>
                  </a:extLst>
                </a:gridCol>
              </a:tblGrid>
              <a:tr h="304800">
                <a:tc gridSpan="5">
                  <a:txBody>
                    <a:bodyPr/>
                    <a:lstStyle/>
                    <a:p>
                      <a:pPr algn="ctr"/>
                      <a:r>
                        <a:rPr lang="en-US" sz="1600" dirty="0">
                          <a:latin typeface="Century Gothic" panose="020B0502020202020204" pitchFamily="34" charset="0"/>
                        </a:rPr>
                        <a:t>JOURNAL</a:t>
                      </a:r>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2913993"/>
                  </a:ext>
                </a:extLst>
              </a:tr>
              <a:tr h="403860">
                <a:tc>
                  <a:txBody>
                    <a:bodyPr/>
                    <a:lstStyle/>
                    <a:p>
                      <a:pPr algn="ctr" fontAlgn="ctr"/>
                      <a:r>
                        <a:rPr lang="en-US" sz="1600" b="1" dirty="0">
                          <a:effectLst/>
                          <a:latin typeface="Century Gothic" panose="020B0502020202020204" pitchFamily="34" charset="0"/>
                        </a:rPr>
                        <a:t>Date</a:t>
                      </a:r>
                    </a:p>
                  </a:txBody>
                  <a:tcPr marL="76200" marR="76200" marT="95250" marB="95250" anchor="ctr"/>
                </a:tc>
                <a:tc>
                  <a:txBody>
                    <a:bodyPr/>
                    <a:lstStyle/>
                    <a:p>
                      <a:pPr algn="ctr" fontAlgn="ctr"/>
                      <a:r>
                        <a:rPr lang="en-US" sz="1600" b="1" dirty="0">
                          <a:effectLst/>
                          <a:latin typeface="Century Gothic" panose="020B0502020202020204" pitchFamily="34" charset="0"/>
                        </a:rPr>
                        <a:t>Description</a:t>
                      </a:r>
                    </a:p>
                  </a:txBody>
                  <a:tcPr marL="76200" marR="76200" marT="95250" marB="95250" anchor="ctr"/>
                </a:tc>
                <a:tc>
                  <a:txBody>
                    <a:bodyPr/>
                    <a:lstStyle/>
                    <a:p>
                      <a:pPr algn="ctr" fontAlgn="ctr"/>
                      <a:r>
                        <a:rPr lang="en-US" sz="1600" b="1" dirty="0">
                          <a:effectLst/>
                          <a:latin typeface="Century Gothic" panose="020B0502020202020204" pitchFamily="34" charset="0"/>
                        </a:rPr>
                        <a:t>Post. Ref.</a:t>
                      </a:r>
                    </a:p>
                  </a:txBody>
                  <a:tcPr marL="76200" marR="76200" marT="95250" marB="95250" anchor="ctr"/>
                </a:tc>
                <a:tc>
                  <a:txBody>
                    <a:bodyPr/>
                    <a:lstStyle/>
                    <a:p>
                      <a:pPr algn="ctr" fontAlgn="ctr"/>
                      <a:r>
                        <a:rPr lang="en-US" sz="1600" b="1" dirty="0">
                          <a:effectLst/>
                          <a:latin typeface="Century Gothic" panose="020B0502020202020204" pitchFamily="34" charset="0"/>
                        </a:rPr>
                        <a:t>Debit</a:t>
                      </a:r>
                    </a:p>
                  </a:txBody>
                  <a:tcPr marL="76200" marR="76200" marT="95250" marB="95250" anchor="ctr"/>
                </a:tc>
                <a:tc>
                  <a:txBody>
                    <a:bodyPr/>
                    <a:lstStyle/>
                    <a:p>
                      <a:pPr algn="ctr" fontAlgn="ctr"/>
                      <a:r>
                        <a:rPr lang="en-US" sz="1600" b="1" dirty="0">
                          <a:effectLst/>
                          <a:latin typeface="Century Gothic" panose="020B0502020202020204" pitchFamily="34" charset="0"/>
                        </a:rPr>
                        <a:t>Credit</a:t>
                      </a:r>
                    </a:p>
                  </a:txBody>
                  <a:tcPr marL="76200" marR="76200" marT="95250" marB="95250" anchor="ctr"/>
                </a:tc>
                <a:extLst>
                  <a:ext uri="{0D108BD9-81ED-4DB2-BD59-A6C34878D82A}">
                    <a16:rowId xmlns:a16="http://schemas.microsoft.com/office/drawing/2014/main" val="2761851899"/>
                  </a:ext>
                </a:extLst>
              </a:tr>
              <a:tr h="403860">
                <a:tc>
                  <a:txBody>
                    <a:bodyPr/>
                    <a:lstStyle/>
                    <a:p>
                      <a:pPr algn="l" fontAlgn="ctr"/>
                      <a:r>
                        <a:rPr lang="en-US" sz="1600">
                          <a:effectLst/>
                          <a:latin typeface="Century Gothic" panose="020B0502020202020204" pitchFamily="34" charset="0"/>
                        </a:rPr>
                        <a:t>May 31</a:t>
                      </a:r>
                    </a:p>
                  </a:txBody>
                  <a:tcPr marL="76200" marR="76200" marT="95250" marB="95250" anchor="ctr"/>
                </a:tc>
                <a:tc>
                  <a:txBody>
                    <a:bodyPr/>
                    <a:lstStyle/>
                    <a:p>
                      <a:pPr algn="l" fontAlgn="ctr"/>
                      <a:r>
                        <a:rPr lang="en-US" sz="1600">
                          <a:effectLst/>
                          <a:latin typeface="Century Gothic" panose="020B0502020202020204" pitchFamily="34" charset="0"/>
                        </a:rPr>
                        <a:t>Cash</a:t>
                      </a:r>
                    </a:p>
                  </a:txBody>
                  <a:tcPr marL="76200" marR="76200" marT="95250" marB="95250" anchor="ctr"/>
                </a:tc>
                <a:tc>
                  <a:txBody>
                    <a:bodyPr/>
                    <a:lstStyle/>
                    <a:p>
                      <a:pPr algn="r" fontAlgn="ctr"/>
                      <a:endParaRPr lang="en-US" sz="1600">
                        <a:effectLst/>
                        <a:latin typeface="Century Gothic" panose="020B0502020202020204" pitchFamily="34" charset="0"/>
                      </a:endParaRPr>
                    </a:p>
                  </a:txBody>
                  <a:tcPr marL="76200" marR="76200" marT="95250" marB="95250" anchor="ctr"/>
                </a:tc>
                <a:tc>
                  <a:txBody>
                    <a:bodyPr/>
                    <a:lstStyle/>
                    <a:p>
                      <a:pPr algn="r" fontAlgn="ctr"/>
                      <a:r>
                        <a:rPr lang="en-US" sz="1600">
                          <a:effectLst/>
                          <a:latin typeface="Century Gothic" panose="020B0502020202020204" pitchFamily="34" charset="0"/>
                        </a:rPr>
                        <a:t>105,000</a:t>
                      </a:r>
                    </a:p>
                  </a:txBody>
                  <a:tcPr marL="76200" marR="76200" marT="95250" marB="95250" anchor="ctr"/>
                </a:tc>
                <a:tc>
                  <a:txBody>
                    <a:bodyPr/>
                    <a:lstStyle/>
                    <a:p>
                      <a:pPr algn="l" fontAlgn="ctr"/>
                      <a:endParaRPr lang="en-US" sz="160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2852848980"/>
                  </a:ext>
                </a:extLst>
              </a:tr>
              <a:tr h="403860">
                <a:tc>
                  <a:txBody>
                    <a:bodyPr/>
                    <a:lstStyle/>
                    <a:p>
                      <a:pPr algn="l" fontAlgn="ctr"/>
                      <a:endParaRPr lang="en-US" sz="1600" dirty="0">
                        <a:effectLst/>
                        <a:latin typeface="Century Gothic" panose="020B0502020202020204" pitchFamily="34" charset="0"/>
                      </a:endParaRPr>
                    </a:p>
                  </a:txBody>
                  <a:tcPr marL="76200" marR="76200" marT="95250" marB="95250" anchor="ctr"/>
                </a:tc>
                <a:tc>
                  <a:txBody>
                    <a:bodyPr/>
                    <a:lstStyle/>
                    <a:p>
                      <a:pPr algn="l" fontAlgn="ctr"/>
                      <a:r>
                        <a:rPr lang="en-US" sz="1600">
                          <a:effectLst/>
                          <a:latin typeface="Century Gothic" panose="020B0502020202020204" pitchFamily="34" charset="0"/>
                        </a:rPr>
                        <a:t>      Bonds payable</a:t>
                      </a:r>
                    </a:p>
                  </a:txBody>
                  <a:tcPr marL="76200" marR="76200" marT="95250" marB="95250" anchor="ctr"/>
                </a:tc>
                <a:tc>
                  <a:txBody>
                    <a:bodyPr/>
                    <a:lstStyle/>
                    <a:p>
                      <a:pPr algn="l" fontAlgn="ctr"/>
                      <a:endParaRPr lang="en-US" sz="1600">
                        <a:effectLst/>
                        <a:latin typeface="Century Gothic" panose="020B0502020202020204" pitchFamily="34" charset="0"/>
                      </a:endParaRPr>
                    </a:p>
                  </a:txBody>
                  <a:tcPr marL="76200" marR="76200" marT="95250" marB="95250" anchor="ctr"/>
                </a:tc>
                <a:tc>
                  <a:txBody>
                    <a:bodyPr/>
                    <a:lstStyle/>
                    <a:p>
                      <a:pPr algn="r" fontAlgn="ctr"/>
                      <a:endParaRPr lang="en-US" sz="1600">
                        <a:effectLst/>
                        <a:latin typeface="Century Gothic" panose="020B0502020202020204" pitchFamily="34" charset="0"/>
                      </a:endParaRPr>
                    </a:p>
                  </a:txBody>
                  <a:tcPr marL="76200" marR="76200" marT="95250" marB="95250" anchor="ctr"/>
                </a:tc>
                <a:tc>
                  <a:txBody>
                    <a:bodyPr/>
                    <a:lstStyle/>
                    <a:p>
                      <a:pPr algn="r" fontAlgn="ctr"/>
                      <a:r>
                        <a:rPr lang="en-US" sz="1600">
                          <a:effectLst/>
                          <a:latin typeface="Century Gothic" panose="020B0502020202020204" pitchFamily="34" charset="0"/>
                        </a:rPr>
                        <a:t>100,000</a:t>
                      </a:r>
                    </a:p>
                  </a:txBody>
                  <a:tcPr marL="76200" marR="76200" marT="95250" marB="95250" anchor="ctr"/>
                </a:tc>
                <a:extLst>
                  <a:ext uri="{0D108BD9-81ED-4DB2-BD59-A6C34878D82A}">
                    <a16:rowId xmlns:a16="http://schemas.microsoft.com/office/drawing/2014/main" val="194582480"/>
                  </a:ext>
                </a:extLst>
              </a:tr>
              <a:tr h="0">
                <a:tc>
                  <a:txBody>
                    <a:bodyPr/>
                    <a:lstStyle/>
                    <a:p>
                      <a:pPr algn="l" fontAlgn="ctr"/>
                      <a:endParaRPr lang="en-US" sz="1600" dirty="0">
                        <a:effectLst/>
                        <a:latin typeface="Century Gothic" panose="020B0502020202020204" pitchFamily="34" charset="0"/>
                      </a:endParaRPr>
                    </a:p>
                  </a:txBody>
                  <a:tcPr marL="76200" marR="76200" marT="95250" marB="95250" anchor="ctr"/>
                </a:tc>
                <a:tc>
                  <a:txBody>
                    <a:bodyPr/>
                    <a:lstStyle/>
                    <a:p>
                      <a:pPr algn="l" fontAlgn="ctr"/>
                      <a:r>
                        <a:rPr lang="en-US" sz="1600">
                          <a:effectLst/>
                          <a:latin typeface="Century Gothic" panose="020B0502020202020204" pitchFamily="34" charset="0"/>
                        </a:rPr>
                        <a:t>      Bond interest payable ($100,000 x 12% x (5/12))</a:t>
                      </a:r>
                    </a:p>
                  </a:txBody>
                  <a:tcPr marL="76200" marR="76200" marT="95250" marB="95250" anchor="ctr"/>
                </a:tc>
                <a:tc>
                  <a:txBody>
                    <a:bodyPr/>
                    <a:lstStyle/>
                    <a:p>
                      <a:pPr algn="l" fontAlgn="ctr"/>
                      <a:endParaRPr lang="en-US" sz="1600">
                        <a:effectLst/>
                        <a:latin typeface="Century Gothic" panose="020B0502020202020204" pitchFamily="34" charset="0"/>
                      </a:endParaRPr>
                    </a:p>
                  </a:txBody>
                  <a:tcPr marL="76200" marR="76200" marT="95250" marB="95250" anchor="ctr"/>
                </a:tc>
                <a:tc>
                  <a:txBody>
                    <a:bodyPr/>
                    <a:lstStyle/>
                    <a:p>
                      <a:pPr algn="r" fontAlgn="ctr"/>
                      <a:endParaRPr lang="en-US" sz="1600" dirty="0">
                        <a:effectLst/>
                        <a:latin typeface="Century Gothic" panose="020B0502020202020204" pitchFamily="34" charset="0"/>
                      </a:endParaRPr>
                    </a:p>
                  </a:txBody>
                  <a:tcPr marL="76200" marR="76200" marT="95250" marB="95250" anchor="ctr"/>
                </a:tc>
                <a:tc>
                  <a:txBody>
                    <a:bodyPr/>
                    <a:lstStyle/>
                    <a:p>
                      <a:pPr algn="r" fontAlgn="ctr"/>
                      <a:r>
                        <a:rPr lang="en-US" sz="1600">
                          <a:effectLst/>
                          <a:latin typeface="Century Gothic" panose="020B0502020202020204" pitchFamily="34" charset="0"/>
                        </a:rPr>
                        <a:t>5,000</a:t>
                      </a:r>
                    </a:p>
                  </a:txBody>
                  <a:tcPr marL="76200" marR="76200" marT="95250" marB="95250" anchor="ctr"/>
                </a:tc>
                <a:extLst>
                  <a:ext uri="{0D108BD9-81ED-4DB2-BD59-A6C34878D82A}">
                    <a16:rowId xmlns:a16="http://schemas.microsoft.com/office/drawing/2014/main" val="2211746515"/>
                  </a:ext>
                </a:extLst>
              </a:tr>
              <a:tr h="0">
                <a:tc>
                  <a:txBody>
                    <a:bodyPr/>
                    <a:lstStyle/>
                    <a:p>
                      <a:pPr algn="l" fontAlgn="ctr"/>
                      <a:endParaRPr lang="en-US" sz="1600" dirty="0">
                        <a:effectLst/>
                        <a:latin typeface="Century Gothic" panose="020B0502020202020204" pitchFamily="34" charset="0"/>
                      </a:endParaRPr>
                    </a:p>
                  </a:txBody>
                  <a:tcPr marL="76200" marR="76200" marT="95250" marB="95250" anchor="ctr"/>
                </a:tc>
                <a:tc>
                  <a:txBody>
                    <a:bodyPr/>
                    <a:lstStyle/>
                    <a:p>
                      <a:pPr algn="l" fontAlgn="ctr"/>
                      <a:r>
                        <a:rPr lang="en-US" sz="1600">
                          <a:effectLst/>
                          <a:latin typeface="Century Gothic" panose="020B0502020202020204" pitchFamily="34" charset="0"/>
                        </a:rPr>
                        <a:t>To record bonds issued at face value plus accrued interest.</a:t>
                      </a:r>
                    </a:p>
                  </a:txBody>
                  <a:tcPr marL="76200" marR="76200" marT="95250" marB="95250" anchor="ctr"/>
                </a:tc>
                <a:tc>
                  <a:txBody>
                    <a:bodyPr/>
                    <a:lstStyle/>
                    <a:p>
                      <a:pPr algn="l" fontAlgn="ctr"/>
                      <a:endParaRPr lang="en-US" sz="1600" dirty="0">
                        <a:effectLst/>
                        <a:latin typeface="Century Gothic" panose="020B0502020202020204" pitchFamily="34" charset="0"/>
                      </a:endParaRPr>
                    </a:p>
                  </a:txBody>
                  <a:tcPr marL="76200" marR="76200" marT="95250" marB="95250" anchor="ctr"/>
                </a:tc>
                <a:tc>
                  <a:txBody>
                    <a:bodyPr/>
                    <a:lstStyle/>
                    <a:p>
                      <a:pPr algn="l" fontAlgn="ctr"/>
                      <a:endParaRPr lang="en-US" sz="1600">
                        <a:effectLst/>
                        <a:latin typeface="Century Gothic" panose="020B0502020202020204" pitchFamily="34" charset="0"/>
                      </a:endParaRPr>
                    </a:p>
                  </a:txBody>
                  <a:tcPr marL="76200" marR="76200" marT="95250" marB="95250" anchor="ctr"/>
                </a:tc>
                <a:tc>
                  <a:txBody>
                    <a:bodyPr/>
                    <a:lstStyle/>
                    <a:p>
                      <a:endParaRPr lang="en-US" sz="1600" dirty="0">
                        <a:latin typeface="Century Gothic" panose="020B0502020202020204" pitchFamily="34" charset="0"/>
                      </a:endParaRPr>
                    </a:p>
                  </a:txBody>
                  <a:tcPr/>
                </a:tc>
                <a:extLst>
                  <a:ext uri="{0D108BD9-81ED-4DB2-BD59-A6C34878D82A}">
                    <a16:rowId xmlns:a16="http://schemas.microsoft.com/office/drawing/2014/main" val="1062776505"/>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gab4ab1ae67_0_52"/>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Determine the Items That Impact the Selling Price of a Bond</a:t>
            </a:r>
            <a:endParaRPr/>
          </a:p>
        </p:txBody>
      </p:sp>
      <p:pic>
        <p:nvPicPr>
          <p:cNvPr id="130" name="Google Shape;130;gab4ab1ae67_0_52" descr="Bond Interest Rates" title="Bond Interest Rates">
            <a:hlinkClick r:id="rId3"/>
          </p:cNvPr>
          <p:cNvPicPr preferRelativeResize="0"/>
          <p:nvPr/>
        </p:nvPicPr>
        <p:blipFill>
          <a:blip r:embed="rId4">
            <a:alphaModFix/>
          </a:blip>
          <a:stretch>
            <a:fillRect/>
          </a:stretch>
        </p:blipFill>
        <p:spPr>
          <a:xfrm>
            <a:off x="3075475" y="1825625"/>
            <a:ext cx="6310200" cy="47326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0"/>
                                        </p:tgtEl>
                                        <p:attrNameLst>
                                          <p:attrName>style.visibility</p:attrName>
                                        </p:attrNameLst>
                                      </p:cBhvr>
                                      <p:to>
                                        <p:strVal val="visible"/>
                                      </p:to>
                                    </p:set>
                                    <p:animEffect transition="in" filter="fade">
                                      <p:cBhvr>
                                        <p:cTn id="7" dur="10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gab4ab1ae67_0_64"/>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sz="2600"/>
              <a:t>Record the Entries for a Bond Issue Sold at a Discount and Sold at a Premium Using the Straight-Line Amortization Method</a:t>
            </a:r>
            <a:endParaRPr sz="2600"/>
          </a:p>
        </p:txBody>
      </p:sp>
      <p:sp>
        <p:nvSpPr>
          <p:cNvPr id="137" name="Google Shape;137;gab4ab1ae67_0_64"/>
          <p:cNvSpPr txBox="1">
            <a:spLocks noGrp="1"/>
          </p:cNvSpPr>
          <p:nvPr>
            <p:ph type="body" idx="1"/>
          </p:nvPr>
        </p:nvSpPr>
        <p:spPr>
          <a:xfrm>
            <a:off x="838200" y="1825625"/>
            <a:ext cx="5676300" cy="45894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b="1">
                <a:solidFill>
                  <a:srgbClr val="000000"/>
                </a:solidFill>
                <a:highlight>
                  <a:srgbClr val="F1F7FB"/>
                </a:highlight>
              </a:rPr>
              <a:t>Discounted Bond:</a:t>
            </a:r>
            <a:r>
              <a:rPr lang="en-US">
                <a:solidFill>
                  <a:srgbClr val="000000"/>
                </a:solidFill>
                <a:highlight>
                  <a:srgbClr val="F1F7FB"/>
                </a:highlight>
              </a:rPr>
              <a:t> When a bond is issued at a discount (less than it is worth), always record Bond Payable at the amount it has to be paid back. This is the face value or principal amount of the bond. </a:t>
            </a:r>
            <a:endParaRPr>
              <a:solidFill>
                <a:srgbClr val="000000"/>
              </a:solidFill>
              <a:highlight>
                <a:srgbClr val="F1F7FB"/>
              </a:highlight>
            </a:endParaRPr>
          </a:p>
          <a:p>
            <a:pPr marL="0" lvl="0" indent="0" algn="l" rtl="0">
              <a:spcBef>
                <a:spcPts val="750"/>
              </a:spcBef>
              <a:spcAft>
                <a:spcPts val="0"/>
              </a:spcAft>
              <a:buNone/>
            </a:pPr>
            <a:r>
              <a:rPr lang="en-US" b="1">
                <a:solidFill>
                  <a:srgbClr val="000000"/>
                </a:solidFill>
                <a:highlight>
                  <a:srgbClr val="F1F7FB"/>
                </a:highlight>
              </a:rPr>
              <a:t>Difference</a:t>
            </a:r>
            <a:r>
              <a:rPr lang="en-US">
                <a:solidFill>
                  <a:srgbClr val="000000"/>
                </a:solidFill>
                <a:highlight>
                  <a:srgbClr val="F1F7FB"/>
                </a:highlight>
              </a:rPr>
              <a:t> between the price it was sold and the amount to pay back is recorded in a contra-liability account called Discount on Bonds Payable. </a:t>
            </a:r>
            <a:endParaRPr>
              <a:solidFill>
                <a:srgbClr val="000000"/>
              </a:solidFill>
              <a:highlight>
                <a:srgbClr val="F1F7FB"/>
              </a:highlight>
            </a:endParaRPr>
          </a:p>
          <a:p>
            <a:pPr marL="0" lvl="0" indent="0" algn="l" rtl="0">
              <a:spcBef>
                <a:spcPts val="750"/>
              </a:spcBef>
              <a:spcAft>
                <a:spcPts val="0"/>
              </a:spcAft>
              <a:buNone/>
            </a:pPr>
            <a:r>
              <a:rPr lang="en-US" b="1">
                <a:solidFill>
                  <a:srgbClr val="000000"/>
                </a:solidFill>
                <a:highlight>
                  <a:srgbClr val="F1F7FB"/>
                </a:highlight>
              </a:rPr>
              <a:t>Discount</a:t>
            </a:r>
            <a:r>
              <a:rPr lang="en-US">
                <a:solidFill>
                  <a:srgbClr val="000000"/>
                </a:solidFill>
                <a:highlight>
                  <a:srgbClr val="F1F7FB"/>
                </a:highlight>
              </a:rPr>
              <a:t> will be removed over the life of the bond by amortizing it over the life of the bond and will increase bond interest expense when recording the semiannual interest payment.</a:t>
            </a:r>
            <a:endParaRPr>
              <a:solidFill>
                <a:srgbClr val="000000"/>
              </a:solidFill>
              <a:highlight>
                <a:srgbClr val="F1F7FB"/>
              </a:highlight>
            </a:endParaRPr>
          </a:p>
          <a:p>
            <a:pPr marL="0" lvl="0" indent="0" algn="l" rtl="0">
              <a:spcBef>
                <a:spcPts val="750"/>
              </a:spcBef>
              <a:spcAft>
                <a:spcPts val="0"/>
              </a:spcAft>
              <a:buNone/>
            </a:pPr>
            <a:endParaRPr sz="1500">
              <a:solidFill>
                <a:srgbClr val="000000"/>
              </a:solidFill>
              <a:highlight>
                <a:srgbClr val="FFFFFF"/>
              </a:highlight>
            </a:endParaRPr>
          </a:p>
        </p:txBody>
      </p:sp>
      <p:pic>
        <p:nvPicPr>
          <p:cNvPr id="138" name="Google Shape;138;gab4ab1ae67_0_64" descr="Issuing Bonds at a Discount" title="Issuing Bonds at a Discount">
            <a:hlinkClick r:id="rId3"/>
          </p:cNvPr>
          <p:cNvPicPr preferRelativeResize="0"/>
          <p:nvPr/>
        </p:nvPicPr>
        <p:blipFill>
          <a:blip r:embed="rId4">
            <a:alphaModFix/>
          </a:blip>
          <a:stretch>
            <a:fillRect/>
          </a:stretch>
        </p:blipFill>
        <p:spPr>
          <a:xfrm>
            <a:off x="6514500" y="1825625"/>
            <a:ext cx="5442550" cy="408190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8"/>
                                        </p:tgtEl>
                                        <p:attrNameLst>
                                          <p:attrName>style.visibility</p:attrName>
                                        </p:attrNameLst>
                                      </p:cBhvr>
                                      <p:to>
                                        <p:strVal val="visible"/>
                                      </p:to>
                                    </p:set>
                                    <p:animEffect transition="in" filter="fade">
                                      <p:cBhvr>
                                        <p:cTn id="7" dur="10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gab4ab1ae67_0_72"/>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Discuss the Effective Interest Rate Method of Amortizing Bond Premium and Discount</a:t>
            </a:r>
            <a:endParaRPr/>
          </a:p>
        </p:txBody>
      </p:sp>
      <p:sp>
        <p:nvSpPr>
          <p:cNvPr id="145" name="Google Shape;145;gab4ab1ae67_0_72"/>
          <p:cNvSpPr txBox="1">
            <a:spLocks noGrp="1"/>
          </p:cNvSpPr>
          <p:nvPr>
            <p:ph type="body" idx="1"/>
          </p:nvPr>
        </p:nvSpPr>
        <p:spPr>
          <a:xfrm>
            <a:off x="838200" y="1825625"/>
            <a:ext cx="5697900" cy="4351200"/>
          </a:xfrm>
          <a:prstGeom prst="rect">
            <a:avLst/>
          </a:prstGeom>
        </p:spPr>
        <p:txBody>
          <a:bodyPr spcFirstLastPara="1" wrap="square" lIns="91425" tIns="45700" rIns="91425" bIns="45700" anchor="t" anchorCtr="0">
            <a:noAutofit/>
          </a:bodyPr>
          <a:lstStyle/>
          <a:p>
            <a:pPr marL="0" lvl="0" indent="0" algn="l" rtl="0">
              <a:lnSpc>
                <a:spcPct val="160000"/>
              </a:lnSpc>
              <a:spcBef>
                <a:spcPts val="0"/>
              </a:spcBef>
              <a:spcAft>
                <a:spcPts val="0"/>
              </a:spcAft>
              <a:buClr>
                <a:schemeClr val="dk1"/>
              </a:buClr>
              <a:buSzPts val="1100"/>
              <a:buFont typeface="Arial"/>
              <a:buNone/>
            </a:pPr>
            <a:r>
              <a:rPr lang="en-US" sz="1700" b="1">
                <a:solidFill>
                  <a:srgbClr val="000000"/>
                </a:solidFill>
              </a:rPr>
              <a:t>Effective interest method.</a:t>
            </a:r>
            <a:r>
              <a:rPr lang="en-US" sz="1700">
                <a:solidFill>
                  <a:srgbClr val="000000"/>
                </a:solidFill>
              </a:rPr>
              <a:t> The preferable approach to recording amortization is the effective interest method that uses a constant percentage of the carrying value, rather than an equal dollar amount each year, similar to the double-declining balance method of depreciation or fixed assets.</a:t>
            </a:r>
            <a:endParaRPr sz="1700">
              <a:solidFill>
                <a:srgbClr val="000000"/>
              </a:solidFill>
            </a:endParaRPr>
          </a:p>
          <a:p>
            <a:pPr marL="0" lvl="0" indent="0" algn="l" rtl="0">
              <a:lnSpc>
                <a:spcPct val="160000"/>
              </a:lnSpc>
              <a:spcBef>
                <a:spcPts val="2400"/>
              </a:spcBef>
              <a:spcAft>
                <a:spcPts val="0"/>
              </a:spcAft>
              <a:buClr>
                <a:schemeClr val="dk1"/>
              </a:buClr>
              <a:buSzPts val="1100"/>
              <a:buFont typeface="Arial"/>
              <a:buNone/>
            </a:pPr>
            <a:r>
              <a:rPr lang="en-US" sz="1700" b="1">
                <a:solidFill>
                  <a:srgbClr val="000000"/>
                </a:solidFill>
              </a:rPr>
              <a:t>Amortization amount.</a:t>
            </a:r>
            <a:r>
              <a:rPr lang="en-US" sz="1700">
                <a:solidFill>
                  <a:srgbClr val="000000"/>
                </a:solidFill>
              </a:rPr>
              <a:t> The difference between the cash paid for interest and the calculated amount of bond interest expense, and at the end of the bond carrying period, the unamortized discount or premium would be zero.</a:t>
            </a:r>
            <a:endParaRPr sz="1700">
              <a:solidFill>
                <a:srgbClr val="000000"/>
              </a:solidFill>
            </a:endParaRPr>
          </a:p>
          <a:p>
            <a:pPr marL="0" lvl="0" indent="0" algn="l" rtl="0">
              <a:spcBef>
                <a:spcPts val="2400"/>
              </a:spcBef>
              <a:spcAft>
                <a:spcPts val="0"/>
              </a:spcAft>
              <a:buNone/>
            </a:pPr>
            <a:endParaRPr/>
          </a:p>
        </p:txBody>
      </p:sp>
      <p:pic>
        <p:nvPicPr>
          <p:cNvPr id="146" name="Google Shape;146;gab4ab1ae67_0_72"/>
          <p:cNvPicPr preferRelativeResize="0"/>
          <p:nvPr/>
        </p:nvPicPr>
        <p:blipFill>
          <a:blip r:embed="rId3">
            <a:alphaModFix/>
          </a:blip>
          <a:stretch>
            <a:fillRect/>
          </a:stretch>
        </p:blipFill>
        <p:spPr>
          <a:xfrm>
            <a:off x="6494175" y="2019675"/>
            <a:ext cx="5697825" cy="41571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gac620c92d0_0_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6350" lvl="0" indent="-6350" algn="l" rtl="0">
              <a:lnSpc>
                <a:spcPct val="90000"/>
              </a:lnSpc>
              <a:spcBef>
                <a:spcPts val="750"/>
              </a:spcBef>
              <a:spcAft>
                <a:spcPts val="0"/>
              </a:spcAft>
              <a:buSzPts val="2800"/>
              <a:buNone/>
            </a:pPr>
            <a:r>
              <a:rPr lang="en-US"/>
              <a:t>The GenZ company issues 6% bonds when the market rate is 8% and investors expect the market rate must be issued at a _____________ in order to attract investors to purchase its bonds.</a:t>
            </a:r>
            <a:endParaRPr/>
          </a:p>
          <a:p>
            <a:pPr marL="6350" lvl="0" indent="-6350" algn="l" rtl="0">
              <a:lnSpc>
                <a:spcPct val="90000"/>
              </a:lnSpc>
              <a:spcBef>
                <a:spcPts val="750"/>
              </a:spcBef>
              <a:spcAft>
                <a:spcPts val="0"/>
              </a:spcAft>
              <a:buSzPts val="2800"/>
              <a:buNone/>
            </a:pPr>
            <a:endParaRPr/>
          </a:p>
          <a:p>
            <a:pPr marL="914400" lvl="0" indent="-457200" algn="l" rtl="0">
              <a:lnSpc>
                <a:spcPct val="90000"/>
              </a:lnSpc>
              <a:spcBef>
                <a:spcPts val="750"/>
              </a:spcBef>
              <a:spcAft>
                <a:spcPts val="0"/>
              </a:spcAft>
              <a:buSzPts val="2100"/>
              <a:buFont typeface="Arial"/>
              <a:buAutoNum type="alphaUcPeriod"/>
            </a:pPr>
            <a:r>
              <a:rPr lang="en-US"/>
              <a:t>face value</a:t>
            </a:r>
            <a:endParaRPr/>
          </a:p>
          <a:p>
            <a:pPr marL="914400" lvl="0" indent="-457200" algn="l" rtl="0">
              <a:lnSpc>
                <a:spcPct val="90000"/>
              </a:lnSpc>
              <a:spcBef>
                <a:spcPts val="750"/>
              </a:spcBef>
              <a:spcAft>
                <a:spcPts val="0"/>
              </a:spcAft>
              <a:buSzPts val="2100"/>
              <a:buFont typeface="Arial"/>
              <a:buAutoNum type="alphaUcPeriod"/>
            </a:pPr>
            <a:r>
              <a:rPr lang="en-US"/>
              <a:t>premium</a:t>
            </a:r>
            <a:endParaRPr/>
          </a:p>
          <a:p>
            <a:pPr marL="914400" lvl="0" indent="-457200" algn="l" rtl="0">
              <a:lnSpc>
                <a:spcPct val="90000"/>
              </a:lnSpc>
              <a:spcBef>
                <a:spcPts val="750"/>
              </a:spcBef>
              <a:spcAft>
                <a:spcPts val="0"/>
              </a:spcAft>
              <a:buSzPts val="2100"/>
              <a:buFont typeface="Arial"/>
              <a:buAutoNum type="alphaUcPeriod"/>
            </a:pPr>
            <a:r>
              <a:rPr lang="en-US"/>
              <a:t>par value</a:t>
            </a:r>
            <a:endParaRPr/>
          </a:p>
          <a:p>
            <a:pPr marL="914400" lvl="0" indent="-457200" algn="l" rtl="0">
              <a:lnSpc>
                <a:spcPct val="90000"/>
              </a:lnSpc>
              <a:spcBef>
                <a:spcPts val="750"/>
              </a:spcBef>
              <a:spcAft>
                <a:spcPts val="0"/>
              </a:spcAft>
              <a:buSzPts val="2100"/>
              <a:buFont typeface="Arial"/>
              <a:buAutoNum type="alphaUcPeriod"/>
            </a:pPr>
            <a:r>
              <a:rPr lang="en-US"/>
              <a:t>discount</a:t>
            </a:r>
            <a:endParaRPr/>
          </a:p>
          <a:p>
            <a:pPr marL="38100" lvl="0" indent="0" algn="l" rtl="0">
              <a:lnSpc>
                <a:spcPct val="90000"/>
              </a:lnSpc>
              <a:spcBef>
                <a:spcPts val="750"/>
              </a:spcBef>
              <a:spcAft>
                <a:spcPts val="0"/>
              </a:spcAft>
              <a:buSzPts val="2800"/>
              <a:buNone/>
            </a:pPr>
            <a:endParaRPr/>
          </a:p>
        </p:txBody>
      </p:sp>
      <p:sp>
        <p:nvSpPr>
          <p:cNvPr id="152" name="Google Shape;152;gac620c92d0_0_0"/>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Practice Question 1</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8"/>
          <p:cNvSpPr txBox="1">
            <a:spLocks noGrp="1"/>
          </p:cNvSpPr>
          <p:nvPr>
            <p:ph type="title"/>
          </p:nvPr>
        </p:nvSpPr>
        <p:spPr>
          <a:xfrm>
            <a:off x="838200" y="537883"/>
            <a:ext cx="10515600" cy="2689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Leases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9"/>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Leases</a:t>
            </a:r>
            <a:endParaRPr/>
          </a:p>
        </p:txBody>
      </p:sp>
      <p:sp>
        <p:nvSpPr>
          <p:cNvPr id="163" name="Google Shape;163;p9"/>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sz="2400"/>
              <a:t>12.3: Understand accounting for leases	</a:t>
            </a:r>
            <a:endParaRPr/>
          </a:p>
          <a:p>
            <a:pPr marL="582930" lvl="0" indent="0" algn="l" rtl="0">
              <a:lnSpc>
                <a:spcPct val="90000"/>
              </a:lnSpc>
              <a:spcBef>
                <a:spcPts val="375"/>
              </a:spcBef>
              <a:spcAft>
                <a:spcPts val="0"/>
              </a:spcAft>
              <a:buClr>
                <a:schemeClr val="dk1"/>
              </a:buClr>
              <a:buSzPts val="1100"/>
              <a:buFont typeface="Arial"/>
              <a:buNone/>
            </a:pPr>
            <a:r>
              <a:rPr lang="en-US" sz="2000"/>
              <a:t>12.3.1: Distinguish between a finance lease and an operating lease.</a:t>
            </a:r>
            <a:endParaRPr sz="2000"/>
          </a:p>
          <a:p>
            <a:pPr marL="582930" lvl="0" indent="0" algn="l" rtl="0">
              <a:lnSpc>
                <a:spcPct val="90000"/>
              </a:lnSpc>
              <a:spcBef>
                <a:spcPts val="375"/>
              </a:spcBef>
              <a:spcAft>
                <a:spcPts val="0"/>
              </a:spcAft>
              <a:buSzPts val="1100"/>
              <a:buNone/>
            </a:pPr>
            <a:r>
              <a:rPr lang="en-US" sz="2000"/>
              <a:t>12.3.2: Record entries associated with leases</a:t>
            </a:r>
            <a:endParaRPr sz="2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p2"/>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Module Learning Outcomes</a:t>
            </a:r>
            <a:endParaRPr/>
          </a:p>
        </p:txBody>
      </p:sp>
      <p:sp>
        <p:nvSpPr>
          <p:cNvPr id="50" name="Google Shape;50;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a:t>Describe the accounting and reporting of non-current liabilities		</a:t>
            </a:r>
            <a:endParaRPr/>
          </a:p>
          <a:p>
            <a:pPr marL="38100" lvl="0" indent="0" algn="l" rtl="0">
              <a:lnSpc>
                <a:spcPct val="90000"/>
              </a:lnSpc>
              <a:spcBef>
                <a:spcPts val="750"/>
              </a:spcBef>
              <a:spcAft>
                <a:spcPts val="0"/>
              </a:spcAft>
              <a:buSzPts val="2800"/>
              <a:buNone/>
            </a:pPr>
            <a:endParaRPr/>
          </a:p>
          <a:p>
            <a:pPr marL="932688" lvl="0" indent="-457200" algn="l" rtl="0">
              <a:lnSpc>
                <a:spcPct val="90000"/>
              </a:lnSpc>
              <a:spcBef>
                <a:spcPts val="375"/>
              </a:spcBef>
              <a:spcAft>
                <a:spcPts val="0"/>
              </a:spcAft>
              <a:buSzPts val="2800"/>
              <a:buNone/>
            </a:pPr>
            <a:r>
              <a:rPr lang="en-US" sz="2400"/>
              <a:t>12.1: </a:t>
            </a:r>
            <a:r>
              <a:rPr lang="en-US" sz="2400" u="sng">
                <a:solidFill>
                  <a:schemeClr val="hlink"/>
                </a:solidFill>
                <a:hlinkClick r:id="rId3" action="ppaction://hlinksldjump"/>
              </a:rPr>
              <a:t>Recognize long-term debt financing options</a:t>
            </a:r>
            <a:r>
              <a:rPr lang="en-US" sz="2400"/>
              <a:t>	</a:t>
            </a:r>
            <a:endParaRPr sz="2400" i="1"/>
          </a:p>
          <a:p>
            <a:pPr marL="932688" lvl="0" indent="-457200" algn="l" rtl="0">
              <a:lnSpc>
                <a:spcPct val="90000"/>
              </a:lnSpc>
              <a:spcBef>
                <a:spcPts val="375"/>
              </a:spcBef>
              <a:spcAft>
                <a:spcPts val="0"/>
              </a:spcAft>
              <a:buSzPts val="2800"/>
              <a:buNone/>
            </a:pPr>
            <a:r>
              <a:rPr lang="en-US" sz="2400"/>
              <a:t>12.2: </a:t>
            </a:r>
            <a:r>
              <a:rPr lang="en-US" sz="2400" u="sng">
                <a:solidFill>
                  <a:schemeClr val="hlink"/>
                </a:solidFill>
                <a:hlinkClick r:id="rId4" action="ppaction://hlinksldjump"/>
              </a:rPr>
              <a:t>Demonstrate an understanding of bonds payable</a:t>
            </a:r>
            <a:r>
              <a:rPr lang="en-US" sz="2400"/>
              <a:t>	</a:t>
            </a:r>
            <a:endParaRPr sz="2400"/>
          </a:p>
          <a:p>
            <a:pPr marL="932688" lvl="0" indent="-457200" algn="l" rtl="0">
              <a:lnSpc>
                <a:spcPct val="90000"/>
              </a:lnSpc>
              <a:spcBef>
                <a:spcPts val="375"/>
              </a:spcBef>
              <a:spcAft>
                <a:spcPts val="0"/>
              </a:spcAft>
              <a:buSzPts val="2800"/>
              <a:buNone/>
            </a:pPr>
            <a:r>
              <a:rPr lang="en-US" sz="2400"/>
              <a:t>12.3: </a:t>
            </a:r>
            <a:r>
              <a:rPr lang="en-US" sz="2400" u="sng">
                <a:solidFill>
                  <a:schemeClr val="hlink"/>
                </a:solidFill>
                <a:hlinkClick r:id="rId5" action="ppaction://hlinksldjump"/>
              </a:rPr>
              <a:t>Understand accounting for leases</a:t>
            </a:r>
            <a:r>
              <a:rPr lang="en-US" sz="2400"/>
              <a:t>	</a:t>
            </a:r>
            <a:endParaRPr sz="2400"/>
          </a:p>
          <a:p>
            <a:pPr marL="932688" lvl="0" indent="-457200" algn="l" rtl="0">
              <a:lnSpc>
                <a:spcPct val="90000"/>
              </a:lnSpc>
              <a:spcBef>
                <a:spcPts val="375"/>
              </a:spcBef>
              <a:spcAft>
                <a:spcPts val="0"/>
              </a:spcAft>
              <a:buSzPts val="2800"/>
              <a:buNone/>
            </a:pPr>
            <a:r>
              <a:rPr lang="en-US" sz="2400"/>
              <a:t>12.4: </a:t>
            </a:r>
            <a:r>
              <a:rPr lang="en-US" sz="2400" u="sng">
                <a:solidFill>
                  <a:schemeClr val="hlink"/>
                </a:solidFill>
                <a:hlinkClick r:id="rId6" action="ppaction://hlinksldjump"/>
              </a:rPr>
              <a:t>Illustrate proper reporting of non-current liabilities</a:t>
            </a:r>
            <a:r>
              <a:rPr lang="en-US" sz="2400"/>
              <a:t>	</a:t>
            </a:r>
            <a:endParaRPr sz="2400"/>
          </a:p>
          <a:p>
            <a:pPr marL="932688" lvl="0" indent="-457200" algn="l" rtl="0">
              <a:lnSpc>
                <a:spcPct val="90000"/>
              </a:lnSpc>
              <a:spcBef>
                <a:spcPts val="375"/>
              </a:spcBef>
              <a:spcAft>
                <a:spcPts val="0"/>
              </a:spcAft>
              <a:buSzPts val="2800"/>
              <a:buNone/>
            </a:pPr>
            <a:endParaRPr sz="24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gab4ab1ae67_0_80"/>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Distinguish Between a Finance Lease and an Operating Lease</a:t>
            </a:r>
            <a:endParaRPr/>
          </a:p>
        </p:txBody>
      </p:sp>
      <p:sp>
        <p:nvSpPr>
          <p:cNvPr id="170" name="Google Shape;170;gab4ab1ae67_0_80"/>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900">
                <a:solidFill>
                  <a:srgbClr val="373D3F"/>
                </a:solidFill>
              </a:rPr>
              <a:t>ASU 2016-02, which was effective for publicly traded companies after Dec. 15, 2018, states that all leases, whether classified as operating or capital leases (called “finance leases” under the new standard), create a right-of-use asset and a liability that should appear on the lessee’s balance sheet.</a:t>
            </a:r>
            <a:endParaRPr sz="1900">
              <a:solidFill>
                <a:srgbClr val="373D3F"/>
              </a:solidFill>
            </a:endParaRPr>
          </a:p>
          <a:p>
            <a:pPr marL="0" lvl="0" indent="0" algn="l" rtl="0">
              <a:lnSpc>
                <a:spcPct val="100000"/>
              </a:lnSpc>
              <a:spcBef>
                <a:spcPts val="2400"/>
              </a:spcBef>
              <a:spcAft>
                <a:spcPts val="0"/>
              </a:spcAft>
              <a:buClr>
                <a:schemeClr val="dk1"/>
              </a:buClr>
              <a:buSzPts val="1100"/>
              <a:buFont typeface="Arial"/>
              <a:buNone/>
            </a:pPr>
            <a:r>
              <a:rPr lang="en-US" sz="1900">
                <a:solidFill>
                  <a:srgbClr val="373D3F"/>
                </a:solidFill>
              </a:rPr>
              <a:t>In general terms:</a:t>
            </a:r>
            <a:endParaRPr sz="1900">
              <a:solidFill>
                <a:srgbClr val="373D3F"/>
              </a:solidFill>
            </a:endParaRPr>
          </a:p>
          <a:p>
            <a:pPr marL="812800" lvl="0" indent="-349250" algn="l" rtl="0">
              <a:lnSpc>
                <a:spcPct val="100000"/>
              </a:lnSpc>
              <a:spcBef>
                <a:spcPts val="2400"/>
              </a:spcBef>
              <a:spcAft>
                <a:spcPts val="0"/>
              </a:spcAft>
              <a:buClr>
                <a:srgbClr val="373D3F"/>
              </a:buClr>
              <a:buSzPts val="1900"/>
              <a:buFont typeface="Century Gothic"/>
              <a:buChar char="●"/>
            </a:pPr>
            <a:r>
              <a:rPr lang="en-US" sz="1900">
                <a:solidFill>
                  <a:srgbClr val="373D3F"/>
                </a:solidFill>
              </a:rPr>
              <a:t>A capital lease or financing lease is one where the lessee records the leased asset as if he or she purchased the leased asset using funding provided by the lessor.</a:t>
            </a:r>
            <a:endParaRPr sz="1900">
              <a:solidFill>
                <a:srgbClr val="373D3F"/>
              </a:solidFill>
            </a:endParaRPr>
          </a:p>
          <a:p>
            <a:pPr marL="812800" lvl="0" indent="-349250" algn="l" rtl="0">
              <a:lnSpc>
                <a:spcPct val="100000"/>
              </a:lnSpc>
              <a:spcBef>
                <a:spcPts val="1000"/>
              </a:spcBef>
              <a:spcAft>
                <a:spcPts val="0"/>
              </a:spcAft>
              <a:buClr>
                <a:srgbClr val="373D3F"/>
              </a:buClr>
              <a:buSzPts val="1900"/>
              <a:buFont typeface="Century Gothic"/>
              <a:buChar char="●"/>
            </a:pPr>
            <a:r>
              <a:rPr lang="en-US" sz="1900">
                <a:solidFill>
                  <a:srgbClr val="373D3F"/>
                </a:solidFill>
              </a:rPr>
              <a:t>An operating lease functions much like a traditional lease, where the lessee pays to use an asset but doesn’t enjoy any of the ownership economic benefits nor incur any of the risks that come with ownership.</a:t>
            </a:r>
            <a:endParaRPr sz="1900">
              <a:solidFill>
                <a:srgbClr val="373D3F"/>
              </a:solidFill>
            </a:endParaRPr>
          </a:p>
          <a:p>
            <a:pPr marL="0" lvl="0" indent="0" algn="l" rtl="0">
              <a:spcBef>
                <a:spcPts val="2900"/>
              </a:spcBef>
              <a:spcAft>
                <a:spcPts val="0"/>
              </a:spcAft>
              <a:buNone/>
            </a:pP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gab4ab1ae67_0_86"/>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Record Entries Associated with Leases</a:t>
            </a:r>
            <a:endParaRPr/>
          </a:p>
        </p:txBody>
      </p:sp>
      <p:sp>
        <p:nvSpPr>
          <p:cNvPr id="177" name="Google Shape;177;gab4ab1ae67_0_86"/>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1800" b="1">
                <a:solidFill>
                  <a:srgbClr val="000000"/>
                </a:solidFill>
              </a:rPr>
              <a:t>Finance Lease:</a:t>
            </a:r>
            <a:endParaRPr sz="1800" b="1">
              <a:solidFill>
                <a:srgbClr val="000000"/>
              </a:solidFill>
            </a:endParaRPr>
          </a:p>
          <a:p>
            <a:pPr marL="0" lvl="0" indent="0" algn="l" rtl="0">
              <a:spcBef>
                <a:spcPts val="750"/>
              </a:spcBef>
              <a:spcAft>
                <a:spcPts val="0"/>
              </a:spcAft>
              <a:buNone/>
            </a:pPr>
            <a:r>
              <a:rPr lang="en-US" sz="1800">
                <a:solidFill>
                  <a:srgbClr val="000000"/>
                </a:solidFill>
                <a:highlight>
                  <a:srgbClr val="F1F7FB"/>
                </a:highlight>
              </a:rPr>
              <a:t>For a finance lease, the lessee debits the fixed asset account by the present value of the minimum lease payments. The credit to lease liability account is the difference between the value of the equipment and cash paid at the beginning of the year. The lessee records depreciation expense on the asset just like any other purchased asset, and the lease liability account is treated just like a note payable with a declining balance.</a:t>
            </a:r>
            <a:endParaRPr sz="1800">
              <a:solidFill>
                <a:srgbClr val="000000"/>
              </a:solidFill>
              <a:highlight>
                <a:srgbClr val="F1F7FB"/>
              </a:highlight>
            </a:endParaRPr>
          </a:p>
          <a:p>
            <a:pPr marL="0" lvl="0" indent="0" algn="l" rtl="0">
              <a:spcBef>
                <a:spcPts val="750"/>
              </a:spcBef>
              <a:spcAft>
                <a:spcPts val="0"/>
              </a:spcAft>
              <a:buNone/>
            </a:pPr>
            <a:endParaRPr sz="1800">
              <a:solidFill>
                <a:srgbClr val="000000"/>
              </a:solidFill>
              <a:highlight>
                <a:srgbClr val="F1F7FB"/>
              </a:highlight>
            </a:endParaRPr>
          </a:p>
          <a:p>
            <a:pPr marL="0" lvl="0" indent="0" algn="l" rtl="0">
              <a:spcBef>
                <a:spcPts val="750"/>
              </a:spcBef>
              <a:spcAft>
                <a:spcPts val="0"/>
              </a:spcAft>
              <a:buNone/>
            </a:pPr>
            <a:r>
              <a:rPr lang="en-US" sz="1800" b="1">
                <a:solidFill>
                  <a:srgbClr val="000000"/>
                </a:solidFill>
                <a:highlight>
                  <a:srgbClr val="F1F7FB"/>
                </a:highlight>
              </a:rPr>
              <a:t>Operating Lease with Right-of-Use Asset:</a:t>
            </a:r>
            <a:endParaRPr sz="1800" b="1">
              <a:solidFill>
                <a:srgbClr val="000000"/>
              </a:solidFill>
              <a:highlight>
                <a:srgbClr val="F1F7FB"/>
              </a:highlight>
            </a:endParaRPr>
          </a:p>
          <a:p>
            <a:pPr marL="0" lvl="0" indent="0" algn="l" rtl="0">
              <a:lnSpc>
                <a:spcPct val="100000"/>
              </a:lnSpc>
              <a:spcBef>
                <a:spcPts val="0"/>
              </a:spcBef>
              <a:spcAft>
                <a:spcPts val="0"/>
              </a:spcAft>
              <a:buClr>
                <a:schemeClr val="dk1"/>
              </a:buClr>
              <a:buSzPts val="1100"/>
              <a:buFont typeface="Arial"/>
              <a:buNone/>
            </a:pPr>
            <a:r>
              <a:rPr lang="en-US" sz="1800">
                <a:solidFill>
                  <a:srgbClr val="000000"/>
                </a:solidFill>
              </a:rPr>
              <a:t>The calculations may seem complicated at first, but in essence, it is a simple two-step process:</a:t>
            </a:r>
            <a:endParaRPr sz="1800">
              <a:solidFill>
                <a:srgbClr val="000000"/>
              </a:solidFill>
            </a:endParaRPr>
          </a:p>
          <a:p>
            <a:pPr marL="812800" lvl="0" indent="-342900" algn="l" rtl="0">
              <a:lnSpc>
                <a:spcPct val="115000"/>
              </a:lnSpc>
              <a:spcBef>
                <a:spcPts val="2400"/>
              </a:spcBef>
              <a:spcAft>
                <a:spcPts val="0"/>
              </a:spcAft>
              <a:buClr>
                <a:srgbClr val="000000"/>
              </a:buClr>
              <a:buSzPts val="1800"/>
              <a:buFont typeface="Century Gothic"/>
              <a:buAutoNum type="arabicPeriod"/>
            </a:pPr>
            <a:r>
              <a:rPr lang="en-US" sz="1800">
                <a:solidFill>
                  <a:srgbClr val="000000"/>
                </a:solidFill>
              </a:rPr>
              <a:t>Determine the present value of the lease payments</a:t>
            </a:r>
            <a:endParaRPr sz="1800">
              <a:solidFill>
                <a:srgbClr val="000000"/>
              </a:solidFill>
            </a:endParaRPr>
          </a:p>
          <a:p>
            <a:pPr marL="812800" lvl="0" indent="-342900" algn="l" rtl="0">
              <a:lnSpc>
                <a:spcPct val="115000"/>
              </a:lnSpc>
              <a:spcBef>
                <a:spcPts val="0"/>
              </a:spcBef>
              <a:spcAft>
                <a:spcPts val="0"/>
              </a:spcAft>
              <a:buClr>
                <a:srgbClr val="000000"/>
              </a:buClr>
              <a:buSzPts val="1800"/>
              <a:buFont typeface="Century Gothic"/>
              <a:buAutoNum type="arabicPeriod"/>
            </a:pPr>
            <a:r>
              <a:rPr lang="en-US" sz="1800">
                <a:solidFill>
                  <a:srgbClr val="000000"/>
                </a:solidFill>
              </a:rPr>
              <a:t>Determine the direct payments that are part of the right-to-use asset</a:t>
            </a:r>
            <a:endParaRPr sz="1800">
              <a:solidFill>
                <a:srgbClr val="000000"/>
              </a:solidFill>
            </a:endParaRPr>
          </a:p>
          <a:p>
            <a:pPr marL="0" lvl="0" indent="0" algn="l" rtl="0">
              <a:spcBef>
                <a:spcPts val="2900"/>
              </a:spcBef>
              <a:spcAft>
                <a:spcPts val="0"/>
              </a:spcAft>
              <a:buNone/>
            </a:pPr>
            <a:endParaRPr sz="1200">
              <a:solidFill>
                <a:srgbClr val="373D3F"/>
              </a:solidFill>
              <a:highlight>
                <a:srgbClr val="FFFFFF"/>
              </a:highlight>
              <a:latin typeface="Arial"/>
              <a:ea typeface="Arial"/>
              <a:cs typeface="Arial"/>
              <a:sym typeface="Arial"/>
            </a:endParaRPr>
          </a:p>
          <a:p>
            <a:pPr marL="0" lvl="0" indent="0" algn="l" rtl="0">
              <a:spcBef>
                <a:spcPts val="750"/>
              </a:spcBef>
              <a:spcAft>
                <a:spcPts val="0"/>
              </a:spcAft>
              <a:buNone/>
            </a:pPr>
            <a:endParaRPr sz="1200">
              <a:solidFill>
                <a:srgbClr val="373D3F"/>
              </a:solidFill>
              <a:highlight>
                <a:srgbClr val="FFFFFF"/>
              </a:highlight>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gab4ab1ae67_0_92"/>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1100"/>
              <a:buFont typeface="Arial"/>
              <a:buNone/>
            </a:pPr>
            <a:r>
              <a:rPr lang="en-US" dirty="0"/>
              <a:t>Record Entries Associated with Leases</a:t>
            </a:r>
            <a:endParaRPr dirty="0"/>
          </a:p>
        </p:txBody>
      </p:sp>
      <p:graphicFrame>
        <p:nvGraphicFramePr>
          <p:cNvPr id="4" name="Table 3">
            <a:extLst>
              <a:ext uri="{FF2B5EF4-FFF2-40B4-BE49-F238E27FC236}">
                <a16:creationId xmlns:a16="http://schemas.microsoft.com/office/drawing/2014/main" id="{D51145F3-D35F-CC4C-B4F4-86F9A25D5840}"/>
              </a:ext>
            </a:extLst>
          </p:cNvPr>
          <p:cNvGraphicFramePr>
            <a:graphicFrameLocks noGrp="1"/>
          </p:cNvGraphicFramePr>
          <p:nvPr>
            <p:extLst>
              <p:ext uri="{D42A27DB-BD31-4B8C-83A1-F6EECF244321}">
                <p14:modId xmlns:p14="http://schemas.microsoft.com/office/powerpoint/2010/main" val="1391929733"/>
              </p:ext>
            </p:extLst>
          </p:nvPr>
        </p:nvGraphicFramePr>
        <p:xfrm>
          <a:off x="838200" y="2251415"/>
          <a:ext cx="10515600" cy="2743200"/>
        </p:xfrm>
        <a:graphic>
          <a:graphicData uri="http://schemas.openxmlformats.org/drawingml/2006/table">
            <a:tbl>
              <a:tblPr firstRow="1">
                <a:tableStyleId>{00A15C55-8517-42AA-B614-E9B94910E393}</a:tableStyleId>
              </a:tblPr>
              <a:tblGrid>
                <a:gridCol w="925286">
                  <a:extLst>
                    <a:ext uri="{9D8B030D-6E8A-4147-A177-3AD203B41FA5}">
                      <a16:colId xmlns:a16="http://schemas.microsoft.com/office/drawing/2014/main" val="69553210"/>
                    </a:ext>
                  </a:extLst>
                </a:gridCol>
                <a:gridCol w="4049485">
                  <a:extLst>
                    <a:ext uri="{9D8B030D-6E8A-4147-A177-3AD203B41FA5}">
                      <a16:colId xmlns:a16="http://schemas.microsoft.com/office/drawing/2014/main" val="1423196904"/>
                    </a:ext>
                  </a:extLst>
                </a:gridCol>
                <a:gridCol w="1698172">
                  <a:extLst>
                    <a:ext uri="{9D8B030D-6E8A-4147-A177-3AD203B41FA5}">
                      <a16:colId xmlns:a16="http://schemas.microsoft.com/office/drawing/2014/main" val="2623686855"/>
                    </a:ext>
                  </a:extLst>
                </a:gridCol>
                <a:gridCol w="2024743">
                  <a:extLst>
                    <a:ext uri="{9D8B030D-6E8A-4147-A177-3AD203B41FA5}">
                      <a16:colId xmlns:a16="http://schemas.microsoft.com/office/drawing/2014/main" val="191248952"/>
                    </a:ext>
                  </a:extLst>
                </a:gridCol>
                <a:gridCol w="1817914">
                  <a:extLst>
                    <a:ext uri="{9D8B030D-6E8A-4147-A177-3AD203B41FA5}">
                      <a16:colId xmlns:a16="http://schemas.microsoft.com/office/drawing/2014/main" val="815002216"/>
                    </a:ext>
                  </a:extLst>
                </a:gridCol>
              </a:tblGrid>
              <a:tr h="0">
                <a:tc gridSpan="5">
                  <a:txBody>
                    <a:bodyPr/>
                    <a:lstStyle/>
                    <a:p>
                      <a:pPr algn="ctr"/>
                      <a:r>
                        <a:rPr lang="en-US" sz="2800" b="1" dirty="0">
                          <a:latin typeface="Century Gothic" panose="020B0502020202020204" pitchFamily="34" charset="0"/>
                        </a:rPr>
                        <a:t>JOURNAL</a:t>
                      </a:r>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24908085"/>
                  </a:ext>
                </a:extLst>
              </a:tr>
              <a:tr h="0">
                <a:tc>
                  <a:txBody>
                    <a:bodyPr/>
                    <a:lstStyle/>
                    <a:p>
                      <a:pPr algn="ctr" fontAlgn="ctr"/>
                      <a:r>
                        <a:rPr lang="en-US" sz="2400" b="1" dirty="0">
                          <a:effectLst/>
                          <a:latin typeface="Century Gothic" panose="020B0502020202020204" pitchFamily="34" charset="0"/>
                        </a:rPr>
                        <a:t>Date</a:t>
                      </a:r>
                    </a:p>
                  </a:txBody>
                  <a:tcPr marL="76200" marR="76200" marT="95250" marB="95250" anchor="ctr"/>
                </a:tc>
                <a:tc>
                  <a:txBody>
                    <a:bodyPr/>
                    <a:lstStyle/>
                    <a:p>
                      <a:pPr algn="ctr" fontAlgn="ctr"/>
                      <a:r>
                        <a:rPr lang="en-US" sz="2400" b="1">
                          <a:effectLst/>
                          <a:latin typeface="Century Gothic" panose="020B0502020202020204" pitchFamily="34" charset="0"/>
                        </a:rPr>
                        <a:t>Description</a:t>
                      </a:r>
                    </a:p>
                  </a:txBody>
                  <a:tcPr marL="76200" marR="76200" marT="95250" marB="95250" anchor="ctr"/>
                </a:tc>
                <a:tc>
                  <a:txBody>
                    <a:bodyPr/>
                    <a:lstStyle/>
                    <a:p>
                      <a:pPr algn="ctr" fontAlgn="ctr"/>
                      <a:r>
                        <a:rPr lang="en-US" sz="2400" b="1">
                          <a:effectLst/>
                          <a:latin typeface="Century Gothic" panose="020B0502020202020204" pitchFamily="34" charset="0"/>
                        </a:rPr>
                        <a:t>Post. Ref.</a:t>
                      </a:r>
                    </a:p>
                  </a:txBody>
                  <a:tcPr marL="76200" marR="76200" marT="95250" marB="95250" anchor="ctr"/>
                </a:tc>
                <a:tc>
                  <a:txBody>
                    <a:bodyPr/>
                    <a:lstStyle/>
                    <a:p>
                      <a:pPr algn="ctr" fontAlgn="ctr"/>
                      <a:r>
                        <a:rPr lang="en-US" sz="2400" b="1">
                          <a:effectLst/>
                          <a:latin typeface="Century Gothic" panose="020B0502020202020204" pitchFamily="34" charset="0"/>
                        </a:rPr>
                        <a:t>Debit</a:t>
                      </a:r>
                    </a:p>
                  </a:txBody>
                  <a:tcPr marL="76200" marR="76200" marT="95250" marB="95250" anchor="ctr"/>
                </a:tc>
                <a:tc>
                  <a:txBody>
                    <a:bodyPr/>
                    <a:lstStyle/>
                    <a:p>
                      <a:pPr algn="ctr" fontAlgn="ctr"/>
                      <a:r>
                        <a:rPr lang="en-US" sz="2400" b="1" dirty="0">
                          <a:effectLst/>
                          <a:latin typeface="Century Gothic" panose="020B0502020202020204" pitchFamily="34" charset="0"/>
                        </a:rPr>
                        <a:t>Credit</a:t>
                      </a:r>
                    </a:p>
                  </a:txBody>
                  <a:tcPr marL="76200" marR="76200" marT="95250" marB="95250" anchor="ctr"/>
                </a:tc>
                <a:extLst>
                  <a:ext uri="{0D108BD9-81ED-4DB2-BD59-A6C34878D82A}">
                    <a16:rowId xmlns:a16="http://schemas.microsoft.com/office/drawing/2014/main" val="2188585896"/>
                  </a:ext>
                </a:extLst>
              </a:tr>
              <a:tr h="0">
                <a:tc>
                  <a:txBody>
                    <a:bodyPr/>
                    <a:lstStyle/>
                    <a:p>
                      <a:pPr algn="l" fontAlgn="ctr"/>
                      <a:endParaRPr lang="en-US" sz="2400">
                        <a:effectLst/>
                        <a:latin typeface="Century Gothic" panose="020B0502020202020204" pitchFamily="34" charset="0"/>
                      </a:endParaRPr>
                    </a:p>
                  </a:txBody>
                  <a:tcPr marL="76200" marR="76200" marT="95250" marB="95250" anchor="ctr"/>
                </a:tc>
                <a:tc>
                  <a:txBody>
                    <a:bodyPr/>
                    <a:lstStyle/>
                    <a:p>
                      <a:pPr algn="l" fontAlgn="ctr"/>
                      <a:r>
                        <a:rPr lang="en-US" sz="2400" dirty="0">
                          <a:effectLst/>
                          <a:latin typeface="Century Gothic" panose="020B0502020202020204" pitchFamily="34" charset="0"/>
                        </a:rPr>
                        <a:t>Right-of-use asset</a:t>
                      </a:r>
                    </a:p>
                  </a:txBody>
                  <a:tcPr marL="76200" marR="76200" marT="95250" marB="95250" anchor="ctr"/>
                </a:tc>
                <a:tc>
                  <a:txBody>
                    <a:bodyPr/>
                    <a:lstStyle/>
                    <a:p>
                      <a:pPr algn="ctr" fontAlgn="ctr"/>
                      <a:endParaRPr lang="en-US" sz="2400">
                        <a:effectLst/>
                        <a:latin typeface="Century Gothic" panose="020B0502020202020204" pitchFamily="34" charset="0"/>
                      </a:endParaRPr>
                    </a:p>
                  </a:txBody>
                  <a:tcPr marL="76200" marR="76200" marT="95250" marB="95250" anchor="ctr"/>
                </a:tc>
                <a:tc>
                  <a:txBody>
                    <a:bodyPr/>
                    <a:lstStyle/>
                    <a:p>
                      <a:pPr algn="r" fontAlgn="ctr"/>
                      <a:r>
                        <a:rPr lang="en-US" sz="2400">
                          <a:effectLst/>
                          <a:latin typeface="Century Gothic" panose="020B0502020202020204" pitchFamily="34" charset="0"/>
                        </a:rPr>
                        <a:t>$18,943.60</a:t>
                      </a:r>
                    </a:p>
                  </a:txBody>
                  <a:tcPr marL="76200" marR="76200" marT="95250" marB="95250" anchor="ctr"/>
                </a:tc>
                <a:tc>
                  <a:txBody>
                    <a:bodyPr/>
                    <a:lstStyle/>
                    <a:p>
                      <a:pPr algn="l" fontAlgn="ctr"/>
                      <a:endParaRPr lang="en-US" sz="240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3766207771"/>
                  </a:ext>
                </a:extLst>
              </a:tr>
              <a:tr h="0">
                <a:tc>
                  <a:txBody>
                    <a:bodyPr/>
                    <a:lstStyle/>
                    <a:p>
                      <a:pPr algn="l" fontAlgn="base"/>
                      <a:endParaRPr lang="en-US" sz="2400">
                        <a:effectLst/>
                        <a:latin typeface="Century Gothic" panose="020B0502020202020204" pitchFamily="34" charset="0"/>
                      </a:endParaRPr>
                    </a:p>
                  </a:txBody>
                  <a:tcPr marL="76200" marR="76200" marT="95250" marB="95250" anchor="ctr"/>
                </a:tc>
                <a:tc>
                  <a:txBody>
                    <a:bodyPr/>
                    <a:lstStyle/>
                    <a:p>
                      <a:pPr algn="l" fontAlgn="ctr"/>
                      <a:r>
                        <a:rPr lang="en-US" sz="2400">
                          <a:effectLst/>
                          <a:latin typeface="Century Gothic" panose="020B0502020202020204" pitchFamily="34" charset="0"/>
                        </a:rPr>
                        <a:t>      Lease liability</a:t>
                      </a:r>
                    </a:p>
                  </a:txBody>
                  <a:tcPr marL="76200" marR="76200" marT="95250" marB="95250" anchor="ctr"/>
                </a:tc>
                <a:tc>
                  <a:txBody>
                    <a:bodyPr/>
                    <a:lstStyle/>
                    <a:p>
                      <a:pPr algn="ctr" fontAlgn="ctr"/>
                      <a:endParaRPr lang="en-US" sz="2400">
                        <a:effectLst/>
                        <a:latin typeface="Century Gothic" panose="020B0502020202020204" pitchFamily="34" charset="0"/>
                      </a:endParaRPr>
                    </a:p>
                  </a:txBody>
                  <a:tcPr marL="76200" marR="76200" marT="95250" marB="95250" anchor="ctr"/>
                </a:tc>
                <a:tc>
                  <a:txBody>
                    <a:bodyPr/>
                    <a:lstStyle/>
                    <a:p>
                      <a:pPr algn="r" fontAlgn="ctr"/>
                      <a:endParaRPr lang="en-US" sz="2400">
                        <a:effectLst/>
                        <a:latin typeface="Century Gothic" panose="020B0502020202020204" pitchFamily="34" charset="0"/>
                      </a:endParaRPr>
                    </a:p>
                  </a:txBody>
                  <a:tcPr marL="76200" marR="76200" marT="95250" marB="95250" anchor="ctr"/>
                </a:tc>
                <a:tc>
                  <a:txBody>
                    <a:bodyPr/>
                    <a:lstStyle/>
                    <a:p>
                      <a:pPr algn="r" fontAlgn="ctr"/>
                      <a:r>
                        <a:rPr lang="en-US" sz="2400">
                          <a:effectLst/>
                          <a:latin typeface="Century Gothic" panose="020B0502020202020204" pitchFamily="34" charset="0"/>
                        </a:rPr>
                        <a:t>$17,943.60</a:t>
                      </a:r>
                    </a:p>
                  </a:txBody>
                  <a:tcPr marL="76200" marR="76200" marT="95250" marB="95250" anchor="ctr"/>
                </a:tc>
                <a:extLst>
                  <a:ext uri="{0D108BD9-81ED-4DB2-BD59-A6C34878D82A}">
                    <a16:rowId xmlns:a16="http://schemas.microsoft.com/office/drawing/2014/main" val="1486319798"/>
                  </a:ext>
                </a:extLst>
              </a:tr>
              <a:tr h="0">
                <a:tc>
                  <a:txBody>
                    <a:bodyPr/>
                    <a:lstStyle/>
                    <a:p>
                      <a:pPr algn="l" fontAlgn="base"/>
                      <a:endParaRPr lang="en-US" sz="2400">
                        <a:effectLst/>
                        <a:latin typeface="Century Gothic" panose="020B0502020202020204" pitchFamily="34" charset="0"/>
                      </a:endParaRPr>
                    </a:p>
                  </a:txBody>
                  <a:tcPr marL="76200" marR="76200" marT="95250" marB="95250" anchor="ctr"/>
                </a:tc>
                <a:tc>
                  <a:txBody>
                    <a:bodyPr/>
                    <a:lstStyle/>
                    <a:p>
                      <a:pPr algn="l" fontAlgn="ctr"/>
                      <a:r>
                        <a:rPr lang="en-US" sz="2400">
                          <a:effectLst/>
                          <a:latin typeface="Century Gothic" panose="020B0502020202020204" pitchFamily="34" charset="0"/>
                        </a:rPr>
                        <a:t>      Checking account</a:t>
                      </a:r>
                    </a:p>
                  </a:txBody>
                  <a:tcPr marL="76200" marR="76200" marT="95250" marB="95250" anchor="ctr"/>
                </a:tc>
                <a:tc>
                  <a:txBody>
                    <a:bodyPr/>
                    <a:lstStyle/>
                    <a:p>
                      <a:pPr algn="ctr" fontAlgn="ctr"/>
                      <a:endParaRPr lang="en-US" sz="2400">
                        <a:effectLst/>
                        <a:latin typeface="Century Gothic" panose="020B0502020202020204" pitchFamily="34" charset="0"/>
                      </a:endParaRPr>
                    </a:p>
                  </a:txBody>
                  <a:tcPr marL="76200" marR="76200" marT="95250" marB="95250" anchor="ctr"/>
                </a:tc>
                <a:tc>
                  <a:txBody>
                    <a:bodyPr/>
                    <a:lstStyle/>
                    <a:p>
                      <a:pPr algn="r" fontAlgn="ctr"/>
                      <a:endParaRPr lang="en-US" sz="2400">
                        <a:effectLst/>
                        <a:latin typeface="Century Gothic" panose="020B0502020202020204" pitchFamily="34" charset="0"/>
                      </a:endParaRPr>
                    </a:p>
                  </a:txBody>
                  <a:tcPr marL="76200" marR="76200" marT="95250" marB="95250" anchor="ctr"/>
                </a:tc>
                <a:tc>
                  <a:txBody>
                    <a:bodyPr/>
                    <a:lstStyle/>
                    <a:p>
                      <a:pPr algn="r" fontAlgn="ctr"/>
                      <a:r>
                        <a:rPr lang="en-US" sz="2400" dirty="0">
                          <a:effectLst/>
                          <a:latin typeface="Century Gothic" panose="020B0502020202020204" pitchFamily="34" charset="0"/>
                        </a:rPr>
                        <a:t>$1,000.00</a:t>
                      </a:r>
                    </a:p>
                  </a:txBody>
                  <a:tcPr marL="76200" marR="76200" marT="95250" marB="95250" anchor="ctr"/>
                </a:tc>
                <a:extLst>
                  <a:ext uri="{0D108BD9-81ED-4DB2-BD59-A6C34878D82A}">
                    <a16:rowId xmlns:a16="http://schemas.microsoft.com/office/drawing/2014/main" val="2653830906"/>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11"/>
          <p:cNvSpPr txBox="1">
            <a:spLocks noGrp="1"/>
          </p:cNvSpPr>
          <p:nvPr>
            <p:ph type="title"/>
          </p:nvPr>
        </p:nvSpPr>
        <p:spPr>
          <a:xfrm>
            <a:off x="838200" y="537883"/>
            <a:ext cx="10515600" cy="2689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Reporting Long-Term Liabilities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12"/>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Reporting Long-Term Liabilities</a:t>
            </a:r>
            <a:endParaRPr/>
          </a:p>
        </p:txBody>
      </p:sp>
      <p:sp>
        <p:nvSpPr>
          <p:cNvPr id="201" name="Google Shape;201;p12"/>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sz="2400"/>
              <a:t>12.4: Illustrate proper reporting of non-current liabilities	</a:t>
            </a:r>
            <a:endParaRPr/>
          </a:p>
          <a:p>
            <a:pPr marL="582930" lvl="0" indent="0" algn="l" rtl="0">
              <a:lnSpc>
                <a:spcPct val="90000"/>
              </a:lnSpc>
              <a:spcBef>
                <a:spcPts val="375"/>
              </a:spcBef>
              <a:spcAft>
                <a:spcPts val="0"/>
              </a:spcAft>
              <a:buClr>
                <a:schemeClr val="dk1"/>
              </a:buClr>
              <a:buSzPts val="1100"/>
              <a:buFont typeface="Arial"/>
              <a:buNone/>
            </a:pPr>
            <a:r>
              <a:rPr lang="en-US" sz="2000"/>
              <a:t>12.4.1: Report noncurrent liabilities on the balance sheet</a:t>
            </a:r>
            <a:endParaRPr sz="2000"/>
          </a:p>
          <a:p>
            <a:pPr marL="582930" lvl="0" indent="0" algn="l" rtl="0">
              <a:lnSpc>
                <a:spcPct val="90000"/>
              </a:lnSpc>
              <a:spcBef>
                <a:spcPts val="375"/>
              </a:spcBef>
              <a:spcAft>
                <a:spcPts val="0"/>
              </a:spcAft>
              <a:buSzPts val="1100"/>
              <a:buNone/>
            </a:pPr>
            <a:r>
              <a:rPr lang="en-US" sz="2000"/>
              <a:t>12.4.2: Identify common disclosures related to noncurrent liabilities</a:t>
            </a:r>
            <a:endParaRPr sz="20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gab4ab1ae67_0_102"/>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Report Noncurrent Liabilities on the Balance Sheet</a:t>
            </a:r>
            <a:endParaRPr/>
          </a:p>
        </p:txBody>
      </p:sp>
      <p:pic>
        <p:nvPicPr>
          <p:cNvPr id="208" name="Google Shape;208;gab4ab1ae67_0_102"/>
          <p:cNvPicPr preferRelativeResize="0"/>
          <p:nvPr/>
        </p:nvPicPr>
        <p:blipFill>
          <a:blip r:embed="rId3">
            <a:alphaModFix/>
          </a:blip>
          <a:stretch>
            <a:fillRect/>
          </a:stretch>
        </p:blipFill>
        <p:spPr>
          <a:xfrm>
            <a:off x="2359875" y="1690825"/>
            <a:ext cx="6650629" cy="516717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gab4ab1ae67_0_108"/>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Identify Common Disclosures Related To Noncurrent Liabilities</a:t>
            </a:r>
            <a:endParaRPr/>
          </a:p>
        </p:txBody>
      </p:sp>
      <p:sp>
        <p:nvSpPr>
          <p:cNvPr id="215" name="Google Shape;215;gab4ab1ae67_0_108"/>
          <p:cNvSpPr txBox="1">
            <a:spLocks noGrp="1"/>
          </p:cNvSpPr>
          <p:nvPr>
            <p:ph type="body" idx="1"/>
          </p:nvPr>
        </p:nvSpPr>
        <p:spPr>
          <a:xfrm>
            <a:off x="838200" y="1825625"/>
            <a:ext cx="10758900" cy="43512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1700">
                <a:solidFill>
                  <a:srgbClr val="000000"/>
                </a:solidFill>
              </a:rPr>
              <a:t>From the AICPA Financial Reporting Framework for Small- and Medium-Sized Entities Presentation and Disclosure Checklist:</a:t>
            </a:r>
            <a:endParaRPr sz="1700">
              <a:solidFill>
                <a:srgbClr val="000000"/>
              </a:solidFill>
            </a:endParaRPr>
          </a:p>
          <a:p>
            <a:pPr marL="0" lvl="0" indent="0" algn="l" rtl="0">
              <a:lnSpc>
                <a:spcPct val="100000"/>
              </a:lnSpc>
              <a:spcBef>
                <a:spcPts val="0"/>
              </a:spcBef>
              <a:spcAft>
                <a:spcPts val="0"/>
              </a:spcAft>
              <a:buNone/>
            </a:pPr>
            <a:endParaRPr sz="1700">
              <a:solidFill>
                <a:srgbClr val="000000"/>
              </a:solidFill>
            </a:endParaRPr>
          </a:p>
          <a:p>
            <a:pPr marL="0" lvl="0" indent="0" algn="l" rtl="0">
              <a:lnSpc>
                <a:spcPct val="100000"/>
              </a:lnSpc>
              <a:spcBef>
                <a:spcPts val="0"/>
              </a:spcBef>
              <a:spcAft>
                <a:spcPts val="0"/>
              </a:spcAft>
              <a:buNone/>
            </a:pPr>
            <a:r>
              <a:rPr lang="en-US" sz="1700">
                <a:solidFill>
                  <a:srgbClr val="000000"/>
                </a:solidFill>
                <a:highlight>
                  <a:srgbClr val="F1F7FB"/>
                </a:highlight>
              </a:rPr>
              <a:t>Long-Term Debt Disclosure</a:t>
            </a:r>
            <a:endParaRPr sz="1700">
              <a:solidFill>
                <a:srgbClr val="000000"/>
              </a:solidFill>
              <a:highlight>
                <a:srgbClr val="F1F7FB"/>
              </a:highlight>
            </a:endParaRPr>
          </a:p>
          <a:p>
            <a:pPr marL="812800" lvl="0" indent="-317500" algn="l" rtl="0">
              <a:lnSpc>
                <a:spcPct val="115000"/>
              </a:lnSpc>
              <a:spcBef>
                <a:spcPts val="1200"/>
              </a:spcBef>
              <a:spcAft>
                <a:spcPts val="0"/>
              </a:spcAft>
              <a:buClr>
                <a:srgbClr val="000000"/>
              </a:buClr>
              <a:buSzPts val="1400"/>
              <a:buFont typeface="Century Gothic"/>
              <a:buAutoNum type="arabicPeriod"/>
            </a:pPr>
            <a:r>
              <a:rPr lang="en-US" sz="1400">
                <a:solidFill>
                  <a:srgbClr val="000000"/>
                </a:solidFill>
              </a:rPr>
              <a:t>For bonds, debentures, and similar securities, mortgages, and other long-term debt, has the entity disclosed</a:t>
            </a:r>
            <a:endParaRPr sz="1400">
              <a:solidFill>
                <a:srgbClr val="000000"/>
              </a:solidFill>
            </a:endParaRPr>
          </a:p>
          <a:p>
            <a:pPr marL="812800" lvl="0" indent="-317500" algn="l" rtl="0">
              <a:lnSpc>
                <a:spcPct val="115000"/>
              </a:lnSpc>
              <a:spcBef>
                <a:spcPts val="0"/>
              </a:spcBef>
              <a:spcAft>
                <a:spcPts val="0"/>
              </a:spcAft>
              <a:buClr>
                <a:srgbClr val="000000"/>
              </a:buClr>
              <a:buSzPts val="1400"/>
              <a:buFont typeface="Century Gothic"/>
              <a:buAutoNum type="arabicPeriod"/>
            </a:pPr>
            <a:r>
              <a:rPr lang="en-US" sz="1400">
                <a:solidFill>
                  <a:srgbClr val="000000"/>
                </a:solidFill>
              </a:rPr>
              <a:t>The title or description of the liability?</a:t>
            </a:r>
            <a:endParaRPr sz="1400">
              <a:solidFill>
                <a:srgbClr val="000000"/>
              </a:solidFill>
            </a:endParaRPr>
          </a:p>
          <a:p>
            <a:pPr marL="812800" lvl="0" indent="-317500" algn="l" rtl="0">
              <a:lnSpc>
                <a:spcPct val="115000"/>
              </a:lnSpc>
              <a:spcBef>
                <a:spcPts val="0"/>
              </a:spcBef>
              <a:spcAft>
                <a:spcPts val="0"/>
              </a:spcAft>
              <a:buClr>
                <a:srgbClr val="000000"/>
              </a:buClr>
              <a:buSzPts val="1400"/>
              <a:buFont typeface="Century Gothic"/>
              <a:buAutoNum type="arabicPeriod"/>
            </a:pPr>
            <a:r>
              <a:rPr lang="en-US" sz="1400">
                <a:solidFill>
                  <a:srgbClr val="000000"/>
                </a:solidFill>
              </a:rPr>
              <a:t>The interest rate?</a:t>
            </a:r>
            <a:endParaRPr sz="1400">
              <a:solidFill>
                <a:srgbClr val="000000"/>
              </a:solidFill>
            </a:endParaRPr>
          </a:p>
          <a:p>
            <a:pPr marL="812800" lvl="0" indent="-317500" algn="l" rtl="0">
              <a:lnSpc>
                <a:spcPct val="115000"/>
              </a:lnSpc>
              <a:spcBef>
                <a:spcPts val="0"/>
              </a:spcBef>
              <a:spcAft>
                <a:spcPts val="0"/>
              </a:spcAft>
              <a:buClr>
                <a:srgbClr val="000000"/>
              </a:buClr>
              <a:buSzPts val="1400"/>
              <a:buFont typeface="Century Gothic"/>
              <a:buAutoNum type="arabicPeriod"/>
            </a:pPr>
            <a:r>
              <a:rPr lang="en-US" sz="1400">
                <a:solidFill>
                  <a:srgbClr val="000000"/>
                </a:solidFill>
              </a:rPr>
              <a:t>The maturity date?</a:t>
            </a:r>
            <a:endParaRPr sz="1400">
              <a:solidFill>
                <a:srgbClr val="000000"/>
              </a:solidFill>
            </a:endParaRPr>
          </a:p>
          <a:p>
            <a:pPr marL="812800" lvl="0" indent="-317500" algn="l" rtl="0">
              <a:lnSpc>
                <a:spcPct val="115000"/>
              </a:lnSpc>
              <a:spcBef>
                <a:spcPts val="0"/>
              </a:spcBef>
              <a:spcAft>
                <a:spcPts val="0"/>
              </a:spcAft>
              <a:buClr>
                <a:srgbClr val="000000"/>
              </a:buClr>
              <a:buSzPts val="1400"/>
              <a:buFont typeface="Century Gothic"/>
              <a:buAutoNum type="arabicPeriod"/>
            </a:pPr>
            <a:r>
              <a:rPr lang="en-US" sz="1400">
                <a:solidFill>
                  <a:srgbClr val="000000"/>
                </a:solidFill>
              </a:rPr>
              <a:t>Significant terms (for example, covenant details)?</a:t>
            </a:r>
            <a:endParaRPr sz="1400">
              <a:solidFill>
                <a:srgbClr val="000000"/>
              </a:solidFill>
            </a:endParaRPr>
          </a:p>
          <a:p>
            <a:pPr marL="812800" lvl="0" indent="-317500" algn="l" rtl="0">
              <a:lnSpc>
                <a:spcPct val="115000"/>
              </a:lnSpc>
              <a:spcBef>
                <a:spcPts val="0"/>
              </a:spcBef>
              <a:spcAft>
                <a:spcPts val="0"/>
              </a:spcAft>
              <a:buClr>
                <a:srgbClr val="000000"/>
              </a:buClr>
              <a:buSzPts val="1400"/>
              <a:buFont typeface="Century Gothic"/>
              <a:buAutoNum type="arabicPeriod"/>
            </a:pPr>
            <a:r>
              <a:rPr lang="en-US" sz="1400">
                <a:solidFill>
                  <a:srgbClr val="000000"/>
                </a:solidFill>
              </a:rPr>
              <a:t>The amount outstanding, separated between principal and accrued interest?</a:t>
            </a:r>
            <a:endParaRPr sz="1400">
              <a:solidFill>
                <a:srgbClr val="000000"/>
              </a:solidFill>
            </a:endParaRPr>
          </a:p>
          <a:p>
            <a:pPr marL="812800" lvl="0" indent="-317500" algn="l" rtl="0">
              <a:lnSpc>
                <a:spcPct val="115000"/>
              </a:lnSpc>
              <a:spcBef>
                <a:spcPts val="0"/>
              </a:spcBef>
              <a:spcAft>
                <a:spcPts val="0"/>
              </a:spcAft>
              <a:buClr>
                <a:srgbClr val="000000"/>
              </a:buClr>
              <a:buSzPts val="1400"/>
              <a:buFont typeface="Century Gothic"/>
              <a:buAutoNum type="arabicPeriod"/>
            </a:pPr>
            <a:r>
              <a:rPr lang="en-US" sz="1400">
                <a:solidFill>
                  <a:srgbClr val="000000"/>
                </a:solidFill>
              </a:rPr>
              <a:t>The currency in which the debt is payable if it is not repayable in the currency in which the entity measures items in its financial statements?</a:t>
            </a:r>
            <a:endParaRPr sz="1400">
              <a:solidFill>
                <a:srgbClr val="000000"/>
              </a:solidFill>
            </a:endParaRPr>
          </a:p>
          <a:p>
            <a:pPr marL="812800" lvl="0" indent="-317500" algn="l" rtl="0">
              <a:lnSpc>
                <a:spcPct val="115000"/>
              </a:lnSpc>
              <a:spcBef>
                <a:spcPts val="0"/>
              </a:spcBef>
              <a:spcAft>
                <a:spcPts val="0"/>
              </a:spcAft>
              <a:buClr>
                <a:srgbClr val="000000"/>
              </a:buClr>
              <a:buSzPts val="1400"/>
              <a:buFont typeface="Century Gothic"/>
              <a:buAutoNum type="arabicPeriod"/>
            </a:pPr>
            <a:r>
              <a:rPr lang="en-US" sz="1400">
                <a:solidFill>
                  <a:srgbClr val="000000"/>
                </a:solidFill>
              </a:rPr>
              <a:t>The repayment terms, including the existence of sinking fund, redemption, and conversion provisions? [6.15]</a:t>
            </a:r>
            <a:endParaRPr sz="1400">
              <a:solidFill>
                <a:srgbClr val="000000"/>
              </a:solidFill>
            </a:endParaRPr>
          </a:p>
          <a:p>
            <a:pPr marL="812800" lvl="0" indent="-317500" algn="l" rtl="0">
              <a:lnSpc>
                <a:spcPct val="115000"/>
              </a:lnSpc>
              <a:spcBef>
                <a:spcPts val="0"/>
              </a:spcBef>
              <a:spcAft>
                <a:spcPts val="0"/>
              </a:spcAft>
              <a:buClr>
                <a:srgbClr val="000000"/>
              </a:buClr>
              <a:buSzPts val="1400"/>
              <a:buFont typeface="Century Gothic"/>
              <a:buAutoNum type="arabicPeriod"/>
            </a:pPr>
            <a:r>
              <a:rPr lang="en-US" sz="1400">
                <a:solidFill>
                  <a:srgbClr val="000000"/>
                </a:solidFill>
              </a:rPr>
              <a:t>Has the entity disclosed the carrying amount of any financial liabilities that are secured? [6.16]</a:t>
            </a:r>
            <a:endParaRPr sz="1400">
              <a:solidFill>
                <a:srgbClr val="000000"/>
              </a:solidFill>
            </a:endParaRPr>
          </a:p>
          <a:p>
            <a:pPr marL="812800" lvl="0" indent="-317500" algn="l" rtl="0">
              <a:lnSpc>
                <a:spcPct val="115000"/>
              </a:lnSpc>
              <a:spcBef>
                <a:spcPts val="0"/>
              </a:spcBef>
              <a:spcAft>
                <a:spcPts val="0"/>
              </a:spcAft>
              <a:buClr>
                <a:srgbClr val="000000"/>
              </a:buClr>
              <a:buSzPts val="1400"/>
              <a:buFont typeface="Century Gothic"/>
              <a:buAutoNum type="arabicPeriod"/>
            </a:pPr>
            <a:r>
              <a:rPr lang="en-US" sz="1400">
                <a:solidFill>
                  <a:srgbClr val="000000"/>
                </a:solidFill>
              </a:rPr>
              <a:t>Has the entity disclosed</a:t>
            </a:r>
            <a:endParaRPr sz="1400">
              <a:solidFill>
                <a:srgbClr val="000000"/>
              </a:solidFill>
            </a:endParaRPr>
          </a:p>
          <a:p>
            <a:pPr marL="812800" lvl="0" indent="-317500" algn="l" rtl="0">
              <a:lnSpc>
                <a:spcPct val="115000"/>
              </a:lnSpc>
              <a:spcBef>
                <a:spcPts val="0"/>
              </a:spcBef>
              <a:spcAft>
                <a:spcPts val="0"/>
              </a:spcAft>
              <a:buClr>
                <a:srgbClr val="000000"/>
              </a:buClr>
              <a:buSzPts val="1400"/>
              <a:buFont typeface="Century Gothic"/>
              <a:buAutoNum type="arabicPeriod"/>
            </a:pPr>
            <a:r>
              <a:rPr lang="en-US" sz="1400">
                <a:solidFill>
                  <a:srgbClr val="000000"/>
                </a:solidFill>
              </a:rPr>
              <a:t>The carrying amount of assets it has pledged as collateral for liabilities?</a:t>
            </a:r>
            <a:endParaRPr sz="1400">
              <a:solidFill>
                <a:srgbClr val="000000"/>
              </a:solidFill>
            </a:endParaRPr>
          </a:p>
          <a:p>
            <a:pPr marL="812800" lvl="0" indent="-317500" algn="l" rtl="0">
              <a:lnSpc>
                <a:spcPct val="115000"/>
              </a:lnSpc>
              <a:spcBef>
                <a:spcPts val="0"/>
              </a:spcBef>
              <a:spcAft>
                <a:spcPts val="0"/>
              </a:spcAft>
              <a:buClr>
                <a:srgbClr val="000000"/>
              </a:buClr>
              <a:buSzPts val="1400"/>
              <a:buFont typeface="Century Gothic"/>
              <a:buAutoNum type="arabicPeriod"/>
            </a:pPr>
            <a:r>
              <a:rPr lang="en-US" sz="1400">
                <a:solidFill>
                  <a:srgbClr val="000000"/>
                </a:solidFill>
              </a:rPr>
              <a:t>The terms and conditions relating to its pledge? [6.16]</a:t>
            </a:r>
            <a:endParaRPr sz="1400">
              <a:solidFill>
                <a:srgbClr val="000000"/>
              </a:solidFill>
            </a:endParaRPr>
          </a:p>
          <a:p>
            <a:pPr marL="0" lvl="0" indent="0" algn="l" rtl="0">
              <a:lnSpc>
                <a:spcPct val="115000"/>
              </a:lnSpc>
              <a:spcBef>
                <a:spcPts val="2900"/>
              </a:spcBef>
              <a:spcAft>
                <a:spcPts val="0"/>
              </a:spcAft>
              <a:buClr>
                <a:schemeClr val="dk1"/>
              </a:buClr>
              <a:buSzPts val="1100"/>
              <a:buFont typeface="Arial"/>
              <a:buNone/>
            </a:pPr>
            <a:endParaRPr sz="1200">
              <a:solidFill>
                <a:srgbClr val="373D3F"/>
              </a:solidFill>
              <a:highlight>
                <a:srgbClr val="FFFFFF"/>
              </a:highlight>
              <a:latin typeface="Arial"/>
              <a:ea typeface="Arial"/>
              <a:cs typeface="Arial"/>
              <a:sym typeface="Arial"/>
            </a:endParaRPr>
          </a:p>
          <a:p>
            <a:pPr marL="0" lvl="0" indent="0" algn="l" rtl="0">
              <a:spcBef>
                <a:spcPts val="750"/>
              </a:spcBef>
              <a:spcAft>
                <a:spcPts val="0"/>
              </a:spcAft>
              <a:buNone/>
            </a:pP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gab4ab1ae67_0_114"/>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a:t>Identify Common Disclosures Related To Noncurrent Liabilities</a:t>
            </a:r>
            <a:endParaRPr/>
          </a:p>
        </p:txBody>
      </p:sp>
      <p:sp>
        <p:nvSpPr>
          <p:cNvPr id="222" name="Google Shape;222;gab4ab1ae67_0_114"/>
          <p:cNvSpPr txBox="1">
            <a:spLocks noGrp="1"/>
          </p:cNvSpPr>
          <p:nvPr>
            <p:ph type="body" idx="1"/>
          </p:nvPr>
        </p:nvSpPr>
        <p:spPr>
          <a:xfrm>
            <a:off x="838200" y="1825625"/>
            <a:ext cx="10844700" cy="51171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1800">
                <a:solidFill>
                  <a:srgbClr val="000000"/>
                </a:solidFill>
                <a:highlight>
                  <a:srgbClr val="F1F7FB"/>
                </a:highlight>
              </a:rPr>
              <a:t>Long-Term Debt Disclosure</a:t>
            </a:r>
            <a:endParaRPr sz="1800">
              <a:solidFill>
                <a:srgbClr val="000000"/>
              </a:solidFill>
              <a:highlight>
                <a:srgbClr val="F1F7FB"/>
              </a:highlight>
            </a:endParaRPr>
          </a:p>
          <a:p>
            <a:pPr marL="812800" lvl="0" indent="-304800" algn="l" rtl="0">
              <a:lnSpc>
                <a:spcPct val="115000"/>
              </a:lnSpc>
              <a:spcBef>
                <a:spcPts val="2400"/>
              </a:spcBef>
              <a:spcAft>
                <a:spcPts val="0"/>
              </a:spcAft>
              <a:buClr>
                <a:srgbClr val="000000"/>
              </a:buClr>
              <a:buSzPts val="1200"/>
              <a:buFont typeface="Century Gothic"/>
              <a:buAutoNum type="arabicPeriod"/>
            </a:pPr>
            <a:r>
              <a:rPr lang="en-US" sz="1200">
                <a:solidFill>
                  <a:srgbClr val="000000"/>
                </a:solidFill>
              </a:rPr>
              <a:t>Has the entity disclosed the aggregate amount of payments estimated to be required in each of the next five years to meet repayment, sinking fund, or retirement provisions of financial liabilities? [6.17]</a:t>
            </a:r>
            <a:endParaRPr sz="1200">
              <a:solidFill>
                <a:srgbClr val="000000"/>
              </a:solidFill>
            </a:endParaRPr>
          </a:p>
          <a:p>
            <a:pPr marL="812800" lvl="0" indent="-304800" algn="l" rtl="0">
              <a:lnSpc>
                <a:spcPct val="115000"/>
              </a:lnSpc>
              <a:spcBef>
                <a:spcPts val="0"/>
              </a:spcBef>
              <a:spcAft>
                <a:spcPts val="0"/>
              </a:spcAft>
              <a:buClr>
                <a:srgbClr val="000000"/>
              </a:buClr>
              <a:buSzPts val="1200"/>
              <a:buFont typeface="Century Gothic"/>
              <a:buAutoNum type="arabicPeriod"/>
            </a:pPr>
            <a:r>
              <a:rPr lang="en-US" sz="1200">
                <a:solidFill>
                  <a:srgbClr val="000000"/>
                </a:solidFill>
              </a:rPr>
              <a:t>For financial liabilities recognized at the statement of financial position date, has the entity disclosed</a:t>
            </a:r>
            <a:endParaRPr sz="1200">
              <a:solidFill>
                <a:srgbClr val="000000"/>
              </a:solidFill>
            </a:endParaRPr>
          </a:p>
          <a:p>
            <a:pPr marL="812800" lvl="0" indent="-304800" algn="l" rtl="0">
              <a:lnSpc>
                <a:spcPct val="115000"/>
              </a:lnSpc>
              <a:spcBef>
                <a:spcPts val="0"/>
              </a:spcBef>
              <a:spcAft>
                <a:spcPts val="0"/>
              </a:spcAft>
              <a:buClr>
                <a:srgbClr val="000000"/>
              </a:buClr>
              <a:buSzPts val="1200"/>
              <a:buFont typeface="Century Gothic"/>
              <a:buAutoNum type="arabicPeriod"/>
            </a:pPr>
            <a:r>
              <a:rPr lang="en-US" sz="1200">
                <a:solidFill>
                  <a:srgbClr val="000000"/>
                </a:solidFill>
              </a:rPr>
              <a:t>Whether any financial liabilities were in default or in breach of any term or covenant during the period that would permit a lender to demand accelerated repayment?</a:t>
            </a:r>
            <a:endParaRPr sz="1200">
              <a:solidFill>
                <a:srgbClr val="000000"/>
              </a:solidFill>
            </a:endParaRPr>
          </a:p>
          <a:p>
            <a:pPr marL="812800" lvl="0" indent="-304800" algn="l" rtl="0">
              <a:lnSpc>
                <a:spcPct val="115000"/>
              </a:lnSpc>
              <a:spcBef>
                <a:spcPts val="0"/>
              </a:spcBef>
              <a:spcAft>
                <a:spcPts val="0"/>
              </a:spcAft>
              <a:buClr>
                <a:srgbClr val="000000"/>
              </a:buClr>
              <a:buSzPts val="1200"/>
              <a:buFont typeface="Century Gothic"/>
              <a:buAutoNum type="arabicPeriod"/>
            </a:pPr>
            <a:r>
              <a:rPr lang="en-US" sz="1200">
                <a:solidFill>
                  <a:srgbClr val="000000"/>
                </a:solidFill>
              </a:rPr>
              <a:t>Whether the default was remedied, or the terms of the liability were renegotiated, before the financial statements were available to be issued? [6.18]</a:t>
            </a:r>
            <a:endParaRPr sz="1200">
              <a:solidFill>
                <a:srgbClr val="000000"/>
              </a:solidFill>
            </a:endParaRPr>
          </a:p>
          <a:p>
            <a:pPr marL="812800" lvl="0" indent="-304800" algn="l" rtl="0">
              <a:lnSpc>
                <a:spcPct val="115000"/>
              </a:lnSpc>
              <a:spcBef>
                <a:spcPts val="0"/>
              </a:spcBef>
              <a:spcAft>
                <a:spcPts val="0"/>
              </a:spcAft>
              <a:buClr>
                <a:srgbClr val="000000"/>
              </a:buClr>
              <a:buSzPts val="1200"/>
              <a:buFont typeface="Century Gothic"/>
              <a:buAutoNum type="arabicPeriod"/>
            </a:pPr>
            <a:r>
              <a:rPr lang="en-US" sz="1200">
                <a:solidFill>
                  <a:srgbClr val="000000"/>
                </a:solidFill>
              </a:rPr>
              <a:t>[sic] The maximum potential amount of future payments (undiscounted) the guarantor could be required to make under the guarantee before any amounts that may possibly be recovered under recourse or collateralization provisions in the guarantee (see items d–e that follow)? (When the terms of the guarantee provide for no limitation to the maximum potential future payments under the guarantee, that fact should be disclosed. When the guarantor is unable to develop an estimate of the maximum potential amount of future payments under its guarantee, the guarantor should disclose that it cannot make such an estimate.)</a:t>
            </a:r>
            <a:endParaRPr sz="1200">
              <a:solidFill>
                <a:srgbClr val="000000"/>
              </a:solidFill>
            </a:endParaRPr>
          </a:p>
          <a:p>
            <a:pPr marL="812800" lvl="0" indent="-304800" algn="l" rtl="0">
              <a:lnSpc>
                <a:spcPct val="115000"/>
              </a:lnSpc>
              <a:spcBef>
                <a:spcPts val="0"/>
              </a:spcBef>
              <a:spcAft>
                <a:spcPts val="0"/>
              </a:spcAft>
              <a:buClr>
                <a:srgbClr val="000000"/>
              </a:buClr>
              <a:buSzPts val="1200"/>
              <a:buFont typeface="Century Gothic"/>
              <a:buAutoNum type="arabicPeriod"/>
            </a:pPr>
            <a:r>
              <a:rPr lang="en-US" sz="1200">
                <a:solidFill>
                  <a:srgbClr val="000000"/>
                </a:solidFill>
              </a:rPr>
              <a:t>The current carrying amount of the liability, if any, for the guarantor’s obligations under the guarantee, regardless of whether the guarantee is freestanding or embedded in another contract?</a:t>
            </a:r>
            <a:endParaRPr sz="1200">
              <a:solidFill>
                <a:srgbClr val="000000"/>
              </a:solidFill>
            </a:endParaRPr>
          </a:p>
          <a:p>
            <a:pPr marL="812800" lvl="0" indent="-304800" algn="l" rtl="0">
              <a:lnSpc>
                <a:spcPct val="115000"/>
              </a:lnSpc>
              <a:spcBef>
                <a:spcPts val="0"/>
              </a:spcBef>
              <a:spcAft>
                <a:spcPts val="0"/>
              </a:spcAft>
              <a:buClr>
                <a:srgbClr val="000000"/>
              </a:buClr>
              <a:buSzPts val="1200"/>
              <a:buFont typeface="Century Gothic"/>
              <a:buAutoNum type="arabicPeriod"/>
            </a:pPr>
            <a:r>
              <a:rPr lang="en-US" sz="1200">
                <a:solidFill>
                  <a:srgbClr val="000000"/>
                </a:solidFill>
              </a:rPr>
              <a:t>The nature of any recourse provisions that enable the guarantor to recover from third parties any of the amounts paid under the guarantee?</a:t>
            </a:r>
            <a:endParaRPr sz="1200">
              <a:solidFill>
                <a:srgbClr val="000000"/>
              </a:solidFill>
            </a:endParaRPr>
          </a:p>
          <a:p>
            <a:pPr marL="812800" lvl="0" indent="-304800" algn="l" rtl="0">
              <a:lnSpc>
                <a:spcPct val="115000"/>
              </a:lnSpc>
              <a:spcBef>
                <a:spcPts val="0"/>
              </a:spcBef>
              <a:spcAft>
                <a:spcPts val="0"/>
              </a:spcAft>
              <a:buClr>
                <a:srgbClr val="000000"/>
              </a:buClr>
              <a:buSzPts val="1200"/>
              <a:buFont typeface="Century Gothic"/>
              <a:buAutoNum type="arabicPeriod"/>
            </a:pPr>
            <a:r>
              <a:rPr lang="en-US" sz="1200">
                <a:solidFill>
                  <a:srgbClr val="000000"/>
                </a:solidFill>
              </a:rPr>
              <a:t>The nature of any assets held as collateral or by third parties that, upon the occurrence of any triggering event or condition under the guarantee, the guarantor can obtain and liquidate to recover all, or a portion of, the amounts paid under the guarantee? [17.39]</a:t>
            </a:r>
            <a:endParaRPr sz="1200">
              <a:solidFill>
                <a:srgbClr val="000000"/>
              </a:solidFill>
            </a:endParaRPr>
          </a:p>
          <a:p>
            <a:pPr marL="812800" lvl="0" indent="-304800" algn="l" rtl="0">
              <a:lnSpc>
                <a:spcPct val="115000"/>
              </a:lnSpc>
              <a:spcBef>
                <a:spcPts val="0"/>
              </a:spcBef>
              <a:spcAft>
                <a:spcPts val="0"/>
              </a:spcAft>
              <a:buClr>
                <a:srgbClr val="000000"/>
              </a:buClr>
              <a:buSzPts val="1200"/>
              <a:buFont typeface="Century Gothic"/>
              <a:buAutoNum type="arabicPeriod"/>
            </a:pPr>
            <a:r>
              <a:rPr lang="en-US" sz="1200">
                <a:solidFill>
                  <a:srgbClr val="000000"/>
                </a:solidFill>
              </a:rPr>
              <a:t>Has the entity disclosed the following items:</a:t>
            </a:r>
            <a:endParaRPr sz="1200">
              <a:solidFill>
                <a:srgbClr val="000000"/>
              </a:solidFill>
            </a:endParaRPr>
          </a:p>
          <a:p>
            <a:pPr marL="812800" lvl="0" indent="-304800" algn="l" rtl="0">
              <a:lnSpc>
                <a:spcPct val="115000"/>
              </a:lnSpc>
              <a:spcBef>
                <a:spcPts val="0"/>
              </a:spcBef>
              <a:spcAft>
                <a:spcPts val="0"/>
              </a:spcAft>
              <a:buClr>
                <a:srgbClr val="000000"/>
              </a:buClr>
              <a:buSzPts val="1200"/>
              <a:buFont typeface="Century Gothic"/>
              <a:buAutoNum type="arabicPeriod"/>
            </a:pPr>
            <a:r>
              <a:rPr lang="en-US" sz="1200">
                <a:solidFill>
                  <a:srgbClr val="000000"/>
                </a:solidFill>
              </a:rPr>
              <a:t>Interest capitalized?</a:t>
            </a:r>
            <a:endParaRPr sz="1200">
              <a:solidFill>
                <a:srgbClr val="000000"/>
              </a:solidFill>
            </a:endParaRPr>
          </a:p>
          <a:p>
            <a:pPr marL="0" lvl="0" indent="0" algn="l" rtl="0">
              <a:lnSpc>
                <a:spcPct val="100000"/>
              </a:lnSpc>
              <a:spcBef>
                <a:spcPts val="2900"/>
              </a:spcBef>
              <a:spcAft>
                <a:spcPts val="2400"/>
              </a:spcAft>
              <a:buClr>
                <a:schemeClr val="dk1"/>
              </a:buClr>
              <a:buSzPts val="1100"/>
              <a:buFont typeface="Arial"/>
              <a:buNone/>
            </a:pPr>
            <a:endParaRPr sz="1400">
              <a:highlight>
                <a:srgbClr val="FFFFFF"/>
              </a:highligh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gab4ab1ae67_0_125"/>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a:t>Identify Common Disclosures Related To Noncurrent Liabilities</a:t>
            </a:r>
            <a:endParaRPr/>
          </a:p>
        </p:txBody>
      </p:sp>
      <p:sp>
        <p:nvSpPr>
          <p:cNvPr id="229" name="Google Shape;229;gab4ab1ae67_0_125"/>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1700">
                <a:solidFill>
                  <a:srgbClr val="000000"/>
                </a:solidFill>
                <a:highlight>
                  <a:srgbClr val="FFFFFF"/>
                </a:highlight>
              </a:rPr>
              <a:t>L</a:t>
            </a:r>
            <a:r>
              <a:rPr lang="en-US" sz="1700">
                <a:solidFill>
                  <a:srgbClr val="000000"/>
                </a:solidFill>
                <a:highlight>
                  <a:srgbClr val="F1F7FB"/>
                </a:highlight>
              </a:rPr>
              <a:t>ong-Term Debt Disclosure</a:t>
            </a:r>
            <a:endParaRPr sz="1700">
              <a:solidFill>
                <a:srgbClr val="000000"/>
              </a:solidFill>
              <a:highlight>
                <a:srgbClr val="F1F7FB"/>
              </a:highlight>
            </a:endParaRPr>
          </a:p>
          <a:p>
            <a:pPr marL="812800" lvl="0" indent="-323850" algn="l" rtl="0">
              <a:lnSpc>
                <a:spcPct val="115000"/>
              </a:lnSpc>
              <a:spcBef>
                <a:spcPts val="2400"/>
              </a:spcBef>
              <a:spcAft>
                <a:spcPts val="0"/>
              </a:spcAft>
              <a:buClr>
                <a:srgbClr val="000000"/>
              </a:buClr>
              <a:buSzPts val="1500"/>
              <a:buFont typeface="Century Gothic"/>
              <a:buAutoNum type="arabicPeriod"/>
            </a:pPr>
            <a:r>
              <a:rPr lang="en-US" sz="1500">
                <a:solidFill>
                  <a:srgbClr val="000000"/>
                </a:solidFill>
                <a:highlight>
                  <a:srgbClr val="F1F7FB"/>
                </a:highlight>
              </a:rPr>
              <a:t>Unused letters of credit?</a:t>
            </a:r>
            <a:endParaRPr sz="1500">
              <a:solidFill>
                <a:srgbClr val="000000"/>
              </a:solidFill>
              <a:highlight>
                <a:srgbClr val="F1F7FB"/>
              </a:highlight>
            </a:endParaRPr>
          </a:p>
          <a:p>
            <a:pPr marL="812800" lvl="0" indent="-323850" algn="l" rtl="0">
              <a:lnSpc>
                <a:spcPct val="115000"/>
              </a:lnSpc>
              <a:spcBef>
                <a:spcPts val="0"/>
              </a:spcBef>
              <a:spcAft>
                <a:spcPts val="0"/>
              </a:spcAft>
              <a:buClr>
                <a:srgbClr val="000000"/>
              </a:buClr>
              <a:buSzPts val="1500"/>
              <a:buFont typeface="Century Gothic"/>
              <a:buAutoNum type="arabicPeriod"/>
            </a:pPr>
            <a:r>
              <a:rPr lang="en-US" sz="1500">
                <a:solidFill>
                  <a:srgbClr val="000000"/>
                </a:solidFill>
                <a:highlight>
                  <a:srgbClr val="F1F7FB"/>
                </a:highlight>
              </a:rPr>
              <a:t>Long-term debt agreements subject to subjective acceleration clauses, unless the likelihood of the acceleration of the due date is remote? [6.19]</a:t>
            </a:r>
            <a:endParaRPr sz="1500">
              <a:solidFill>
                <a:srgbClr val="000000"/>
              </a:solidFill>
              <a:highlight>
                <a:srgbClr val="F1F7FB"/>
              </a:highlight>
            </a:endParaRPr>
          </a:p>
          <a:p>
            <a:pPr marL="812800" lvl="0" indent="-323850" algn="l" rtl="0">
              <a:lnSpc>
                <a:spcPct val="115000"/>
              </a:lnSpc>
              <a:spcBef>
                <a:spcPts val="0"/>
              </a:spcBef>
              <a:spcAft>
                <a:spcPts val="0"/>
              </a:spcAft>
              <a:buClr>
                <a:srgbClr val="000000"/>
              </a:buClr>
              <a:buSzPts val="1500"/>
              <a:buFont typeface="Century Gothic"/>
              <a:buAutoNum type="arabicPeriod"/>
            </a:pPr>
            <a:r>
              <a:rPr lang="en-US" sz="1500">
                <a:solidFill>
                  <a:srgbClr val="000000"/>
                </a:solidFill>
                <a:highlight>
                  <a:srgbClr val="F1F7FB"/>
                </a:highlight>
              </a:rPr>
              <a:t>For an entity that issues any of the following financial liabilities or equity instruments, has the entity disclosed information to enable users of the financial statements to understand the effects of features of the instrument, as follows:</a:t>
            </a:r>
            <a:endParaRPr sz="1500">
              <a:solidFill>
                <a:srgbClr val="000000"/>
              </a:solidFill>
              <a:highlight>
                <a:srgbClr val="F1F7FB"/>
              </a:highlight>
            </a:endParaRPr>
          </a:p>
          <a:p>
            <a:pPr marL="812800" lvl="0" indent="-323850" algn="l" rtl="0">
              <a:lnSpc>
                <a:spcPct val="115000"/>
              </a:lnSpc>
              <a:spcBef>
                <a:spcPts val="0"/>
              </a:spcBef>
              <a:spcAft>
                <a:spcPts val="0"/>
              </a:spcAft>
              <a:buClr>
                <a:srgbClr val="000000"/>
              </a:buClr>
              <a:buSzPts val="1500"/>
              <a:buFont typeface="Century Gothic"/>
              <a:buAutoNum type="arabicPeriod"/>
            </a:pPr>
            <a:r>
              <a:rPr lang="en-US" sz="1500">
                <a:solidFill>
                  <a:srgbClr val="000000"/>
                </a:solidFill>
                <a:highlight>
                  <a:srgbClr val="F1F7FB"/>
                </a:highlight>
              </a:rPr>
              <a:t>For a financial liability that contains both a liability and an equity element, the following information about the equity element including, when relevant:</a:t>
            </a:r>
            <a:endParaRPr sz="1500">
              <a:solidFill>
                <a:srgbClr val="000000"/>
              </a:solidFill>
              <a:highlight>
                <a:srgbClr val="F1F7FB"/>
              </a:highlight>
            </a:endParaRPr>
          </a:p>
          <a:p>
            <a:pPr marL="812800" lvl="0" indent="-323850" algn="l" rtl="0">
              <a:lnSpc>
                <a:spcPct val="115000"/>
              </a:lnSpc>
              <a:spcBef>
                <a:spcPts val="0"/>
              </a:spcBef>
              <a:spcAft>
                <a:spcPts val="0"/>
              </a:spcAft>
              <a:buClr>
                <a:srgbClr val="000000"/>
              </a:buClr>
              <a:buSzPts val="1500"/>
              <a:buFont typeface="Century Gothic"/>
              <a:buAutoNum type="arabicPeriod"/>
            </a:pPr>
            <a:r>
              <a:rPr lang="en-US" sz="1500">
                <a:solidFill>
                  <a:srgbClr val="000000"/>
                </a:solidFill>
                <a:highlight>
                  <a:srgbClr val="F1F7FB"/>
                </a:highlight>
              </a:rPr>
              <a:t>The exercise date or dates of the conversion option?</a:t>
            </a:r>
            <a:endParaRPr sz="1500">
              <a:solidFill>
                <a:srgbClr val="000000"/>
              </a:solidFill>
              <a:highlight>
                <a:srgbClr val="F1F7FB"/>
              </a:highlight>
            </a:endParaRPr>
          </a:p>
          <a:p>
            <a:pPr marL="812800" lvl="0" indent="-323850" algn="l" rtl="0">
              <a:lnSpc>
                <a:spcPct val="115000"/>
              </a:lnSpc>
              <a:spcBef>
                <a:spcPts val="0"/>
              </a:spcBef>
              <a:spcAft>
                <a:spcPts val="0"/>
              </a:spcAft>
              <a:buClr>
                <a:srgbClr val="000000"/>
              </a:buClr>
              <a:buSzPts val="1500"/>
              <a:buFont typeface="Century Gothic"/>
              <a:buAutoNum type="arabicPeriod"/>
            </a:pPr>
            <a:r>
              <a:rPr lang="en-US" sz="1500">
                <a:solidFill>
                  <a:srgbClr val="000000"/>
                </a:solidFill>
                <a:highlight>
                  <a:srgbClr val="F1F7FB"/>
                </a:highlight>
              </a:rPr>
              <a:t>The maturity or expiry date of the option?</a:t>
            </a:r>
            <a:endParaRPr sz="1500">
              <a:solidFill>
                <a:srgbClr val="000000"/>
              </a:solidFill>
              <a:highlight>
                <a:srgbClr val="F1F7FB"/>
              </a:highlight>
            </a:endParaRPr>
          </a:p>
          <a:p>
            <a:pPr marL="0" lvl="0" indent="0" algn="l" rtl="0">
              <a:lnSpc>
                <a:spcPct val="115000"/>
              </a:lnSpc>
              <a:spcBef>
                <a:spcPts val="2900"/>
              </a:spcBef>
              <a:spcAft>
                <a:spcPts val="0"/>
              </a:spcAft>
              <a:buNone/>
            </a:pPr>
            <a:r>
              <a:rPr lang="en-US" sz="1600">
                <a:solidFill>
                  <a:srgbClr val="000000"/>
                </a:solidFill>
                <a:highlight>
                  <a:srgbClr val="F1F7FB"/>
                </a:highlight>
              </a:rPr>
              <a:t>As you can see, debt and other liabilities continue to be an area of concern for financial analysts and therefore for the FASB and the accounting profession. Much of the fraud that went on with WorldCom and Enron centered around off-balance sheet financing and other undisclosed liabilities and falsified sources of cash and other funding.</a:t>
            </a:r>
            <a:endParaRPr sz="1600">
              <a:solidFill>
                <a:srgbClr val="000000"/>
              </a:solidFill>
              <a:highlight>
                <a:srgbClr val="F1F7FB"/>
              </a:highlight>
            </a:endParaRPr>
          </a:p>
          <a:p>
            <a:pPr marL="0" lvl="0" indent="0" algn="l" rtl="0">
              <a:lnSpc>
                <a:spcPct val="100000"/>
              </a:lnSpc>
              <a:spcBef>
                <a:spcPts val="2900"/>
              </a:spcBef>
              <a:spcAft>
                <a:spcPts val="2400"/>
              </a:spcAft>
              <a:buClr>
                <a:schemeClr val="dk1"/>
              </a:buClr>
              <a:buSzPts val="1100"/>
              <a:buFont typeface="Arial"/>
              <a:buNone/>
            </a:pPr>
            <a:endParaRPr sz="1400">
              <a:highlight>
                <a:srgbClr val="FFFFFF"/>
              </a:highlight>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gac620c92d0_0_34"/>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6350" lvl="0" indent="-6350" algn="l" rtl="0">
              <a:lnSpc>
                <a:spcPct val="90000"/>
              </a:lnSpc>
              <a:spcBef>
                <a:spcPts val="750"/>
              </a:spcBef>
              <a:spcAft>
                <a:spcPts val="0"/>
              </a:spcAft>
              <a:buSzPts val="2800"/>
              <a:buNone/>
            </a:pPr>
            <a:r>
              <a:rPr lang="en-US"/>
              <a:t>Unified, Inc. has a note payable for $200,000 with annual payments of $40,000. How would you as the company’s accountant, report this on the Balance Sheet for the third year of the note payable term?</a:t>
            </a:r>
            <a:endParaRPr/>
          </a:p>
          <a:p>
            <a:pPr marL="6350" lvl="0" indent="-6350" algn="l" rtl="0">
              <a:lnSpc>
                <a:spcPct val="90000"/>
              </a:lnSpc>
              <a:spcBef>
                <a:spcPts val="750"/>
              </a:spcBef>
              <a:spcAft>
                <a:spcPts val="0"/>
              </a:spcAft>
              <a:buSzPts val="2800"/>
              <a:buNone/>
            </a:pPr>
            <a:endParaRPr/>
          </a:p>
          <a:p>
            <a:pPr marL="914400" lvl="0" indent="-457200" algn="l" rtl="0">
              <a:lnSpc>
                <a:spcPct val="90000"/>
              </a:lnSpc>
              <a:spcBef>
                <a:spcPts val="750"/>
              </a:spcBef>
              <a:spcAft>
                <a:spcPts val="0"/>
              </a:spcAft>
              <a:buSzPts val="2100"/>
              <a:buFont typeface="Arial"/>
              <a:buAutoNum type="alphaUcPeriod"/>
            </a:pPr>
            <a:r>
              <a:rPr lang="en-US"/>
              <a:t>As a current liability of $40,000 and a long-term liability of $80,000.</a:t>
            </a:r>
            <a:endParaRPr/>
          </a:p>
          <a:p>
            <a:pPr marL="914400" lvl="0" indent="-457200" algn="l" rtl="0">
              <a:lnSpc>
                <a:spcPct val="90000"/>
              </a:lnSpc>
              <a:spcBef>
                <a:spcPts val="750"/>
              </a:spcBef>
              <a:spcAft>
                <a:spcPts val="0"/>
              </a:spcAft>
              <a:buSzPts val="2100"/>
              <a:buFont typeface="Arial"/>
              <a:buAutoNum type="alphaUcPeriod"/>
            </a:pPr>
            <a:r>
              <a:rPr lang="en-US"/>
              <a:t>As a current liability of $20,000 and a long-term liability of $140,000.</a:t>
            </a:r>
            <a:endParaRPr/>
          </a:p>
          <a:p>
            <a:pPr marL="914400" lvl="0" indent="-457200" algn="l" rtl="0">
              <a:lnSpc>
                <a:spcPct val="90000"/>
              </a:lnSpc>
              <a:spcBef>
                <a:spcPts val="750"/>
              </a:spcBef>
              <a:spcAft>
                <a:spcPts val="0"/>
              </a:spcAft>
              <a:buSzPts val="2100"/>
              <a:buFont typeface="Arial"/>
              <a:buAutoNum type="alphaUcPeriod"/>
            </a:pPr>
            <a:r>
              <a:rPr lang="en-US"/>
              <a:t>As a current liability of $120,000 and a long-term liability of $80,000.</a:t>
            </a:r>
            <a:endParaRPr/>
          </a:p>
          <a:p>
            <a:pPr marL="914400" lvl="0" indent="-457200" algn="l" rtl="0">
              <a:lnSpc>
                <a:spcPct val="90000"/>
              </a:lnSpc>
              <a:spcBef>
                <a:spcPts val="750"/>
              </a:spcBef>
              <a:spcAft>
                <a:spcPts val="0"/>
              </a:spcAft>
              <a:buSzPts val="2100"/>
              <a:buFont typeface="Arial"/>
              <a:buAutoNum type="alphaUcPeriod"/>
            </a:pPr>
            <a:r>
              <a:rPr lang="en-US"/>
              <a:t>As a long-term liability of $200,000.</a:t>
            </a:r>
            <a:endParaRPr/>
          </a:p>
          <a:p>
            <a:pPr marL="38100" lvl="0" indent="0" algn="l" rtl="0">
              <a:lnSpc>
                <a:spcPct val="90000"/>
              </a:lnSpc>
              <a:spcBef>
                <a:spcPts val="750"/>
              </a:spcBef>
              <a:spcAft>
                <a:spcPts val="0"/>
              </a:spcAft>
              <a:buSzPts val="2800"/>
              <a:buNone/>
            </a:pPr>
            <a:endParaRPr/>
          </a:p>
        </p:txBody>
      </p:sp>
      <p:sp>
        <p:nvSpPr>
          <p:cNvPr id="235" name="Google Shape;235;gac620c92d0_0_34"/>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Practice Question 2</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3"/>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Long-term Financing</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13"/>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Quick Review</a:t>
            </a:r>
            <a:endParaRPr/>
          </a:p>
        </p:txBody>
      </p:sp>
      <p:sp>
        <p:nvSpPr>
          <p:cNvPr id="241" name="Google Shape;241;p1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57200" lvl="0" indent="-346075" algn="l" rtl="0">
              <a:lnSpc>
                <a:spcPct val="125000"/>
              </a:lnSpc>
              <a:spcBef>
                <a:spcPts val="375"/>
              </a:spcBef>
              <a:spcAft>
                <a:spcPts val="0"/>
              </a:spcAft>
              <a:buSzPts val="1850"/>
              <a:buChar char="•"/>
            </a:pPr>
            <a:r>
              <a:rPr lang="en-US" sz="1850"/>
              <a:t>How are alternatives for financing on a long-term basis evaluated?</a:t>
            </a:r>
            <a:endParaRPr sz="1850"/>
          </a:p>
          <a:p>
            <a:pPr marL="457200" lvl="0" indent="-346075" algn="l" rtl="0">
              <a:lnSpc>
                <a:spcPct val="125000"/>
              </a:lnSpc>
              <a:spcBef>
                <a:spcPts val="0"/>
              </a:spcBef>
              <a:spcAft>
                <a:spcPts val="0"/>
              </a:spcAft>
              <a:buSzPts val="1850"/>
              <a:buChar char="•"/>
            </a:pPr>
            <a:r>
              <a:rPr lang="en-US" sz="1850"/>
              <a:t>How are journal entries related to notes payable recorded?</a:t>
            </a:r>
            <a:endParaRPr sz="1850"/>
          </a:p>
          <a:p>
            <a:pPr marL="457200" lvl="0" indent="-346075" algn="l" rtl="0">
              <a:lnSpc>
                <a:spcPct val="125000"/>
              </a:lnSpc>
              <a:spcBef>
                <a:spcPts val="0"/>
              </a:spcBef>
              <a:spcAft>
                <a:spcPts val="0"/>
              </a:spcAft>
              <a:buSzPts val="1850"/>
              <a:buChar char="•"/>
            </a:pPr>
            <a:r>
              <a:rPr lang="en-US" sz="1850"/>
              <a:t>What are the implications of the time value of money?</a:t>
            </a:r>
            <a:endParaRPr sz="1850"/>
          </a:p>
          <a:p>
            <a:pPr marL="457200" lvl="0" indent="-346075" algn="l" rtl="0">
              <a:lnSpc>
                <a:spcPct val="125000"/>
              </a:lnSpc>
              <a:spcBef>
                <a:spcPts val="0"/>
              </a:spcBef>
              <a:spcAft>
                <a:spcPts val="0"/>
              </a:spcAft>
              <a:buSzPts val="1850"/>
              <a:buChar char="•"/>
            </a:pPr>
            <a:r>
              <a:rPr lang="en-US" sz="1850"/>
              <a:t>What are the various types of bonds?</a:t>
            </a:r>
            <a:endParaRPr sz="1850"/>
          </a:p>
          <a:p>
            <a:pPr marL="457200" lvl="0" indent="-346075" algn="l" rtl="0">
              <a:lnSpc>
                <a:spcPct val="125000"/>
              </a:lnSpc>
              <a:spcBef>
                <a:spcPts val="0"/>
              </a:spcBef>
              <a:spcAft>
                <a:spcPts val="0"/>
              </a:spcAft>
              <a:buSzPts val="1850"/>
              <a:buChar char="•"/>
            </a:pPr>
            <a:r>
              <a:rPr lang="en-US" sz="1850"/>
              <a:t>How are the entries associated with a bond issue sold at face value recorded?</a:t>
            </a:r>
            <a:endParaRPr sz="1850"/>
          </a:p>
          <a:p>
            <a:pPr marL="457200" lvl="0" indent="-346075" algn="l" rtl="0">
              <a:lnSpc>
                <a:spcPct val="125000"/>
              </a:lnSpc>
              <a:spcBef>
                <a:spcPts val="0"/>
              </a:spcBef>
              <a:spcAft>
                <a:spcPts val="0"/>
              </a:spcAft>
              <a:buSzPts val="1850"/>
              <a:buChar char="•"/>
            </a:pPr>
            <a:r>
              <a:rPr lang="en-US" sz="1850"/>
              <a:t>What items impact the selling price of a bond?</a:t>
            </a:r>
            <a:endParaRPr sz="1850"/>
          </a:p>
          <a:p>
            <a:pPr marL="457200" lvl="0" indent="-346075" algn="l" rtl="0">
              <a:lnSpc>
                <a:spcPct val="125000"/>
              </a:lnSpc>
              <a:spcBef>
                <a:spcPts val="0"/>
              </a:spcBef>
              <a:spcAft>
                <a:spcPts val="0"/>
              </a:spcAft>
              <a:buSzPts val="1850"/>
              <a:buChar char="•"/>
            </a:pPr>
            <a:r>
              <a:rPr lang="en-US" sz="1850"/>
              <a:t>How is the entries for a bond issue sold at a discount and sold at a premium, using the straight-line amortization method recorded?</a:t>
            </a:r>
            <a:endParaRPr sz="1850"/>
          </a:p>
          <a:p>
            <a:pPr marL="457200" lvl="0" indent="-346075" algn="l" rtl="0">
              <a:lnSpc>
                <a:spcPct val="125000"/>
              </a:lnSpc>
              <a:spcBef>
                <a:spcPts val="0"/>
              </a:spcBef>
              <a:spcAft>
                <a:spcPts val="0"/>
              </a:spcAft>
              <a:buSzPts val="1850"/>
              <a:buChar char="•"/>
            </a:pPr>
            <a:r>
              <a:rPr lang="en-US" sz="1850"/>
              <a:t>What is the effective interest rate method of amortizing bond premium and discount?</a:t>
            </a:r>
            <a:endParaRPr sz="1850"/>
          </a:p>
          <a:p>
            <a:pPr marL="457200" lvl="0" indent="-346075" algn="l" rtl="0">
              <a:lnSpc>
                <a:spcPct val="125000"/>
              </a:lnSpc>
              <a:spcBef>
                <a:spcPts val="0"/>
              </a:spcBef>
              <a:spcAft>
                <a:spcPts val="0"/>
              </a:spcAft>
              <a:buSzPts val="1850"/>
              <a:buChar char="•"/>
            </a:pPr>
            <a:r>
              <a:rPr lang="en-US" sz="1850"/>
              <a:t>What is the difference between a finance lease and an operating lease?</a:t>
            </a:r>
            <a:endParaRPr sz="1850"/>
          </a:p>
          <a:p>
            <a:pPr marL="457200" lvl="0" indent="-346075" algn="l" rtl="0">
              <a:lnSpc>
                <a:spcPct val="125000"/>
              </a:lnSpc>
              <a:spcBef>
                <a:spcPts val="0"/>
              </a:spcBef>
              <a:spcAft>
                <a:spcPts val="0"/>
              </a:spcAft>
              <a:buSzPts val="1850"/>
              <a:buChar char="•"/>
            </a:pPr>
            <a:r>
              <a:rPr lang="en-US" sz="1850"/>
              <a:t>How are entries associated with leases recorded?</a:t>
            </a:r>
            <a:endParaRPr sz="1850"/>
          </a:p>
          <a:p>
            <a:pPr marL="457200" lvl="0" indent="-346075" algn="l" rtl="0">
              <a:lnSpc>
                <a:spcPct val="125000"/>
              </a:lnSpc>
              <a:spcBef>
                <a:spcPts val="0"/>
              </a:spcBef>
              <a:spcAft>
                <a:spcPts val="0"/>
              </a:spcAft>
              <a:buSzPts val="1850"/>
              <a:buChar char="•"/>
            </a:pPr>
            <a:r>
              <a:rPr lang="en-US" sz="1850"/>
              <a:t>How are noncurrent liabilities reported on the balance sheet?</a:t>
            </a:r>
            <a:endParaRPr sz="1850"/>
          </a:p>
          <a:p>
            <a:pPr marL="457200" lvl="0" indent="-346075" algn="l" rtl="0">
              <a:lnSpc>
                <a:spcPct val="125000"/>
              </a:lnSpc>
              <a:spcBef>
                <a:spcPts val="0"/>
              </a:spcBef>
              <a:spcAft>
                <a:spcPts val="0"/>
              </a:spcAft>
              <a:buSzPts val="1850"/>
              <a:buChar char="•"/>
            </a:pPr>
            <a:r>
              <a:rPr lang="en-US" sz="1850"/>
              <a:t>What common disclosures are related to noncurrent liabilities?</a:t>
            </a:r>
            <a:endParaRPr sz="185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Long-term Financing</a:t>
            </a:r>
            <a:endParaRPr/>
          </a:p>
        </p:txBody>
      </p:sp>
      <p:sp>
        <p:nvSpPr>
          <p:cNvPr id="61" name="Google Shape;61;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sz="2400"/>
              <a:t>12.1: Recognize long-term debt financing options</a:t>
            </a:r>
            <a:endParaRPr/>
          </a:p>
          <a:p>
            <a:pPr marL="582930" lvl="0" indent="0" algn="l" rtl="0">
              <a:lnSpc>
                <a:spcPct val="90000"/>
              </a:lnSpc>
              <a:spcBef>
                <a:spcPts val="375"/>
              </a:spcBef>
              <a:spcAft>
                <a:spcPts val="0"/>
              </a:spcAft>
              <a:buClr>
                <a:schemeClr val="dk1"/>
              </a:buClr>
              <a:buSzPts val="1100"/>
              <a:buFont typeface="Arial"/>
              <a:buNone/>
            </a:pPr>
            <a:r>
              <a:rPr lang="en-US" sz="2000"/>
              <a:t>12.1.1: Evaluate the alternatives for financing on a long-term basis</a:t>
            </a:r>
            <a:endParaRPr sz="2000"/>
          </a:p>
          <a:p>
            <a:pPr marL="582930" lvl="0" indent="0" algn="l" rtl="0">
              <a:lnSpc>
                <a:spcPct val="90000"/>
              </a:lnSpc>
              <a:spcBef>
                <a:spcPts val="375"/>
              </a:spcBef>
              <a:spcAft>
                <a:spcPts val="0"/>
              </a:spcAft>
              <a:buClr>
                <a:schemeClr val="dk1"/>
              </a:buClr>
              <a:buSzPts val="1100"/>
              <a:buFont typeface="Arial"/>
              <a:buNone/>
            </a:pPr>
            <a:r>
              <a:rPr lang="en-US" sz="2000"/>
              <a:t>12.1.2: Record journal entries related to notes payable</a:t>
            </a:r>
            <a:endParaRPr sz="2000"/>
          </a:p>
          <a:p>
            <a:pPr marL="582930" lvl="0" indent="0" algn="l" rtl="0">
              <a:lnSpc>
                <a:spcPct val="90000"/>
              </a:lnSpc>
              <a:spcBef>
                <a:spcPts val="375"/>
              </a:spcBef>
              <a:spcAft>
                <a:spcPts val="0"/>
              </a:spcAft>
              <a:buSzPts val="1100"/>
              <a:buNone/>
            </a:pPr>
            <a:r>
              <a:rPr lang="en-US" sz="2000"/>
              <a:t>12.1.3: Understand the implications of the time value of money</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gab4ab1ae67_0_0"/>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Evaluate the Alternatives for Financing on a Long-Term Basis</a:t>
            </a:r>
            <a:endParaRPr/>
          </a:p>
        </p:txBody>
      </p:sp>
      <p:sp>
        <p:nvSpPr>
          <p:cNvPr id="68" name="Google Shape;68;gab4ab1ae67_0_0"/>
          <p:cNvSpPr txBox="1">
            <a:spLocks noGrp="1"/>
          </p:cNvSpPr>
          <p:nvPr>
            <p:ph type="body" idx="1"/>
          </p:nvPr>
        </p:nvSpPr>
        <p:spPr>
          <a:xfrm>
            <a:off x="838200" y="1825625"/>
            <a:ext cx="10687500" cy="43512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800" b="1">
                <a:solidFill>
                  <a:srgbClr val="373D3F"/>
                </a:solidFill>
              </a:rPr>
              <a:t>Debt Financing.</a:t>
            </a:r>
            <a:r>
              <a:rPr lang="en-US" sz="1800">
                <a:solidFill>
                  <a:srgbClr val="373D3F"/>
                </a:solidFill>
              </a:rPr>
              <a:t> A company uses various kinds of debt to finance its operations. Two major classifications of long-term debt are:</a:t>
            </a:r>
            <a:endParaRPr sz="1800">
              <a:solidFill>
                <a:srgbClr val="373D3F"/>
              </a:solidFill>
            </a:endParaRPr>
          </a:p>
          <a:p>
            <a:pPr marL="914400" lvl="0" indent="-342900" algn="l" rtl="0">
              <a:lnSpc>
                <a:spcPct val="115000"/>
              </a:lnSpc>
              <a:spcBef>
                <a:spcPts val="1200"/>
              </a:spcBef>
              <a:spcAft>
                <a:spcPts val="0"/>
              </a:spcAft>
              <a:buClr>
                <a:srgbClr val="373D3F"/>
              </a:buClr>
              <a:buSzPts val="1800"/>
              <a:buFont typeface="Century Gothic"/>
              <a:buChar char="•"/>
            </a:pPr>
            <a:r>
              <a:rPr lang="en-US" sz="1800">
                <a:solidFill>
                  <a:srgbClr val="373D3F"/>
                </a:solidFill>
              </a:rPr>
              <a:t>Secured</a:t>
            </a:r>
            <a:endParaRPr sz="1800">
              <a:solidFill>
                <a:srgbClr val="373D3F"/>
              </a:solidFill>
            </a:endParaRPr>
          </a:p>
          <a:p>
            <a:pPr marL="914400" lvl="0" indent="-342900" algn="l" rtl="0">
              <a:lnSpc>
                <a:spcPct val="115000"/>
              </a:lnSpc>
              <a:spcBef>
                <a:spcPts val="0"/>
              </a:spcBef>
              <a:spcAft>
                <a:spcPts val="0"/>
              </a:spcAft>
              <a:buClr>
                <a:srgbClr val="373D3F"/>
              </a:buClr>
              <a:buSzPts val="1800"/>
              <a:buFont typeface="Century Gothic"/>
              <a:buChar char="•"/>
            </a:pPr>
            <a:r>
              <a:rPr lang="en-US" sz="1800">
                <a:solidFill>
                  <a:srgbClr val="373D3F"/>
                </a:solidFill>
              </a:rPr>
              <a:t>Unsecured</a:t>
            </a:r>
            <a:endParaRPr sz="600">
              <a:solidFill>
                <a:srgbClr val="373D3F"/>
              </a:solidFill>
            </a:endParaRPr>
          </a:p>
          <a:p>
            <a:pPr marL="0" lvl="0" indent="0" algn="l" rtl="0">
              <a:lnSpc>
                <a:spcPct val="115000"/>
              </a:lnSpc>
              <a:spcBef>
                <a:spcPts val="2900"/>
              </a:spcBef>
              <a:spcAft>
                <a:spcPts val="0"/>
              </a:spcAft>
              <a:buNone/>
            </a:pPr>
            <a:r>
              <a:rPr lang="en-US" sz="1800" b="1">
                <a:solidFill>
                  <a:srgbClr val="373D3F"/>
                </a:solidFill>
                <a:highlight>
                  <a:srgbClr val="F1F7FB"/>
                </a:highlight>
              </a:rPr>
              <a:t>Secured Debt.</a:t>
            </a:r>
            <a:r>
              <a:rPr lang="en-US" sz="1800">
                <a:solidFill>
                  <a:srgbClr val="373D3F"/>
                </a:solidFill>
                <a:highlight>
                  <a:srgbClr val="F1F7FB"/>
                </a:highlight>
              </a:rPr>
              <a:t> A debt obligation is considered secured if creditors have recourse to the assets of the company on a proprietary basis or otherwise ahead of general claims against the company. </a:t>
            </a:r>
            <a:endParaRPr sz="1800">
              <a:solidFill>
                <a:srgbClr val="373D3F"/>
              </a:solidFill>
              <a:highlight>
                <a:srgbClr val="F1F7FB"/>
              </a:highlight>
            </a:endParaRPr>
          </a:p>
          <a:p>
            <a:pPr marL="0" lvl="0" indent="0" algn="l" rtl="0">
              <a:lnSpc>
                <a:spcPct val="115000"/>
              </a:lnSpc>
              <a:spcBef>
                <a:spcPts val="1200"/>
              </a:spcBef>
              <a:spcAft>
                <a:spcPts val="0"/>
              </a:spcAft>
              <a:buNone/>
            </a:pPr>
            <a:r>
              <a:rPr lang="en-US" sz="1800" b="1">
                <a:solidFill>
                  <a:srgbClr val="373D3F"/>
                </a:solidFill>
                <a:highlight>
                  <a:srgbClr val="F1F7FB"/>
                </a:highlight>
              </a:rPr>
              <a:t>Unsecured Debt</a:t>
            </a:r>
            <a:r>
              <a:rPr lang="en-US" sz="1800">
                <a:solidFill>
                  <a:srgbClr val="373D3F"/>
                </a:solidFill>
                <a:highlight>
                  <a:srgbClr val="F1F7FB"/>
                </a:highlight>
              </a:rPr>
              <a:t> comprises financial obligations, where creditors do not have recourse to the assets of the borrower to satisfy their claims. </a:t>
            </a:r>
            <a:endParaRPr sz="1800">
              <a:solidFill>
                <a:srgbClr val="373D3F"/>
              </a:solidFill>
              <a:highlight>
                <a:srgbClr val="F1F7FB"/>
              </a:highlight>
            </a:endParaRPr>
          </a:p>
          <a:p>
            <a:pPr marL="0" lvl="0" indent="0" algn="l" rtl="0">
              <a:lnSpc>
                <a:spcPct val="115000"/>
              </a:lnSpc>
              <a:spcBef>
                <a:spcPts val="1200"/>
              </a:spcBef>
              <a:spcAft>
                <a:spcPts val="0"/>
              </a:spcAft>
              <a:buNone/>
            </a:pPr>
            <a:r>
              <a:rPr lang="en-US" sz="1800" b="1">
                <a:solidFill>
                  <a:srgbClr val="373D3F"/>
                </a:solidFill>
                <a:highlight>
                  <a:srgbClr val="F1F7FB"/>
                </a:highlight>
              </a:rPr>
              <a:t>Types of Debt.</a:t>
            </a:r>
            <a:r>
              <a:rPr lang="en-US" sz="1800">
                <a:solidFill>
                  <a:srgbClr val="373D3F"/>
                </a:solidFill>
                <a:highlight>
                  <a:srgbClr val="F1F7FB"/>
                </a:highlight>
              </a:rPr>
              <a:t> In addition to being either secured or unsecured, debt could be classified as:</a:t>
            </a:r>
            <a:endParaRPr sz="1800">
              <a:solidFill>
                <a:srgbClr val="373D3F"/>
              </a:solidFill>
              <a:highlight>
                <a:srgbClr val="F1F7FB"/>
              </a:highlight>
            </a:endParaRPr>
          </a:p>
          <a:p>
            <a:pPr marL="914400" lvl="0" indent="-342900" algn="l" rtl="0">
              <a:lnSpc>
                <a:spcPct val="115000"/>
              </a:lnSpc>
              <a:spcBef>
                <a:spcPts val="1200"/>
              </a:spcBef>
              <a:spcAft>
                <a:spcPts val="0"/>
              </a:spcAft>
              <a:buClr>
                <a:srgbClr val="373D3F"/>
              </a:buClr>
              <a:buSzPts val="1800"/>
              <a:buFont typeface="Century Gothic"/>
              <a:buChar char="•"/>
            </a:pPr>
            <a:r>
              <a:rPr lang="en-US" sz="1800">
                <a:solidFill>
                  <a:srgbClr val="373D3F"/>
                </a:solidFill>
                <a:highlight>
                  <a:srgbClr val="F1F7FB"/>
                </a:highlight>
              </a:rPr>
              <a:t>Private</a:t>
            </a:r>
            <a:endParaRPr sz="1800">
              <a:solidFill>
                <a:srgbClr val="373D3F"/>
              </a:solidFill>
              <a:highlight>
                <a:srgbClr val="F1F7FB"/>
              </a:highlight>
            </a:endParaRPr>
          </a:p>
          <a:p>
            <a:pPr marL="914400" lvl="0" indent="-342900" algn="l" rtl="0">
              <a:lnSpc>
                <a:spcPct val="115000"/>
              </a:lnSpc>
              <a:spcBef>
                <a:spcPts val="0"/>
              </a:spcBef>
              <a:spcAft>
                <a:spcPts val="0"/>
              </a:spcAft>
              <a:buClr>
                <a:srgbClr val="373D3F"/>
              </a:buClr>
              <a:buSzPts val="1800"/>
              <a:buFont typeface="Century Gothic"/>
              <a:buChar char="•"/>
            </a:pPr>
            <a:r>
              <a:rPr lang="en-US" sz="1800">
                <a:solidFill>
                  <a:srgbClr val="373D3F"/>
                </a:solidFill>
                <a:highlight>
                  <a:srgbClr val="F1F7FB"/>
                </a:highlight>
              </a:rPr>
              <a:t>Public</a:t>
            </a:r>
            <a:endParaRPr sz="1800">
              <a:solidFill>
                <a:srgbClr val="373D3F"/>
              </a:solidFill>
              <a:highlight>
                <a:srgbClr val="F1F7FB"/>
              </a:highlight>
            </a:endParaRPr>
          </a:p>
          <a:p>
            <a:pPr marL="0" lvl="0" indent="0" algn="l" rtl="0">
              <a:spcBef>
                <a:spcPts val="2900"/>
              </a:spcBef>
              <a:spcAft>
                <a:spcPts val="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gab4ab1ae67_0_6"/>
          <p:cNvSpPr txBox="1">
            <a:spLocks noGrp="1"/>
          </p:cNvSpPr>
          <p:nvPr>
            <p:ph type="title"/>
          </p:nvPr>
        </p:nvSpPr>
        <p:spPr/>
        <p:txBody>
          <a:bodyPr/>
          <a:lstStyle/>
          <a:p>
            <a:pPr lvl="0"/>
            <a:r>
              <a:rPr lang="en-US" dirty="0"/>
              <a:t>Record Journal Entries Related to Notes Payable</a:t>
            </a:r>
          </a:p>
        </p:txBody>
      </p:sp>
      <p:sp>
        <p:nvSpPr>
          <p:cNvPr id="75" name="Google Shape;75;gab4ab1ae67_0_6"/>
          <p:cNvSpPr txBox="1">
            <a:spLocks noGrp="1"/>
          </p:cNvSpPr>
          <p:nvPr>
            <p:ph type="body" idx="1"/>
          </p:nvPr>
        </p:nvSpPr>
        <p:spPr>
          <a:xfrm>
            <a:off x="838200" y="1825625"/>
            <a:ext cx="10515600" cy="2027918"/>
          </a:xfrm>
        </p:spPr>
        <p:txBody>
          <a:bodyPr/>
          <a:lstStyle/>
          <a:p>
            <a:pPr marL="50800" lvl="0" indent="0">
              <a:buNone/>
            </a:pPr>
            <a:r>
              <a:rPr lang="en-US" dirty="0"/>
              <a:t>Notes Payable is a general ledger liability account in which a company records the face amounts of the promissory note that it has issued. The balance in Notes Payable represents the amounts that remain to be paid. The journal entry to record the receipt of the proceeds of the note is fairly straightforward—increase the checking account to reflect the deposit, and increase a long-term liability account called Notes Payable.</a:t>
            </a:r>
            <a:endParaRPr lang="en-US" dirty="0">
              <a:sym typeface="Arial"/>
            </a:endParaRPr>
          </a:p>
        </p:txBody>
      </p:sp>
      <p:graphicFrame>
        <p:nvGraphicFramePr>
          <p:cNvPr id="4" name="Table 3">
            <a:extLst>
              <a:ext uri="{FF2B5EF4-FFF2-40B4-BE49-F238E27FC236}">
                <a16:creationId xmlns:a16="http://schemas.microsoft.com/office/drawing/2014/main" id="{80BA20FE-6B67-6748-98AC-AF46593386D1}"/>
              </a:ext>
            </a:extLst>
          </p:cNvPr>
          <p:cNvGraphicFramePr>
            <a:graphicFrameLocks noGrp="1"/>
          </p:cNvGraphicFramePr>
          <p:nvPr>
            <p:extLst>
              <p:ext uri="{D42A27DB-BD31-4B8C-83A1-F6EECF244321}">
                <p14:modId xmlns:p14="http://schemas.microsoft.com/office/powerpoint/2010/main" val="2868249727"/>
              </p:ext>
            </p:extLst>
          </p:nvPr>
        </p:nvGraphicFramePr>
        <p:xfrm>
          <a:off x="952500" y="3853543"/>
          <a:ext cx="10515600" cy="2689860"/>
        </p:xfrm>
        <a:graphic>
          <a:graphicData uri="http://schemas.openxmlformats.org/drawingml/2006/table">
            <a:tbl>
              <a:tblPr firstRow="1">
                <a:tableStyleId>{00A15C55-8517-42AA-B614-E9B94910E393}</a:tableStyleId>
              </a:tblPr>
              <a:tblGrid>
                <a:gridCol w="1137557">
                  <a:extLst>
                    <a:ext uri="{9D8B030D-6E8A-4147-A177-3AD203B41FA5}">
                      <a16:colId xmlns:a16="http://schemas.microsoft.com/office/drawing/2014/main" val="3155304256"/>
                    </a:ext>
                  </a:extLst>
                </a:gridCol>
                <a:gridCol w="5682343">
                  <a:extLst>
                    <a:ext uri="{9D8B030D-6E8A-4147-A177-3AD203B41FA5}">
                      <a16:colId xmlns:a16="http://schemas.microsoft.com/office/drawing/2014/main" val="1336998160"/>
                    </a:ext>
                  </a:extLst>
                </a:gridCol>
                <a:gridCol w="1371600">
                  <a:extLst>
                    <a:ext uri="{9D8B030D-6E8A-4147-A177-3AD203B41FA5}">
                      <a16:colId xmlns:a16="http://schemas.microsoft.com/office/drawing/2014/main" val="4007436534"/>
                    </a:ext>
                  </a:extLst>
                </a:gridCol>
                <a:gridCol w="1143000">
                  <a:extLst>
                    <a:ext uri="{9D8B030D-6E8A-4147-A177-3AD203B41FA5}">
                      <a16:colId xmlns:a16="http://schemas.microsoft.com/office/drawing/2014/main" val="2985045878"/>
                    </a:ext>
                  </a:extLst>
                </a:gridCol>
                <a:gridCol w="1181100">
                  <a:extLst>
                    <a:ext uri="{9D8B030D-6E8A-4147-A177-3AD203B41FA5}">
                      <a16:colId xmlns:a16="http://schemas.microsoft.com/office/drawing/2014/main" val="4265662949"/>
                    </a:ext>
                  </a:extLst>
                </a:gridCol>
              </a:tblGrid>
              <a:tr h="128202">
                <a:tc gridSpan="5">
                  <a:txBody>
                    <a:bodyPr/>
                    <a:lstStyle/>
                    <a:p>
                      <a:pPr algn="r"/>
                      <a:r>
                        <a:rPr lang="en-US" sz="1800" dirty="0">
                          <a:latin typeface="Century Gothic" panose="020B0502020202020204" pitchFamily="34" charset="0"/>
                        </a:rPr>
                        <a:t>JOURNAL                                                                   Page 101</a:t>
                      </a:r>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97582331"/>
                  </a:ext>
                </a:extLst>
              </a:tr>
              <a:tr h="0">
                <a:tc>
                  <a:txBody>
                    <a:bodyPr/>
                    <a:lstStyle/>
                    <a:p>
                      <a:pPr algn="ctr" fontAlgn="ctr"/>
                      <a:r>
                        <a:rPr lang="en-US" sz="1800" b="1" dirty="0">
                          <a:effectLst/>
                          <a:latin typeface="Century Gothic" panose="020B0502020202020204" pitchFamily="34" charset="0"/>
                        </a:rPr>
                        <a:t>Date</a:t>
                      </a:r>
                    </a:p>
                  </a:txBody>
                  <a:tcPr marL="76200" marR="76200" marT="95250" marB="95250" anchor="ctr"/>
                </a:tc>
                <a:tc>
                  <a:txBody>
                    <a:bodyPr/>
                    <a:lstStyle/>
                    <a:p>
                      <a:pPr algn="ctr" fontAlgn="ctr"/>
                      <a:r>
                        <a:rPr lang="en-US" sz="1800" b="1" dirty="0">
                          <a:effectLst/>
                          <a:latin typeface="Century Gothic" panose="020B0502020202020204" pitchFamily="34" charset="0"/>
                        </a:rPr>
                        <a:t>Description</a:t>
                      </a:r>
                    </a:p>
                  </a:txBody>
                  <a:tcPr marL="76200" marR="76200" marT="95250" marB="95250" anchor="ctr"/>
                </a:tc>
                <a:tc>
                  <a:txBody>
                    <a:bodyPr/>
                    <a:lstStyle/>
                    <a:p>
                      <a:pPr algn="ctr" fontAlgn="ctr"/>
                      <a:r>
                        <a:rPr lang="en-US" sz="1800" b="1" dirty="0">
                          <a:effectLst/>
                          <a:latin typeface="Century Gothic" panose="020B0502020202020204" pitchFamily="34" charset="0"/>
                        </a:rPr>
                        <a:t>Post. Ref.</a:t>
                      </a:r>
                    </a:p>
                  </a:txBody>
                  <a:tcPr marL="76200" marR="76200" marT="95250" marB="95250" anchor="ctr"/>
                </a:tc>
                <a:tc>
                  <a:txBody>
                    <a:bodyPr/>
                    <a:lstStyle/>
                    <a:p>
                      <a:pPr algn="ctr" fontAlgn="ctr"/>
                      <a:r>
                        <a:rPr lang="en-US" sz="1800" b="1">
                          <a:effectLst/>
                          <a:latin typeface="Century Gothic" panose="020B0502020202020204" pitchFamily="34" charset="0"/>
                        </a:rPr>
                        <a:t>Debit</a:t>
                      </a:r>
                    </a:p>
                  </a:txBody>
                  <a:tcPr marL="76200" marR="76200" marT="95250" marB="95250" anchor="ctr"/>
                </a:tc>
                <a:tc>
                  <a:txBody>
                    <a:bodyPr/>
                    <a:lstStyle/>
                    <a:p>
                      <a:pPr algn="ctr" fontAlgn="ctr"/>
                      <a:r>
                        <a:rPr lang="en-US" sz="1800" b="1" dirty="0">
                          <a:effectLst/>
                          <a:latin typeface="Century Gothic" panose="020B0502020202020204" pitchFamily="34" charset="0"/>
                        </a:rPr>
                        <a:t>Credit</a:t>
                      </a:r>
                    </a:p>
                  </a:txBody>
                  <a:tcPr marL="76200" marR="76200" marT="95250" marB="95250" anchor="ctr"/>
                </a:tc>
                <a:extLst>
                  <a:ext uri="{0D108BD9-81ED-4DB2-BD59-A6C34878D82A}">
                    <a16:rowId xmlns:a16="http://schemas.microsoft.com/office/drawing/2014/main" val="1473283911"/>
                  </a:ext>
                </a:extLst>
              </a:tr>
              <a:tr h="0">
                <a:tc>
                  <a:txBody>
                    <a:bodyPr/>
                    <a:lstStyle/>
                    <a:p>
                      <a:pPr algn="l" fontAlgn="ctr"/>
                      <a:r>
                        <a:rPr lang="en-US" sz="1800">
                          <a:effectLst/>
                          <a:latin typeface="Century Gothic" panose="020B0502020202020204" pitchFamily="34" charset="0"/>
                        </a:rPr>
                        <a:t>20X1</a:t>
                      </a: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1600759775"/>
                  </a:ext>
                </a:extLst>
              </a:tr>
              <a:tr h="0">
                <a:tc>
                  <a:txBody>
                    <a:bodyPr/>
                    <a:lstStyle/>
                    <a:p>
                      <a:pPr algn="l" fontAlgn="ctr"/>
                      <a:r>
                        <a:rPr lang="en-US" sz="1800">
                          <a:effectLst/>
                          <a:latin typeface="Century Gothic" panose="020B0502020202020204" pitchFamily="34" charset="0"/>
                        </a:rPr>
                        <a:t>Dec 1</a:t>
                      </a:r>
                    </a:p>
                  </a:txBody>
                  <a:tcPr marL="76200" marR="76200" marT="95250" marB="95250" anchor="ctr"/>
                </a:tc>
                <a:tc>
                  <a:txBody>
                    <a:bodyPr/>
                    <a:lstStyle/>
                    <a:p>
                      <a:pPr algn="l" fontAlgn="ctr"/>
                      <a:r>
                        <a:rPr lang="en-US" sz="1800">
                          <a:effectLst/>
                          <a:latin typeface="Century Gothic" panose="020B0502020202020204" pitchFamily="34" charset="0"/>
                        </a:rPr>
                        <a:t>Checking Account</a:t>
                      </a:r>
                    </a:p>
                  </a:txBody>
                  <a:tcPr marL="76200" marR="76200" marT="95250" marB="95250" anchor="ctr"/>
                </a:tc>
                <a:tc>
                  <a:txBody>
                    <a:bodyPr/>
                    <a:lstStyle/>
                    <a:p>
                      <a:pPr algn="r" fontAlgn="ctr"/>
                      <a:endParaRPr lang="en-US" sz="1800">
                        <a:effectLst/>
                        <a:latin typeface="Century Gothic" panose="020B0502020202020204" pitchFamily="34" charset="0"/>
                      </a:endParaRPr>
                    </a:p>
                  </a:txBody>
                  <a:tcPr marL="76200" marR="76200" marT="95250" marB="95250" anchor="ctr"/>
                </a:tc>
                <a:tc>
                  <a:txBody>
                    <a:bodyPr/>
                    <a:lstStyle/>
                    <a:p>
                      <a:pPr algn="r" fontAlgn="ctr"/>
                      <a:r>
                        <a:rPr lang="en-US" sz="1800">
                          <a:effectLst/>
                          <a:latin typeface="Century Gothic" panose="020B0502020202020204" pitchFamily="34" charset="0"/>
                        </a:rPr>
                        <a:t>100,000</a:t>
                      </a: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597856984"/>
                  </a:ext>
                </a:extLst>
              </a:tr>
              <a:tr h="0">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r>
                        <a:rPr lang="en-US" sz="1800">
                          <a:effectLst/>
                          <a:latin typeface="Century Gothic" panose="020B0502020202020204" pitchFamily="34" charset="0"/>
                        </a:rPr>
                        <a:t>      Notes Payable</a:t>
                      </a: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r" fontAlgn="ctr"/>
                      <a:endParaRPr lang="en-US" sz="1800">
                        <a:effectLst/>
                        <a:latin typeface="Century Gothic" panose="020B0502020202020204" pitchFamily="34" charset="0"/>
                      </a:endParaRPr>
                    </a:p>
                  </a:txBody>
                  <a:tcPr marL="76200" marR="76200" marT="95250" marB="95250" anchor="ctr"/>
                </a:tc>
                <a:tc>
                  <a:txBody>
                    <a:bodyPr/>
                    <a:lstStyle/>
                    <a:p>
                      <a:pPr algn="r" fontAlgn="ctr"/>
                      <a:r>
                        <a:rPr lang="en-US" sz="1800">
                          <a:effectLst/>
                          <a:latin typeface="Century Gothic" panose="020B0502020202020204" pitchFamily="34" charset="0"/>
                        </a:rPr>
                        <a:t>100,000</a:t>
                      </a:r>
                    </a:p>
                  </a:txBody>
                  <a:tcPr marL="76200" marR="76200" marT="95250" marB="95250" anchor="ctr"/>
                </a:tc>
                <a:extLst>
                  <a:ext uri="{0D108BD9-81ED-4DB2-BD59-A6C34878D82A}">
                    <a16:rowId xmlns:a16="http://schemas.microsoft.com/office/drawing/2014/main" val="1860050504"/>
                  </a:ext>
                </a:extLst>
              </a:tr>
              <a:tr h="0">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r>
                        <a:rPr lang="en-US" sz="1800">
                          <a:effectLst/>
                          <a:latin typeface="Century Gothic" panose="020B0502020202020204" pitchFamily="34" charset="0"/>
                        </a:rPr>
                        <a:t>To record proceeds from bank loan</a:t>
                      </a: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dirty="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1455534320"/>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gab4ab1ae67_0_12"/>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Understand the Implication of the Time Value of Money</a:t>
            </a:r>
            <a:endParaRPr/>
          </a:p>
        </p:txBody>
      </p:sp>
      <p:sp>
        <p:nvSpPr>
          <p:cNvPr id="82" name="Google Shape;82;gab4ab1ae67_0_12"/>
          <p:cNvSpPr txBox="1">
            <a:spLocks noGrp="1"/>
          </p:cNvSpPr>
          <p:nvPr>
            <p:ph type="body" idx="1"/>
          </p:nvPr>
        </p:nvSpPr>
        <p:spPr>
          <a:xfrm>
            <a:off x="838200" y="1825625"/>
            <a:ext cx="5160900" cy="4351200"/>
          </a:xfrm>
          <a:prstGeom prst="rect">
            <a:avLst/>
          </a:prstGeom>
        </p:spPr>
        <p:txBody>
          <a:bodyPr spcFirstLastPara="1" wrap="square" lIns="91425" tIns="45700" rIns="91425" bIns="45700" anchor="t" anchorCtr="0">
            <a:noAutofit/>
          </a:bodyPr>
          <a:lstStyle/>
          <a:p>
            <a:pPr marL="0" lvl="0" indent="0" algn="l" rtl="0">
              <a:lnSpc>
                <a:spcPct val="115000"/>
              </a:lnSpc>
              <a:spcBef>
                <a:spcPts val="750"/>
              </a:spcBef>
              <a:spcAft>
                <a:spcPts val="0"/>
              </a:spcAft>
              <a:buNone/>
            </a:pPr>
            <a:r>
              <a:rPr lang="en-US" sz="1900" b="1">
                <a:solidFill>
                  <a:srgbClr val="000000"/>
                </a:solidFill>
                <a:highlight>
                  <a:srgbClr val="F1F7FB"/>
                </a:highlight>
              </a:rPr>
              <a:t>Time value of money</a:t>
            </a:r>
            <a:r>
              <a:rPr lang="en-US" sz="1900">
                <a:solidFill>
                  <a:srgbClr val="000000"/>
                </a:solidFill>
                <a:highlight>
                  <a:srgbClr val="F1F7FB"/>
                </a:highlight>
              </a:rPr>
              <a:t> draws from the idea that rational investors prefer to receive money today rather than the same amount of money in the future because of money’s potential to grow in value over a given period of time.</a:t>
            </a:r>
            <a:endParaRPr sz="1900">
              <a:solidFill>
                <a:srgbClr val="000000"/>
              </a:solidFill>
              <a:highlight>
                <a:srgbClr val="F1F7FB"/>
              </a:highlight>
            </a:endParaRPr>
          </a:p>
          <a:p>
            <a:pPr marL="0" lvl="0" indent="0" algn="l" rtl="0">
              <a:lnSpc>
                <a:spcPct val="115000"/>
              </a:lnSpc>
              <a:spcBef>
                <a:spcPts val="750"/>
              </a:spcBef>
              <a:spcAft>
                <a:spcPts val="0"/>
              </a:spcAft>
              <a:buNone/>
            </a:pPr>
            <a:endParaRPr sz="1900">
              <a:solidFill>
                <a:srgbClr val="000000"/>
              </a:solidFill>
              <a:highlight>
                <a:srgbClr val="F1F7FB"/>
              </a:highlight>
            </a:endParaRPr>
          </a:p>
          <a:p>
            <a:pPr marL="0" lvl="0" indent="0" algn="l" rtl="0">
              <a:lnSpc>
                <a:spcPct val="115000"/>
              </a:lnSpc>
              <a:spcBef>
                <a:spcPts val="0"/>
              </a:spcBef>
              <a:spcAft>
                <a:spcPts val="0"/>
              </a:spcAft>
              <a:buClr>
                <a:schemeClr val="dk1"/>
              </a:buClr>
              <a:buSzPts val="1100"/>
              <a:buFont typeface="Arial"/>
              <a:buNone/>
            </a:pPr>
            <a:r>
              <a:rPr lang="en-US" sz="1900">
                <a:solidFill>
                  <a:srgbClr val="000000"/>
                </a:solidFill>
                <a:highlight>
                  <a:srgbClr val="F1F7FB"/>
                </a:highlight>
              </a:rPr>
              <a:t>Depending on the exact situation in question, the time value of money formula may change slightly. For example, in the case of annuity payments, the generalized formula has additional or less factors. </a:t>
            </a:r>
            <a:endParaRPr sz="1900">
              <a:solidFill>
                <a:srgbClr val="000000"/>
              </a:solidFill>
              <a:highlight>
                <a:srgbClr val="F1F7FB"/>
              </a:highlight>
            </a:endParaRPr>
          </a:p>
          <a:p>
            <a:pPr marL="0" lvl="0" indent="0" algn="l" rtl="0">
              <a:spcBef>
                <a:spcPts val="2400"/>
              </a:spcBef>
              <a:spcAft>
                <a:spcPts val="0"/>
              </a:spcAft>
              <a:buNone/>
            </a:pPr>
            <a:endParaRPr sz="1200">
              <a:solidFill>
                <a:srgbClr val="373D3F"/>
              </a:solidFill>
              <a:highlight>
                <a:srgbClr val="FFFFFF"/>
              </a:highlight>
              <a:latin typeface="Arial"/>
              <a:ea typeface="Arial"/>
              <a:cs typeface="Arial"/>
              <a:sym typeface="Arial"/>
            </a:endParaRPr>
          </a:p>
        </p:txBody>
      </p:sp>
      <p:pic>
        <p:nvPicPr>
          <p:cNvPr id="83" name="Google Shape;83;gab4ab1ae67_0_12"/>
          <p:cNvPicPr preferRelativeResize="0"/>
          <p:nvPr/>
        </p:nvPicPr>
        <p:blipFill>
          <a:blip r:embed="rId3">
            <a:alphaModFix/>
          </a:blip>
          <a:stretch>
            <a:fillRect/>
          </a:stretch>
        </p:blipFill>
        <p:spPr>
          <a:xfrm>
            <a:off x="5999075" y="2031500"/>
            <a:ext cx="6192925" cy="43512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gab4ab1ae67_0_18"/>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a:t>Understand the Implication of the Time Value of Money</a:t>
            </a:r>
            <a:endParaRPr/>
          </a:p>
        </p:txBody>
      </p:sp>
      <p:sp>
        <p:nvSpPr>
          <p:cNvPr id="90" name="Google Shape;90;gab4ab1ae67_0_18"/>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800">
                <a:solidFill>
                  <a:srgbClr val="000000"/>
                </a:solidFill>
                <a:highlight>
                  <a:srgbClr val="F1F7FB"/>
                </a:highlight>
              </a:rPr>
              <a:t>The most fundamental TVM formula takes into account the following variables:</a:t>
            </a:r>
            <a:endParaRPr sz="1800">
              <a:solidFill>
                <a:srgbClr val="000000"/>
              </a:solidFill>
              <a:highlight>
                <a:srgbClr val="F1F7FB"/>
              </a:highlight>
            </a:endParaRPr>
          </a:p>
          <a:p>
            <a:pPr marL="2743200" lvl="0" indent="0" algn="l" rtl="0">
              <a:lnSpc>
                <a:spcPct val="150000"/>
              </a:lnSpc>
              <a:spcBef>
                <a:spcPts val="2400"/>
              </a:spcBef>
              <a:spcAft>
                <a:spcPts val="0"/>
              </a:spcAft>
              <a:buClr>
                <a:schemeClr val="dk1"/>
              </a:buClr>
              <a:buSzPts val="1100"/>
              <a:buFont typeface="Arial"/>
              <a:buNone/>
            </a:pPr>
            <a:r>
              <a:rPr lang="en-US" sz="2000" b="1">
                <a:solidFill>
                  <a:srgbClr val="000000"/>
                </a:solidFill>
                <a:highlight>
                  <a:srgbClr val="F1F7FB"/>
                </a:highlight>
              </a:rPr>
              <a:t>FV</a:t>
            </a:r>
            <a:r>
              <a:rPr lang="en-US" sz="2000">
                <a:solidFill>
                  <a:srgbClr val="000000"/>
                </a:solidFill>
                <a:highlight>
                  <a:srgbClr val="F1F7FB"/>
                </a:highlight>
              </a:rPr>
              <a:t> = Future value of money</a:t>
            </a:r>
            <a:endParaRPr sz="2000">
              <a:solidFill>
                <a:srgbClr val="000000"/>
              </a:solidFill>
              <a:highlight>
                <a:srgbClr val="F1F7FB"/>
              </a:highlight>
            </a:endParaRPr>
          </a:p>
          <a:p>
            <a:pPr marL="2743200" lvl="0" indent="0" algn="l" rtl="0">
              <a:lnSpc>
                <a:spcPct val="150000"/>
              </a:lnSpc>
              <a:spcBef>
                <a:spcPts val="0"/>
              </a:spcBef>
              <a:spcAft>
                <a:spcPts val="0"/>
              </a:spcAft>
              <a:buClr>
                <a:schemeClr val="dk1"/>
              </a:buClr>
              <a:buSzPts val="1100"/>
              <a:buFont typeface="Arial"/>
              <a:buNone/>
            </a:pPr>
            <a:r>
              <a:rPr lang="en-US" sz="2000" b="1">
                <a:solidFill>
                  <a:srgbClr val="000000"/>
                </a:solidFill>
                <a:highlight>
                  <a:srgbClr val="F1F7FB"/>
                </a:highlight>
              </a:rPr>
              <a:t>PV</a:t>
            </a:r>
            <a:r>
              <a:rPr lang="en-US" sz="2000">
                <a:solidFill>
                  <a:srgbClr val="000000"/>
                </a:solidFill>
                <a:highlight>
                  <a:srgbClr val="F1F7FB"/>
                </a:highlight>
              </a:rPr>
              <a:t> = Present value of money</a:t>
            </a:r>
            <a:endParaRPr sz="2000">
              <a:solidFill>
                <a:srgbClr val="000000"/>
              </a:solidFill>
              <a:highlight>
                <a:srgbClr val="F1F7FB"/>
              </a:highlight>
            </a:endParaRPr>
          </a:p>
          <a:p>
            <a:pPr marL="2743200" lvl="0" indent="0" algn="l" rtl="0">
              <a:lnSpc>
                <a:spcPct val="150000"/>
              </a:lnSpc>
              <a:spcBef>
                <a:spcPts val="0"/>
              </a:spcBef>
              <a:spcAft>
                <a:spcPts val="0"/>
              </a:spcAft>
              <a:buClr>
                <a:schemeClr val="dk1"/>
              </a:buClr>
              <a:buSzPts val="1100"/>
              <a:buFont typeface="Arial"/>
              <a:buNone/>
            </a:pPr>
            <a:r>
              <a:rPr lang="en-US" sz="2000" b="1">
                <a:solidFill>
                  <a:srgbClr val="000000"/>
                </a:solidFill>
                <a:highlight>
                  <a:srgbClr val="F1F7FB"/>
                </a:highlight>
              </a:rPr>
              <a:t>i</a:t>
            </a:r>
            <a:r>
              <a:rPr lang="en-US" sz="2000">
                <a:solidFill>
                  <a:srgbClr val="000000"/>
                </a:solidFill>
                <a:highlight>
                  <a:srgbClr val="F1F7FB"/>
                </a:highlight>
              </a:rPr>
              <a:t> = interest rate</a:t>
            </a:r>
            <a:endParaRPr sz="2000">
              <a:solidFill>
                <a:srgbClr val="000000"/>
              </a:solidFill>
              <a:highlight>
                <a:srgbClr val="F1F7FB"/>
              </a:highlight>
            </a:endParaRPr>
          </a:p>
          <a:p>
            <a:pPr marL="2743200" lvl="0" indent="0" algn="l" rtl="0">
              <a:lnSpc>
                <a:spcPct val="150000"/>
              </a:lnSpc>
              <a:spcBef>
                <a:spcPts val="0"/>
              </a:spcBef>
              <a:spcAft>
                <a:spcPts val="0"/>
              </a:spcAft>
              <a:buClr>
                <a:schemeClr val="dk1"/>
              </a:buClr>
              <a:buSzPts val="1100"/>
              <a:buFont typeface="Arial"/>
              <a:buNone/>
            </a:pPr>
            <a:r>
              <a:rPr lang="en-US" sz="2000" b="1">
                <a:solidFill>
                  <a:srgbClr val="000000"/>
                </a:solidFill>
                <a:highlight>
                  <a:srgbClr val="F1F7FB"/>
                </a:highlight>
              </a:rPr>
              <a:t>n</a:t>
            </a:r>
            <a:r>
              <a:rPr lang="en-US" sz="2000">
                <a:solidFill>
                  <a:srgbClr val="000000"/>
                </a:solidFill>
                <a:highlight>
                  <a:srgbClr val="F1F7FB"/>
                </a:highlight>
              </a:rPr>
              <a:t> = number of compounding periods per year</a:t>
            </a:r>
            <a:endParaRPr sz="2000">
              <a:solidFill>
                <a:srgbClr val="000000"/>
              </a:solidFill>
              <a:highlight>
                <a:srgbClr val="F1F7FB"/>
              </a:highlight>
            </a:endParaRPr>
          </a:p>
          <a:p>
            <a:pPr marL="2743200" lvl="0" indent="0" algn="l" rtl="0">
              <a:lnSpc>
                <a:spcPct val="150000"/>
              </a:lnSpc>
              <a:spcBef>
                <a:spcPts val="0"/>
              </a:spcBef>
              <a:spcAft>
                <a:spcPts val="0"/>
              </a:spcAft>
              <a:buClr>
                <a:schemeClr val="dk1"/>
              </a:buClr>
              <a:buSzPts val="1100"/>
              <a:buFont typeface="Arial"/>
              <a:buNone/>
            </a:pPr>
            <a:r>
              <a:rPr lang="en-US" sz="2000" b="1">
                <a:solidFill>
                  <a:srgbClr val="000000"/>
                </a:solidFill>
                <a:highlight>
                  <a:srgbClr val="F1F7FB"/>
                </a:highlight>
              </a:rPr>
              <a:t>t</a:t>
            </a:r>
            <a:r>
              <a:rPr lang="en-US" sz="2000">
                <a:solidFill>
                  <a:srgbClr val="000000"/>
                </a:solidFill>
                <a:highlight>
                  <a:srgbClr val="F1F7FB"/>
                </a:highlight>
              </a:rPr>
              <a:t> = number of years</a:t>
            </a:r>
            <a:endParaRPr sz="2000">
              <a:solidFill>
                <a:srgbClr val="000000"/>
              </a:solidFill>
              <a:highlight>
                <a:srgbClr val="F1F7FB"/>
              </a:highlight>
            </a:endParaRPr>
          </a:p>
          <a:p>
            <a:pPr marL="914400" lvl="0" indent="0" algn="l" rtl="0">
              <a:lnSpc>
                <a:spcPct val="100000"/>
              </a:lnSpc>
              <a:spcBef>
                <a:spcPts val="0"/>
              </a:spcBef>
              <a:spcAft>
                <a:spcPts val="0"/>
              </a:spcAft>
              <a:buClr>
                <a:schemeClr val="dk1"/>
              </a:buClr>
              <a:buSzPts val="1100"/>
              <a:buFont typeface="Arial"/>
              <a:buNone/>
            </a:pPr>
            <a:endParaRPr sz="1800">
              <a:solidFill>
                <a:srgbClr val="000000"/>
              </a:solidFill>
              <a:highlight>
                <a:srgbClr val="F1F7FB"/>
              </a:highlight>
            </a:endParaRPr>
          </a:p>
          <a:p>
            <a:pPr marL="0" lvl="0" indent="0" algn="l" rtl="0">
              <a:lnSpc>
                <a:spcPct val="100000"/>
              </a:lnSpc>
              <a:spcBef>
                <a:spcPts val="0"/>
              </a:spcBef>
              <a:spcAft>
                <a:spcPts val="0"/>
              </a:spcAft>
              <a:buClr>
                <a:schemeClr val="dk1"/>
              </a:buClr>
              <a:buSzPts val="1100"/>
              <a:buFont typeface="Arial"/>
              <a:buNone/>
            </a:pPr>
            <a:r>
              <a:rPr lang="en-US" sz="1800" b="1">
                <a:solidFill>
                  <a:srgbClr val="000000"/>
                </a:solidFill>
              </a:rPr>
              <a:t>Based on these variables, the formula for TVM is:</a:t>
            </a:r>
            <a:endParaRPr sz="1800" b="1">
              <a:solidFill>
                <a:srgbClr val="000000"/>
              </a:solidFill>
            </a:endParaRPr>
          </a:p>
          <a:p>
            <a:pPr marL="0" lvl="0" indent="0" algn="ctr" rtl="0">
              <a:lnSpc>
                <a:spcPct val="100000"/>
              </a:lnSpc>
              <a:spcBef>
                <a:spcPts val="2400"/>
              </a:spcBef>
              <a:spcAft>
                <a:spcPts val="0"/>
              </a:spcAft>
              <a:buClr>
                <a:schemeClr val="dk1"/>
              </a:buClr>
              <a:buSzPts val="1100"/>
              <a:buFont typeface="Arial"/>
              <a:buNone/>
            </a:pPr>
            <a:r>
              <a:rPr lang="en-US" sz="2800" b="1">
                <a:solidFill>
                  <a:srgbClr val="373D3F"/>
                </a:solidFill>
              </a:rPr>
              <a:t>FV = PV x [ 1 + (i / n) ] (n x t)</a:t>
            </a:r>
            <a:endParaRPr sz="2800" b="1">
              <a:solidFill>
                <a:srgbClr val="373D3F"/>
              </a:solidFill>
            </a:endParaRPr>
          </a:p>
          <a:p>
            <a:pPr marL="0" lvl="0" indent="0" algn="l" rtl="0">
              <a:spcBef>
                <a:spcPts val="2400"/>
              </a:spcBef>
              <a:spcAft>
                <a:spcPts val="0"/>
              </a:spcAft>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6"/>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Bonds Payable</a:t>
            </a:r>
            <a:endParaRPr/>
          </a:p>
        </p:txBody>
      </p:sp>
    </p:spTree>
  </p:cSld>
  <p:clrMapOvr>
    <a:masterClrMapping/>
  </p:clrMapOvr>
</p:sld>
</file>

<file path=ppt/theme/theme1.xml><?xml version="1.0" encoding="utf-8"?>
<a:theme xmlns:a="http://schemas.openxmlformats.org/drawingml/2006/main" name="BusinessTheme">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2697</Words>
  <Application>Microsoft Macintosh PowerPoint</Application>
  <PresentationFormat>Widescreen</PresentationFormat>
  <Paragraphs>245</Paragraphs>
  <Slides>30</Slides>
  <Notes>30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Work Sans</vt:lpstr>
      <vt:lpstr>Century Gothic</vt:lpstr>
      <vt:lpstr>Roboto</vt:lpstr>
      <vt:lpstr>Calibri</vt:lpstr>
      <vt:lpstr>Arial</vt:lpstr>
      <vt:lpstr>BusinessTheme</vt:lpstr>
      <vt:lpstr>Financial Accounting</vt:lpstr>
      <vt:lpstr>Module Learning Outcomes</vt:lpstr>
      <vt:lpstr>Long-term Financing</vt:lpstr>
      <vt:lpstr>Learning Outcomes: Long-term Financing</vt:lpstr>
      <vt:lpstr>Evaluate the Alternatives for Financing on a Long-Term Basis</vt:lpstr>
      <vt:lpstr>Record Journal Entries Related to Notes Payable</vt:lpstr>
      <vt:lpstr>Understand the Implication of the Time Value of Money</vt:lpstr>
      <vt:lpstr>Understand the Implication of the Time Value of Money</vt:lpstr>
      <vt:lpstr>Bonds Payable</vt:lpstr>
      <vt:lpstr>Learning Outcomes: Bonds Payable</vt:lpstr>
      <vt:lpstr>Describe Various Types of Bonds</vt:lpstr>
      <vt:lpstr>Record the Entries Associated with a Bond Issue Sold at Face Value</vt:lpstr>
      <vt:lpstr>Record the Entries Associated with a Bond Issue Sold at Face Value</vt:lpstr>
      <vt:lpstr>Determine the Items That Impact the Selling Price of a Bond</vt:lpstr>
      <vt:lpstr>Record the Entries for a Bond Issue Sold at a Discount and Sold at a Premium Using the Straight-Line Amortization Method</vt:lpstr>
      <vt:lpstr>Discuss the Effective Interest Rate Method of Amortizing Bond Premium and Discount</vt:lpstr>
      <vt:lpstr>Practice Question 1</vt:lpstr>
      <vt:lpstr>Leases</vt:lpstr>
      <vt:lpstr>Learning Outcomes: Leases</vt:lpstr>
      <vt:lpstr>Distinguish Between a Finance Lease and an Operating Lease</vt:lpstr>
      <vt:lpstr>Record Entries Associated with Leases</vt:lpstr>
      <vt:lpstr>Record Entries Associated with Leases</vt:lpstr>
      <vt:lpstr>Reporting Long-Term Liabilities</vt:lpstr>
      <vt:lpstr>Learning Outcomes: Reporting Long-Term Liabilities</vt:lpstr>
      <vt:lpstr>Report Noncurrent Liabilities on the Balance Sheet</vt:lpstr>
      <vt:lpstr>Identify Common Disclosures Related To Noncurrent Liabilities</vt:lpstr>
      <vt:lpstr>Identify Common Disclosures Related To Noncurrent Liabilities</vt:lpstr>
      <vt:lpstr>Identify Common Disclosures Related To Noncurrent Liabilities</vt:lpstr>
      <vt:lpstr>Practice Question 2</vt:lpstr>
      <vt:lpstr>Quick 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Accounting</dc:title>
  <cp:lastModifiedBy>Microsoft Office User</cp:lastModifiedBy>
  <cp:revision>1</cp:revision>
  <dcterms:modified xsi:type="dcterms:W3CDTF">2020-11-19T19:32:10Z</dcterms:modified>
</cp:coreProperties>
</file>