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y="6858000" cx="12192000"/>
  <p:notesSz cx="6858000" cy="9144000"/>
  <p:embeddedFontLst>
    <p:embeddedFont>
      <p:font typeface="Libre Baskerville"/>
      <p:regular r:id="rId38"/>
      <p:bold r:id="rId39"/>
      <p:italic r:id="rId40"/>
    </p:embeddedFont>
    <p:embeddedFont>
      <p:font typeface="Century Gothic"/>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5" roundtripDataSignature="AMtx7mi9/Ex49fspoQM+KD749pW2oafYS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LibreBaskerville-italic.fntdata"/><Relationship Id="rId20" Type="http://schemas.openxmlformats.org/officeDocument/2006/relationships/slide" Target="slides/slide16.xml"/><Relationship Id="rId42" Type="http://schemas.openxmlformats.org/officeDocument/2006/relationships/font" Target="fonts/CenturyGothic-bold.fntdata"/><Relationship Id="rId41" Type="http://schemas.openxmlformats.org/officeDocument/2006/relationships/font" Target="fonts/CenturyGothic-regular.fntdata"/><Relationship Id="rId22" Type="http://schemas.openxmlformats.org/officeDocument/2006/relationships/slide" Target="slides/slide18.xml"/><Relationship Id="rId44" Type="http://schemas.openxmlformats.org/officeDocument/2006/relationships/font" Target="fonts/CenturyGothic-boldItalic.fntdata"/><Relationship Id="rId21" Type="http://schemas.openxmlformats.org/officeDocument/2006/relationships/slide" Target="slides/slide17.xml"/><Relationship Id="rId43" Type="http://schemas.openxmlformats.org/officeDocument/2006/relationships/font" Target="fonts/CenturyGothic-italic.fntdata"/><Relationship Id="rId24" Type="http://schemas.openxmlformats.org/officeDocument/2006/relationships/slide" Target="slides/slide20.xml"/><Relationship Id="rId23" Type="http://schemas.openxmlformats.org/officeDocument/2006/relationships/slide" Target="slides/slide19.xml"/><Relationship Id="rId45"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LibreBaskerville-bold.fntdata"/><Relationship Id="rId16" Type="http://schemas.openxmlformats.org/officeDocument/2006/relationships/slide" Target="slides/slide12.xml"/><Relationship Id="rId38" Type="http://schemas.openxmlformats.org/officeDocument/2006/relationships/font" Target="fonts/LibreBaskerville-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djb1whucfBY" TargetMode="External"/><Relationship Id="rId3" Type="http://schemas.openxmlformats.org/officeDocument/2006/relationships/hyperlink" Target="https://creativecommons.org/about/cc0" TargetMode="External"/><Relationship Id="rId4" Type="http://schemas.openxmlformats.org/officeDocument/2006/relationships/hyperlink" Target="https://courses.lumenlearning.com/wm-financialaccountin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5QgIuuBxKwM" TargetMode="External"/><Relationship Id="rId3" Type="http://schemas.openxmlformats.org/officeDocument/2006/relationships/hyperlink" Target="https://creativecommons.org/about/cc0"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wN3iop4-j3A" TargetMode="External"/><Relationship Id="rId3" Type="http://schemas.openxmlformats.org/officeDocument/2006/relationships/hyperlink" Target="https://creativecommons.org/about/cc0"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ZGjbiukp_-A" TargetMode="External"/><Relationship Id="rId3" Type="http://schemas.openxmlformats.org/officeDocument/2006/relationships/hyperlink" Target="https://creativecommons.org/about/cc0"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 name="Google Shape;4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Cover Image: "White Canon Cash Register." Authored by: StellrWeb. Provided by: Unsplash. Located at: </a:t>
            </a:r>
            <a:r>
              <a:rPr b="0"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https://unsplash.com/photos/djb1whucfBY</a:t>
            </a:r>
            <a:r>
              <a:rPr b="0" i="0" lang="en-US" sz="1200">
                <a:solidFill>
                  <a:schemeClr val="dk1"/>
                </a:solidFill>
                <a:latin typeface="Calibri"/>
                <a:ea typeface="Calibri"/>
                <a:cs typeface="Calibri"/>
                <a:sym typeface="Calibri"/>
              </a:rPr>
              <a:t>. Content Type: CC Licensed Content, Shared Previously. License: </a:t>
            </a:r>
            <a:r>
              <a:rPr b="0" i="0"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License Terms: Unsplash License.</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text in these slides is taken from </a:t>
            </a:r>
            <a:r>
              <a:rPr lang="en-US" u="sng">
                <a:solidFill>
                  <a:schemeClr val="hlink"/>
                </a:solidFill>
                <a:hlinkClick r:id="rId4"/>
              </a:rPr>
              <a:t>https://courses.lumenlearning.com/wm-financialaccounting/</a:t>
            </a:r>
            <a:r>
              <a:rPr lang="en-US"/>
              <a:t> </a:t>
            </a:r>
            <a:r>
              <a:rPr b="0" i="0" lang="en-US" sz="1200" u="none" cap="none" strike="noStrike">
                <a:solidFill>
                  <a:schemeClr val="dk1"/>
                </a:solidFill>
                <a:latin typeface="Calibri"/>
                <a:ea typeface="Calibri"/>
                <a:cs typeface="Calibri"/>
                <a:sym typeface="Calibri"/>
              </a:rPr>
              <a:t>where it is published under one or more open licenses.</a:t>
            </a:r>
            <a:endParaRPr b="0"/>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images in these slides are attributed in the notes of the slide on which they appear and licensed as indicated.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1" name="Google Shape;4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Untitled Image</a:t>
            </a:r>
            <a:endParaRPr/>
          </a:p>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Headway.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https://unsplash.com/photos/5QgIuuBxKwM</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96" name="Google Shape;9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3" name="Google Shape;10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man holding brown leather bag.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Adeolu Eletu.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https://unsplash.com/photos/wN3iop4-j3A</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104" name="Google Shape;10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Correct answer: C — Sanjay could remove all of the cash from the company. The total cash amount includes his original $50,000 cash + ($35,000 - $5,500) = $79,500. If he removed all of the cash from the company however, the company would not flourish and may quickly fold.</a:t>
            </a:r>
            <a:endParaRPr/>
          </a:p>
        </p:txBody>
      </p:sp>
      <p:sp>
        <p:nvSpPr>
          <p:cNvPr id="162" name="Google Shape;162;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8" name="Google Shape;168;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3" name="Google Shape;203;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Visit online interactive here: https://lumenlearning.h5p.com/content/1291129887855014758/</a:t>
            </a:r>
            <a:endParaRPr/>
          </a:p>
        </p:txBody>
      </p:sp>
      <p:sp>
        <p:nvSpPr>
          <p:cNvPr id="218" name="Google Shape;218;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5" name="Google Shape;225;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ac3e654942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US"/>
              <a:t>Correct answer: A — </a:t>
            </a:r>
            <a:r>
              <a:rPr lang="en-US"/>
              <a:t>IASB (International Accounting Standards Board): the standard-setting body for International Financial Reporting Standards</a:t>
            </a:r>
            <a:r>
              <a:rPr lang="en-US"/>
              <a:t>.</a:t>
            </a:r>
            <a:endParaRPr/>
          </a:p>
        </p:txBody>
      </p:sp>
      <p:sp>
        <p:nvSpPr>
          <p:cNvPr id="232" name="Google Shape;232;gac3e65494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3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p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ac77787aa8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gac77787aa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 name="Google Shape;7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 name="Google Shape;76;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Tall skyscrapers in Calgary.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Samson.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https://unsplash.com/photos/ZGjbiukp_-A</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77" name="Google Shape;77;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 name="Google Shape;8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mt="50000"/>
          </a:blip>
          <a:stretch>
            <a:fillRect/>
          </a:stretch>
        </a:blipFill>
      </p:bgPr>
    </p:bg>
    <p:spTree>
      <p:nvGrpSpPr>
        <p:cNvPr id="13" name="Shape 13"/>
        <p:cNvGrpSpPr/>
        <p:nvPr/>
      </p:nvGrpSpPr>
      <p:grpSpPr>
        <a:xfrm>
          <a:off x="0" y="0"/>
          <a:ext cx="0" cy="0"/>
          <a:chOff x="0" y="0"/>
          <a:chExt cx="0" cy="0"/>
        </a:xfrm>
      </p:grpSpPr>
      <p:sp>
        <p:nvSpPr>
          <p:cNvPr id="14" name="Google Shape;14;p34"/>
          <p:cNvSpPr/>
          <p:nvPr/>
        </p:nvSpPr>
        <p:spPr>
          <a:xfrm>
            <a:off x="0" y="552196"/>
            <a:ext cx="12207240" cy="268833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15" name="Google Shape;15;p34"/>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lvl1pPr lvl="0" marR="0" algn="ctr">
              <a:lnSpc>
                <a:spcPct val="90000"/>
              </a:lnSpc>
              <a:spcBef>
                <a:spcPts val="0"/>
              </a:spcBef>
              <a:spcAft>
                <a:spcPts val="0"/>
              </a:spcAft>
              <a:buClr>
                <a:srgbClr val="F1F7FB"/>
              </a:buClr>
              <a:buSzPts val="5500"/>
              <a:buFont typeface="Century Gothic"/>
              <a:buNone/>
              <a:defRPr b="0" i="0" sz="4125" u="none" cap="none" strike="noStrike">
                <a:solidFill>
                  <a:srgbClr val="F1F7FB"/>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6" name="Google Shape;16;p34"/>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lvl1pPr lvl="0" marR="0" algn="ctr">
              <a:lnSpc>
                <a:spcPct val="90000"/>
              </a:lnSpc>
              <a:spcBef>
                <a:spcPts val="750"/>
              </a:spcBef>
              <a:spcAft>
                <a:spcPts val="0"/>
              </a:spcAft>
              <a:buClr>
                <a:srgbClr val="F1F7FB"/>
              </a:buClr>
              <a:buSzPts val="2400"/>
              <a:buFont typeface="Arial"/>
              <a:buNone/>
              <a:defRPr b="0" i="0" sz="1800" u="none" cap="none" strike="noStrike">
                <a:solidFill>
                  <a:srgbClr val="F1F7FB"/>
                </a:solidFill>
                <a:latin typeface="Century Gothic"/>
                <a:ea typeface="Century Gothic"/>
                <a:cs typeface="Century Gothic"/>
                <a:sym typeface="Century Gothic"/>
              </a:defRPr>
            </a:lvl1pPr>
            <a:lvl2pPr lvl="1" marR="0" algn="ctr">
              <a:lnSpc>
                <a:spcPct val="90000"/>
              </a:lnSpc>
              <a:spcBef>
                <a:spcPts val="375"/>
              </a:spcBef>
              <a:spcAft>
                <a:spcPts val="0"/>
              </a:spcAft>
              <a:buClr>
                <a:schemeClr val="dk1"/>
              </a:buClr>
              <a:buSzPts val="2000"/>
              <a:buFont typeface="Arial"/>
              <a:buNone/>
              <a:defRPr b="0" i="0" sz="1500" u="none" cap="none" strike="noStrike">
                <a:solidFill>
                  <a:schemeClr val="dk1"/>
                </a:solidFill>
                <a:latin typeface="Century Gothic"/>
                <a:ea typeface="Century Gothic"/>
                <a:cs typeface="Century Gothic"/>
                <a:sym typeface="Century Gothic"/>
              </a:defRPr>
            </a:lvl2pPr>
            <a:lvl3pPr lvl="2" marR="0" algn="ctr">
              <a:lnSpc>
                <a:spcPct val="90000"/>
              </a:lnSpc>
              <a:spcBef>
                <a:spcPts val="375"/>
              </a:spcBef>
              <a:spcAft>
                <a:spcPts val="0"/>
              </a:spcAft>
              <a:buClr>
                <a:schemeClr val="dk1"/>
              </a:buClr>
              <a:buSzPts val="1800"/>
              <a:buFont typeface="Arial"/>
              <a:buNone/>
              <a:defRPr b="0" i="0" sz="1350" u="none" cap="none" strike="noStrike">
                <a:solidFill>
                  <a:schemeClr val="dk1"/>
                </a:solidFill>
                <a:latin typeface="Century Gothic"/>
                <a:ea typeface="Century Gothic"/>
                <a:cs typeface="Century Gothic"/>
                <a:sym typeface="Century Gothic"/>
              </a:defRPr>
            </a:lvl3pPr>
            <a:lvl4pPr lvl="3"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4pPr>
            <a:lvl5pPr lvl="4"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5pPr>
            <a:lvl6pPr lvl="5"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6pPr>
            <a:lvl7pPr lvl="6"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7pPr>
            <a:lvl8pPr lvl="7"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8pPr>
            <a:lvl9pPr lvl="8"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9" name="Google Shape;19;p3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20" name="Google Shape;20;p35"/>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35"/>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22" name="Shape 22"/>
        <p:cNvGrpSpPr/>
        <p:nvPr/>
      </p:nvGrpSpPr>
      <p:grpSpPr>
        <a:xfrm>
          <a:off x="0" y="0"/>
          <a:ext cx="0" cy="0"/>
          <a:chOff x="0" y="0"/>
          <a:chExt cx="0" cy="0"/>
        </a:xfrm>
      </p:grpSpPr>
      <p:sp>
        <p:nvSpPr>
          <p:cNvPr id="23" name="Google Shape;23;p36"/>
          <p:cNvSpPr/>
          <p:nvPr/>
        </p:nvSpPr>
        <p:spPr>
          <a:xfrm>
            <a:off x="0" y="537882"/>
            <a:ext cx="12192000" cy="2689412"/>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24" name="Google Shape;24;p36"/>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dk1"/>
              </a:buClr>
              <a:buSzPts val="5000"/>
              <a:buFont typeface="Century Gothic"/>
              <a:buNone/>
              <a:defRPr b="0" i="0" sz="3750" u="none" cap="none" strike="noStrike">
                <a:solidFill>
                  <a:schemeClr val="lt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 name="Shape 25"/>
        <p:cNvGrpSpPr/>
        <p:nvPr/>
      </p:nvGrpSpPr>
      <p:grpSpPr>
        <a:xfrm>
          <a:off x="0" y="0"/>
          <a:ext cx="0" cy="0"/>
          <a:chOff x="0" y="0"/>
          <a:chExt cx="0" cy="0"/>
        </a:xfrm>
      </p:grpSpPr>
      <p:sp>
        <p:nvSpPr>
          <p:cNvPr id="26" name="Google Shape;26;p37"/>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37"/>
          <p:cNvSpPr/>
          <p:nvPr/>
        </p:nvSpPr>
        <p:spPr>
          <a:xfrm rot="5400000">
            <a:off x="-3137554" y="3137552"/>
            <a:ext cx="6858002" cy="582894"/>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 name="Shape 28"/>
        <p:cNvGrpSpPr/>
        <p:nvPr/>
      </p:nvGrpSpPr>
      <p:grpSpPr>
        <a:xfrm>
          <a:off x="0" y="0"/>
          <a:ext cx="0" cy="0"/>
          <a:chOff x="0" y="0"/>
          <a:chExt cx="0" cy="0"/>
        </a:xfrm>
      </p:grpSpPr>
      <p:sp>
        <p:nvSpPr>
          <p:cNvPr id="29" name="Google Shape;29;p3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0" name="Google Shape;30;p38"/>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1" name="Google Shape;31;p38"/>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2" name="Google Shape;32;p38"/>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 name="Shape 33"/>
        <p:cNvGrpSpPr/>
        <p:nvPr/>
      </p:nvGrpSpPr>
      <p:grpSpPr>
        <a:xfrm>
          <a:off x="0" y="0"/>
          <a:ext cx="0" cy="0"/>
          <a:chOff x="0" y="0"/>
          <a:chExt cx="0" cy="0"/>
        </a:xfrm>
      </p:grpSpPr>
      <p:sp>
        <p:nvSpPr>
          <p:cNvPr id="34" name="Google Shape;34;p39"/>
          <p:cNvSpPr txBox="1"/>
          <p:nvPr>
            <p:ph type="title"/>
          </p:nvPr>
        </p:nvSpPr>
        <p:spPr>
          <a:xfrm rot="5400000">
            <a:off x="7133432" y="1956595"/>
            <a:ext cx="5811838" cy="26289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5" name="Google Shape;35;p39"/>
          <p:cNvSpPr txBox="1"/>
          <p:nvPr>
            <p:ph idx="1" type="body"/>
          </p:nvPr>
        </p:nvSpPr>
        <p:spPr>
          <a:xfrm rot="5400000">
            <a:off x="1799432" y="-596105"/>
            <a:ext cx="5811838" cy="77343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6" name="Google Shape;36;p39"/>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7" name="Google Shape;37;p39"/>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7FB">
            <a:alpha val="80000"/>
          </a:srgbClr>
        </a:solidFill>
      </p:bgPr>
    </p:bg>
    <p:spTree>
      <p:nvGrpSpPr>
        <p:cNvPr id="9" name="Shape 9"/>
        <p:cNvGrpSpPr/>
        <p:nvPr/>
      </p:nvGrpSpPr>
      <p:grpSpPr>
        <a:xfrm>
          <a:off x="0" y="0"/>
          <a:ext cx="0" cy="0"/>
          <a:chOff x="0" y="0"/>
          <a:chExt cx="0" cy="0"/>
        </a:xfrm>
      </p:grpSpPr>
      <p:sp>
        <p:nvSpPr>
          <p:cNvPr id="10" name="Google Shape;10;p3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3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entury Gothic"/>
                <a:ea typeface="Century Gothic"/>
                <a:cs typeface="Century Gothic"/>
                <a:sym typeface="Century Gothic"/>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entury Gothic"/>
                <a:ea typeface="Century Gothic"/>
                <a:cs typeface="Century Gothic"/>
                <a:sym typeface="Century Gothic"/>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2" name="Google Shape;12;p33"/>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8.xml"/><Relationship Id="rId5" Type="http://schemas.openxmlformats.org/officeDocument/2006/relationships/slide" Target="/ppt/slides/slide14.xml"/><Relationship Id="rId6" Type="http://schemas.openxmlformats.org/officeDocument/2006/relationships/slide" Target="/ppt/slides/slide21.xml"/><Relationship Id="rId7" Type="http://schemas.openxmlformats.org/officeDocument/2006/relationships/slide" Target="/ppt/slides/slide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1"/>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p>
            <a:pPr indent="-406400" lvl="0" marL="457200" marR="0" rtl="0" algn="ctr">
              <a:lnSpc>
                <a:spcPct val="90000"/>
              </a:lnSpc>
              <a:spcBef>
                <a:spcPts val="750"/>
              </a:spcBef>
              <a:spcAft>
                <a:spcPts val="0"/>
              </a:spcAft>
              <a:buClr>
                <a:srgbClr val="F1F7FB"/>
              </a:buClr>
              <a:buSzPts val="2400"/>
              <a:buFont typeface="Arial"/>
              <a:buNone/>
            </a:pPr>
            <a:r>
              <a:rPr lang="en-US"/>
              <a:t>Module 1: The Role of Accounting</a:t>
            </a:r>
            <a:endParaRPr/>
          </a:p>
          <a:p>
            <a:pPr indent="-406400" lvl="0" marL="457200" marR="0" rtl="0" algn="ctr">
              <a:lnSpc>
                <a:spcPct val="90000"/>
              </a:lnSpc>
              <a:spcBef>
                <a:spcPts val="750"/>
              </a:spcBef>
              <a:spcAft>
                <a:spcPts val="0"/>
              </a:spcAft>
              <a:buClr>
                <a:srgbClr val="F1F7FB"/>
              </a:buClr>
              <a:buSzPts val="2400"/>
              <a:buFont typeface="Arial"/>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Users of Accounting Information</a:t>
            </a:r>
            <a:endParaRPr/>
          </a:p>
        </p:txBody>
      </p:sp>
      <p:sp>
        <p:nvSpPr>
          <p:cNvPr id="99" name="Google Shape;99;p10"/>
          <p:cNvSpPr txBox="1"/>
          <p:nvPr>
            <p:ph idx="1" type="body"/>
          </p:nvPr>
        </p:nvSpPr>
        <p:spPr>
          <a:xfrm>
            <a:off x="838200" y="1825625"/>
            <a:ext cx="5546558"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Internal Users</a:t>
            </a:r>
            <a:endParaRPr/>
          </a:p>
          <a:p>
            <a:pPr indent="-285750" lvl="1" marL="685800" rtl="0" algn="l">
              <a:lnSpc>
                <a:spcPct val="90000"/>
              </a:lnSpc>
              <a:spcBef>
                <a:spcPts val="375"/>
              </a:spcBef>
              <a:spcAft>
                <a:spcPts val="0"/>
              </a:spcAft>
              <a:buSzPts val="2400"/>
              <a:buChar char="•"/>
            </a:pPr>
            <a:r>
              <a:rPr lang="en-US"/>
              <a:t>Owners</a:t>
            </a:r>
            <a:endParaRPr/>
          </a:p>
          <a:p>
            <a:pPr indent="-285750" lvl="1" marL="685800" rtl="0" algn="l">
              <a:lnSpc>
                <a:spcPct val="90000"/>
              </a:lnSpc>
              <a:spcBef>
                <a:spcPts val="375"/>
              </a:spcBef>
              <a:spcAft>
                <a:spcPts val="0"/>
              </a:spcAft>
              <a:buSzPts val="2400"/>
              <a:buChar char="•"/>
            </a:pPr>
            <a:r>
              <a:rPr lang="en-US"/>
              <a:t>Managers</a:t>
            </a:r>
            <a:endParaRPr/>
          </a:p>
          <a:p>
            <a:pPr indent="-304800" lvl="0" marL="342900" marR="0" rtl="0" algn="l">
              <a:lnSpc>
                <a:spcPct val="90000"/>
              </a:lnSpc>
              <a:spcBef>
                <a:spcPts val="750"/>
              </a:spcBef>
              <a:spcAft>
                <a:spcPts val="0"/>
              </a:spcAft>
              <a:buClr>
                <a:schemeClr val="dk1"/>
              </a:buClr>
              <a:buSzPts val="2800"/>
              <a:buFont typeface="Arial"/>
              <a:buChar char="•"/>
            </a:pPr>
            <a:r>
              <a:rPr lang="en-US"/>
              <a:t>External Users</a:t>
            </a:r>
            <a:endParaRPr/>
          </a:p>
          <a:p>
            <a:pPr indent="-285750" lvl="1" marL="685800" rtl="0" algn="l">
              <a:lnSpc>
                <a:spcPct val="90000"/>
              </a:lnSpc>
              <a:spcBef>
                <a:spcPts val="375"/>
              </a:spcBef>
              <a:spcAft>
                <a:spcPts val="0"/>
              </a:spcAft>
              <a:buSzPts val="2400"/>
              <a:buChar char="•"/>
            </a:pPr>
            <a:r>
              <a:rPr lang="en-US"/>
              <a:t>Prospective and current board members or investors</a:t>
            </a:r>
            <a:endParaRPr/>
          </a:p>
          <a:p>
            <a:pPr indent="-285750" lvl="1" marL="685800" rtl="0" algn="l">
              <a:lnSpc>
                <a:spcPct val="90000"/>
              </a:lnSpc>
              <a:spcBef>
                <a:spcPts val="375"/>
              </a:spcBef>
              <a:spcAft>
                <a:spcPts val="0"/>
              </a:spcAft>
              <a:buSzPts val="2400"/>
              <a:buChar char="•"/>
            </a:pPr>
            <a:r>
              <a:rPr lang="en-US"/>
              <a:t>Creditors and lenders</a:t>
            </a:r>
            <a:endParaRPr/>
          </a:p>
          <a:p>
            <a:pPr indent="-285750" lvl="1" marL="685800" rtl="0" algn="l">
              <a:lnSpc>
                <a:spcPct val="90000"/>
              </a:lnSpc>
              <a:spcBef>
                <a:spcPts val="375"/>
              </a:spcBef>
              <a:spcAft>
                <a:spcPts val="0"/>
              </a:spcAft>
              <a:buSzPts val="2400"/>
              <a:buChar char="•"/>
            </a:pPr>
            <a:r>
              <a:rPr lang="en-US"/>
              <a:t>Employees and their unions</a:t>
            </a:r>
            <a:endParaRPr/>
          </a:p>
          <a:p>
            <a:pPr indent="-285750" lvl="1" marL="685800" rtl="0" algn="l">
              <a:lnSpc>
                <a:spcPct val="90000"/>
              </a:lnSpc>
              <a:spcBef>
                <a:spcPts val="375"/>
              </a:spcBef>
              <a:spcAft>
                <a:spcPts val="0"/>
              </a:spcAft>
              <a:buSzPts val="2400"/>
              <a:buChar char="•"/>
            </a:pPr>
            <a:r>
              <a:rPr lang="en-US"/>
              <a:t>Customers</a:t>
            </a:r>
            <a:endParaRPr/>
          </a:p>
          <a:p>
            <a:pPr indent="-285750" lvl="1" marL="685800" rtl="0" algn="l">
              <a:lnSpc>
                <a:spcPct val="90000"/>
              </a:lnSpc>
              <a:spcBef>
                <a:spcPts val="375"/>
              </a:spcBef>
              <a:spcAft>
                <a:spcPts val="0"/>
              </a:spcAft>
              <a:buSzPts val="2400"/>
              <a:buChar char="•"/>
            </a:pPr>
            <a:r>
              <a:rPr lang="en-US"/>
              <a:t>General public</a:t>
            </a:r>
            <a:endParaRPr/>
          </a:p>
          <a:p>
            <a:pPr indent="-304800" lvl="0" marL="342900" marR="0" rtl="0" algn="l">
              <a:lnSpc>
                <a:spcPct val="90000"/>
              </a:lnSpc>
              <a:spcBef>
                <a:spcPts val="750"/>
              </a:spcBef>
              <a:spcAft>
                <a:spcPts val="0"/>
              </a:spcAft>
              <a:buClr>
                <a:schemeClr val="dk1"/>
              </a:buClr>
              <a:buSzPts val="2800"/>
              <a:buFont typeface="Arial"/>
              <a:buChar char="•"/>
            </a:pPr>
            <a:r>
              <a:rPr lang="en-US"/>
              <a:t>Government</a:t>
            </a:r>
            <a:br>
              <a:rPr lang="en-US"/>
            </a:br>
            <a:endParaRPr/>
          </a:p>
        </p:txBody>
      </p:sp>
      <p:pic>
        <p:nvPicPr>
          <p:cNvPr descr="Two people sitting at a table in front of a laptop. One person is a white man, who is gesturing at the computer. The other is an asian woman looking at the computer." id="100" name="Google Shape;100;p10"/>
          <p:cNvPicPr preferRelativeResize="0"/>
          <p:nvPr/>
        </p:nvPicPr>
        <p:blipFill rotWithShape="1">
          <a:blip r:embed="rId3">
            <a:alphaModFix/>
          </a:blip>
          <a:srcRect b="0" l="0" r="0" t="0"/>
          <a:stretch/>
        </p:blipFill>
        <p:spPr>
          <a:xfrm>
            <a:off x="6501398" y="2080126"/>
            <a:ext cx="5092700" cy="3403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Financial vs Managerial Accounting</a:t>
            </a:r>
            <a:endParaRPr/>
          </a:p>
        </p:txBody>
      </p:sp>
      <p:sp>
        <p:nvSpPr>
          <p:cNvPr id="107" name="Google Shape;107;p11"/>
          <p:cNvSpPr txBox="1"/>
          <p:nvPr>
            <p:ph idx="1" type="body"/>
          </p:nvPr>
        </p:nvSpPr>
        <p:spPr>
          <a:xfrm>
            <a:off x="838200" y="1825625"/>
            <a:ext cx="52578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Financial accounting information appears in financial statements that are intended primarily for external users, like stockholders and creditors.</a:t>
            </a:r>
            <a:endParaRPr/>
          </a:p>
          <a:p>
            <a:pPr indent="-304800" lvl="0" marL="342900" marR="0" rtl="0" algn="l">
              <a:lnSpc>
                <a:spcPct val="90000"/>
              </a:lnSpc>
              <a:spcBef>
                <a:spcPts val="750"/>
              </a:spcBef>
              <a:spcAft>
                <a:spcPts val="0"/>
              </a:spcAft>
              <a:buClr>
                <a:schemeClr val="dk1"/>
              </a:buClr>
              <a:buSzPts val="2800"/>
              <a:buFont typeface="Arial"/>
              <a:buChar char="•"/>
            </a:pPr>
            <a:r>
              <a:rPr lang="en-US"/>
              <a:t>Managerial accounting is the accounting that provides managers and owners (internal users) with financial information that they need in order to make operational and strategic decisions.</a:t>
            </a:r>
            <a:endParaRPr/>
          </a:p>
        </p:txBody>
      </p:sp>
      <p:pic>
        <p:nvPicPr>
          <p:cNvPr descr="A man holding a briefcase and the business section of the newspaper." id="108" name="Google Shape;108;p11"/>
          <p:cNvPicPr preferRelativeResize="0"/>
          <p:nvPr/>
        </p:nvPicPr>
        <p:blipFill rotWithShape="1">
          <a:blip r:embed="rId3">
            <a:alphaModFix/>
          </a:blip>
          <a:srcRect b="0" l="0" r="0" t="0"/>
          <a:stretch/>
        </p:blipFill>
        <p:spPr>
          <a:xfrm>
            <a:off x="6395453" y="2092158"/>
            <a:ext cx="5080000" cy="32512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1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Other Areas of Accounting</a:t>
            </a:r>
            <a:endParaRPr/>
          </a:p>
        </p:txBody>
      </p:sp>
      <p:sp>
        <p:nvSpPr>
          <p:cNvPr id="114" name="Google Shape;114;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Non-Profit Accounting: </a:t>
            </a:r>
            <a:r>
              <a:rPr lang="en-US"/>
              <a:t>Non-profit entities, as the name implies, exist for purposes other than making a profit. Instead of business owners, a state incorporates a non-profit to benefit the public, and so the major stakeholders are the public, or in the case of some clubs, the members.</a:t>
            </a:r>
            <a:endParaRPr/>
          </a:p>
          <a:p>
            <a:pPr indent="-304800" lvl="0" marL="342900" rtl="0" algn="l">
              <a:lnSpc>
                <a:spcPct val="90000"/>
              </a:lnSpc>
              <a:spcBef>
                <a:spcPts val="750"/>
              </a:spcBef>
              <a:spcAft>
                <a:spcPts val="0"/>
              </a:spcAft>
              <a:buSzPts val="2800"/>
              <a:buChar char="•"/>
            </a:pPr>
            <a:r>
              <a:rPr b="1" lang="en-US"/>
              <a:t>Forensic Accounting: </a:t>
            </a:r>
            <a:r>
              <a:rPr lang="en-US"/>
              <a:t>Forensic accounting involves investigating and reporting on financial crimes, fraud, and harmful business practices. Forensic accountants may be called upon to testify in court, and the work product of a forensic accountant may be admitted as evidence.</a:t>
            </a:r>
            <a:endParaRPr/>
          </a:p>
          <a:p>
            <a:pPr indent="-304800" lvl="0" marL="342900" rtl="0" algn="l">
              <a:lnSpc>
                <a:spcPct val="90000"/>
              </a:lnSpc>
              <a:spcBef>
                <a:spcPts val="750"/>
              </a:spcBef>
              <a:spcAft>
                <a:spcPts val="0"/>
              </a:spcAft>
              <a:buSzPts val="2800"/>
              <a:buChar char="•"/>
            </a:pPr>
            <a:r>
              <a:rPr b="1" lang="en-US"/>
              <a:t>Tax Accounting: </a:t>
            </a:r>
            <a:r>
              <a:rPr lang="en-US"/>
              <a:t>Government agencies that track and use taxes are interested in the financial story of a business. They want to know whether the business is paying taxes according to current tax laws. </a:t>
            </a:r>
            <a:br>
              <a:rPr lang="en-US"/>
            </a:b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Government Reporting</a:t>
            </a:r>
            <a:endParaRPr/>
          </a:p>
        </p:txBody>
      </p:sp>
      <p:sp>
        <p:nvSpPr>
          <p:cNvPr id="120" name="Google Shape;120;p13"/>
          <p:cNvSpPr txBox="1"/>
          <p:nvPr>
            <p:ph idx="1" type="body"/>
          </p:nvPr>
        </p:nvSpPr>
        <p:spPr>
          <a:xfrm>
            <a:off x="838200" y="1825625"/>
            <a:ext cx="5642811"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Today, taxes based on income or sales and payroll taxes make up the vast majority of federal and state revenues. </a:t>
            </a:r>
            <a:endParaRPr/>
          </a:p>
          <a:p>
            <a:pPr indent="-304800" lvl="0" marL="342900" marR="0" rtl="0" algn="l">
              <a:lnSpc>
                <a:spcPct val="90000"/>
              </a:lnSpc>
              <a:spcBef>
                <a:spcPts val="750"/>
              </a:spcBef>
              <a:spcAft>
                <a:spcPts val="0"/>
              </a:spcAft>
              <a:buClr>
                <a:schemeClr val="dk1"/>
              </a:buClr>
              <a:buSzPts val="2800"/>
              <a:buFont typeface="Arial"/>
              <a:buChar char="•"/>
            </a:pPr>
            <a:r>
              <a:rPr lang="en-US"/>
              <a:t>Federal tax law begins with the Internal Revenue Code (IR</a:t>
            </a:r>
            <a:r>
              <a:rPr lang="en-US"/>
              <a:t>C</a:t>
            </a:r>
            <a:r>
              <a:rPr lang="en-US"/>
              <a:t>)</a:t>
            </a:r>
            <a:endParaRPr/>
          </a:p>
          <a:p>
            <a:pPr indent="-304800" lvl="0" marL="342900" rtl="0" algn="l">
              <a:lnSpc>
                <a:spcPct val="90000"/>
              </a:lnSpc>
              <a:spcBef>
                <a:spcPts val="750"/>
              </a:spcBef>
              <a:spcAft>
                <a:spcPts val="0"/>
              </a:spcAft>
              <a:buSzPts val="2800"/>
              <a:buChar char="•"/>
            </a:pPr>
            <a:r>
              <a:rPr lang="en-US"/>
              <a:t>State income tax laws are often different from the federal laws, so the financial accountants for a business may have to keep several sets of records:</a:t>
            </a:r>
            <a:endParaRPr/>
          </a:p>
          <a:p>
            <a:pPr indent="-285750" lvl="1" marL="685800" rtl="0" algn="l">
              <a:lnSpc>
                <a:spcPct val="90000"/>
              </a:lnSpc>
              <a:spcBef>
                <a:spcPts val="375"/>
              </a:spcBef>
              <a:spcAft>
                <a:spcPts val="0"/>
              </a:spcAft>
              <a:buSzPts val="2400"/>
              <a:buChar char="•"/>
            </a:pPr>
            <a:r>
              <a:rPr lang="en-US"/>
              <a:t>managerial accounting for internal users</a:t>
            </a:r>
            <a:endParaRPr/>
          </a:p>
          <a:p>
            <a:pPr indent="-285750" lvl="1" marL="685800" rtl="0" algn="l">
              <a:lnSpc>
                <a:spcPct val="90000"/>
              </a:lnSpc>
              <a:spcBef>
                <a:spcPts val="375"/>
              </a:spcBef>
              <a:spcAft>
                <a:spcPts val="0"/>
              </a:spcAft>
              <a:buSzPts val="2400"/>
              <a:buChar char="•"/>
            </a:pPr>
            <a:r>
              <a:rPr lang="en-US"/>
              <a:t>financial accounting for external users</a:t>
            </a:r>
            <a:endParaRPr/>
          </a:p>
          <a:p>
            <a:pPr indent="-285750" lvl="1" marL="685800" rtl="0" algn="l">
              <a:lnSpc>
                <a:spcPct val="90000"/>
              </a:lnSpc>
              <a:spcBef>
                <a:spcPts val="375"/>
              </a:spcBef>
              <a:spcAft>
                <a:spcPts val="0"/>
              </a:spcAft>
              <a:buSzPts val="2400"/>
              <a:buChar char="•"/>
            </a:pPr>
            <a:r>
              <a:rPr lang="en-US"/>
              <a:t>tax accounting for governmental reporting</a:t>
            </a:r>
            <a:br>
              <a:rPr lang="en-US"/>
            </a:br>
            <a:endParaRPr/>
          </a:p>
        </p:txBody>
      </p:sp>
      <p:pic>
        <p:nvPicPr>
          <p:cNvPr descr="stack of income tax documents sitting next to a calculator" id="121" name="Google Shape;121;p13"/>
          <p:cNvPicPr preferRelativeResize="0"/>
          <p:nvPr/>
        </p:nvPicPr>
        <p:blipFill rotWithShape="1">
          <a:blip r:embed="rId3">
            <a:alphaModFix/>
          </a:blip>
          <a:srcRect b="0" l="0" r="0" t="0"/>
          <a:stretch/>
        </p:blipFill>
        <p:spPr>
          <a:xfrm>
            <a:off x="6690561" y="2312194"/>
            <a:ext cx="5067300" cy="33782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4"/>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The Basic Accounting Equation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The Basic Accounting Equation</a:t>
            </a:r>
            <a:endParaRPr/>
          </a:p>
        </p:txBody>
      </p:sp>
      <p:sp>
        <p:nvSpPr>
          <p:cNvPr id="132" name="Google Shape;132;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1.3: State the accounting equation</a:t>
            </a:r>
            <a:endParaRPr i="1" sz="2400"/>
          </a:p>
          <a:p>
            <a:pPr indent="0" lvl="1" marL="582930" rtl="0" algn="l">
              <a:lnSpc>
                <a:spcPct val="90000"/>
              </a:lnSpc>
              <a:spcBef>
                <a:spcPts val="375"/>
              </a:spcBef>
              <a:spcAft>
                <a:spcPts val="0"/>
              </a:spcAft>
              <a:buSzPts val="2400"/>
              <a:buNone/>
            </a:pPr>
            <a:r>
              <a:rPr lang="en-US" sz="2000"/>
              <a:t>1.3.1: Explain the basic accounting question</a:t>
            </a:r>
            <a:endParaRPr/>
          </a:p>
          <a:p>
            <a:pPr indent="0" lvl="1" marL="582930" rtl="0" algn="l">
              <a:lnSpc>
                <a:spcPct val="90000"/>
              </a:lnSpc>
              <a:spcBef>
                <a:spcPts val="375"/>
              </a:spcBef>
              <a:spcAft>
                <a:spcPts val="0"/>
              </a:spcAft>
              <a:buSzPts val="2400"/>
              <a:buNone/>
            </a:pPr>
            <a:r>
              <a:rPr lang="en-US" sz="2000"/>
              <a:t>1.3.2: Define assets</a:t>
            </a:r>
            <a:endParaRPr/>
          </a:p>
          <a:p>
            <a:pPr indent="0" lvl="1" marL="582930" rtl="0" algn="l">
              <a:lnSpc>
                <a:spcPct val="90000"/>
              </a:lnSpc>
              <a:spcBef>
                <a:spcPts val="375"/>
              </a:spcBef>
              <a:spcAft>
                <a:spcPts val="0"/>
              </a:spcAft>
              <a:buSzPts val="2400"/>
              <a:buNone/>
            </a:pPr>
            <a:r>
              <a:rPr lang="en-US" sz="2000"/>
              <a:t>1.3.3: Define liabilities</a:t>
            </a:r>
            <a:endParaRPr/>
          </a:p>
          <a:p>
            <a:pPr indent="0" lvl="1" marL="582930" rtl="0" algn="l">
              <a:lnSpc>
                <a:spcPct val="90000"/>
              </a:lnSpc>
              <a:spcBef>
                <a:spcPts val="375"/>
              </a:spcBef>
              <a:spcAft>
                <a:spcPts val="0"/>
              </a:spcAft>
              <a:buSzPts val="2400"/>
              <a:buNone/>
            </a:pPr>
            <a:r>
              <a:rPr lang="en-US" sz="2000"/>
              <a:t>1.3.4: Define owners’ equity</a:t>
            </a:r>
            <a:endParaRPr i="1" sz="2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Accounting Equation</a:t>
            </a:r>
            <a:endParaRPr/>
          </a:p>
        </p:txBody>
      </p:sp>
      <p:sp>
        <p:nvSpPr>
          <p:cNvPr id="138" name="Google Shape;138;p16"/>
          <p:cNvSpPr txBox="1"/>
          <p:nvPr>
            <p:ph idx="1" type="body"/>
          </p:nvPr>
        </p:nvSpPr>
        <p:spPr>
          <a:xfrm>
            <a:off x="838200" y="1825625"/>
            <a:ext cx="5129463"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One of the cornerstones of financial accounting is the accounting equation, which in its simplest form, looks like this:</a:t>
            </a:r>
            <a:endParaRPr/>
          </a:p>
          <a:p>
            <a:pPr indent="0" lvl="0" marL="38100" rtl="0" algn="l">
              <a:lnSpc>
                <a:spcPct val="90000"/>
              </a:lnSpc>
              <a:spcBef>
                <a:spcPts val="750"/>
              </a:spcBef>
              <a:spcAft>
                <a:spcPts val="0"/>
              </a:spcAft>
              <a:buSzPts val="2800"/>
              <a:buNone/>
            </a:pPr>
            <a:r>
              <a:t/>
            </a:r>
            <a:endParaRPr/>
          </a:p>
          <a:p>
            <a:pPr indent="0" lvl="0" marL="38100" rtl="0" algn="ctr">
              <a:lnSpc>
                <a:spcPct val="90000"/>
              </a:lnSpc>
              <a:spcBef>
                <a:spcPts val="750"/>
              </a:spcBef>
              <a:spcAft>
                <a:spcPts val="0"/>
              </a:spcAft>
              <a:buSzPts val="2800"/>
              <a:buNone/>
            </a:pPr>
            <a:r>
              <a:rPr lang="en-US" sz="2400">
                <a:latin typeface="Libre Baskerville"/>
                <a:ea typeface="Libre Baskerville"/>
                <a:cs typeface="Libre Baskerville"/>
                <a:sym typeface="Libre Baskerville"/>
              </a:rPr>
              <a:t>assets = liabilities + owner’s equity</a:t>
            </a:r>
            <a:endParaRPr/>
          </a:p>
          <a:p>
            <a:pPr indent="0" lvl="0" marL="38100" rtl="0" algn="ctr">
              <a:lnSpc>
                <a:spcPct val="90000"/>
              </a:lnSpc>
              <a:spcBef>
                <a:spcPts val="750"/>
              </a:spcBef>
              <a:spcAft>
                <a:spcPts val="0"/>
              </a:spcAft>
              <a:buSzPts val="2800"/>
              <a:buNone/>
            </a:pPr>
            <a:r>
              <a:rPr i="1" lang="en-US"/>
              <a:t>or</a:t>
            </a:r>
            <a:endParaRPr/>
          </a:p>
          <a:p>
            <a:pPr indent="0" lvl="0" marL="38100" rtl="0" algn="ctr">
              <a:lnSpc>
                <a:spcPct val="90000"/>
              </a:lnSpc>
              <a:spcBef>
                <a:spcPts val="750"/>
              </a:spcBef>
              <a:spcAft>
                <a:spcPts val="0"/>
              </a:spcAft>
              <a:buSzPts val="2800"/>
              <a:buNone/>
            </a:pPr>
            <a:r>
              <a:rPr lang="en-US" sz="2400">
                <a:latin typeface="Libre Baskerville"/>
                <a:ea typeface="Libre Baskerville"/>
                <a:cs typeface="Libre Baskerville"/>
                <a:sym typeface="Libre Baskerville"/>
              </a:rPr>
              <a:t>A = L + OE</a:t>
            </a:r>
            <a:endParaRPr/>
          </a:p>
          <a:p>
            <a:pPr indent="0" lvl="0" marL="38100" rtl="0" algn="ctr">
              <a:lnSpc>
                <a:spcPct val="90000"/>
              </a:lnSpc>
              <a:spcBef>
                <a:spcPts val="750"/>
              </a:spcBef>
              <a:spcAft>
                <a:spcPts val="0"/>
              </a:spcAft>
              <a:buSzPts val="2800"/>
              <a:buNone/>
            </a:pPr>
            <a:r>
              <a:t/>
            </a:r>
            <a:endParaRPr/>
          </a:p>
          <a:p>
            <a:pPr indent="0" lvl="0" marL="38100" rtl="0" algn="l">
              <a:lnSpc>
                <a:spcPct val="90000"/>
              </a:lnSpc>
              <a:spcBef>
                <a:spcPts val="750"/>
              </a:spcBef>
              <a:spcAft>
                <a:spcPts val="0"/>
              </a:spcAft>
              <a:buSzPts val="2800"/>
              <a:buNone/>
            </a:pPr>
            <a:r>
              <a:rPr lang="en-US"/>
              <a:t>This equation has to always stay in balance.</a:t>
            </a:r>
            <a:endParaRPr/>
          </a:p>
          <a:p>
            <a:pPr indent="0" lvl="0" marL="38100" rtl="0" algn="l">
              <a:lnSpc>
                <a:spcPct val="90000"/>
              </a:lnSpc>
              <a:spcBef>
                <a:spcPts val="750"/>
              </a:spcBef>
              <a:spcAft>
                <a:spcPts val="0"/>
              </a:spcAft>
              <a:buSzPts val="2800"/>
              <a:buNone/>
            </a:pPr>
            <a:r>
              <a:t/>
            </a:r>
            <a:endParaRPr/>
          </a:p>
          <a:p>
            <a:pPr indent="0" lvl="0" marL="38100" rtl="0" algn="l">
              <a:lnSpc>
                <a:spcPct val="90000"/>
              </a:lnSpc>
              <a:spcBef>
                <a:spcPts val="750"/>
              </a:spcBef>
              <a:spcAft>
                <a:spcPts val="0"/>
              </a:spcAft>
              <a:buSzPts val="2800"/>
              <a:buNone/>
            </a:pPr>
            <a:r>
              <a:t/>
            </a:r>
            <a:endParaRPr/>
          </a:p>
        </p:txBody>
      </p:sp>
      <p:pic>
        <p:nvPicPr>
          <p:cNvPr descr="balanced scales with $20,000 on each side" id="139" name="Google Shape;139;p16"/>
          <p:cNvPicPr preferRelativeResize="0"/>
          <p:nvPr/>
        </p:nvPicPr>
        <p:blipFill rotWithShape="1">
          <a:blip r:embed="rId3">
            <a:alphaModFix/>
          </a:blip>
          <a:srcRect b="0" l="0" r="0" t="0"/>
          <a:stretch/>
        </p:blipFill>
        <p:spPr>
          <a:xfrm>
            <a:off x="6325268" y="1121695"/>
            <a:ext cx="5092700" cy="50673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Assets</a:t>
            </a:r>
            <a:endParaRPr/>
          </a:p>
        </p:txBody>
      </p:sp>
      <p:sp>
        <p:nvSpPr>
          <p:cNvPr id="145" name="Google Shape;145;p17"/>
          <p:cNvSpPr txBox="1"/>
          <p:nvPr>
            <p:ph idx="1" type="body"/>
          </p:nvPr>
        </p:nvSpPr>
        <p:spPr>
          <a:xfrm>
            <a:off x="838200" y="1825625"/>
            <a:ext cx="5739063"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In financial accounting, an asset must meet two criteria:</a:t>
            </a:r>
            <a:endParaRPr/>
          </a:p>
          <a:p>
            <a:pPr indent="-285750" lvl="1" marL="685800" rtl="0" algn="l">
              <a:lnSpc>
                <a:spcPct val="90000"/>
              </a:lnSpc>
              <a:spcBef>
                <a:spcPts val="375"/>
              </a:spcBef>
              <a:spcAft>
                <a:spcPts val="0"/>
              </a:spcAft>
              <a:buSzPts val="2400"/>
              <a:buChar char="•"/>
            </a:pPr>
            <a:r>
              <a:rPr lang="en-US"/>
              <a:t>The company must own or control it.</a:t>
            </a:r>
            <a:endParaRPr/>
          </a:p>
          <a:p>
            <a:pPr indent="-285750" lvl="1" marL="685800" rtl="0" algn="l">
              <a:lnSpc>
                <a:spcPct val="90000"/>
              </a:lnSpc>
              <a:spcBef>
                <a:spcPts val="375"/>
              </a:spcBef>
              <a:spcAft>
                <a:spcPts val="0"/>
              </a:spcAft>
              <a:buSzPts val="2400"/>
              <a:buChar char="•"/>
            </a:pPr>
            <a:r>
              <a:rPr lang="en-US"/>
              <a:t>It must be expected to generate future benefit for that company.</a:t>
            </a:r>
            <a:endParaRPr/>
          </a:p>
          <a:p>
            <a:pPr indent="-304800" lvl="0" marL="342900" rtl="0" algn="l">
              <a:lnSpc>
                <a:spcPct val="90000"/>
              </a:lnSpc>
              <a:spcBef>
                <a:spcPts val="750"/>
              </a:spcBef>
              <a:spcAft>
                <a:spcPts val="0"/>
              </a:spcAft>
              <a:buSzPts val="2800"/>
              <a:buChar char="•"/>
            </a:pPr>
            <a:r>
              <a:rPr lang="en-US"/>
              <a:t>Assets fall into two general subcategories</a:t>
            </a:r>
            <a:endParaRPr/>
          </a:p>
          <a:p>
            <a:pPr indent="-285750" lvl="1" marL="685800" rtl="0" algn="l">
              <a:lnSpc>
                <a:spcPct val="90000"/>
              </a:lnSpc>
              <a:spcBef>
                <a:spcPts val="375"/>
              </a:spcBef>
              <a:spcAft>
                <a:spcPts val="0"/>
              </a:spcAft>
              <a:buSzPts val="2400"/>
              <a:buChar char="•"/>
            </a:pPr>
            <a:r>
              <a:rPr b="1" lang="en-US"/>
              <a:t>Current assets </a:t>
            </a:r>
            <a:r>
              <a:rPr lang="en-US"/>
              <a:t>are expected to convert into cash within a relatively short period of time (usually one year). </a:t>
            </a:r>
            <a:endParaRPr/>
          </a:p>
          <a:p>
            <a:pPr indent="-285750" lvl="1" marL="685800" rtl="0" algn="l">
              <a:lnSpc>
                <a:spcPct val="90000"/>
              </a:lnSpc>
              <a:spcBef>
                <a:spcPts val="375"/>
              </a:spcBef>
              <a:spcAft>
                <a:spcPts val="0"/>
              </a:spcAft>
              <a:buSzPts val="2400"/>
              <a:buChar char="•"/>
            </a:pPr>
            <a:r>
              <a:rPr b="1" lang="en-US"/>
              <a:t>Noncurrent assets</a:t>
            </a:r>
            <a:r>
              <a:rPr lang="en-US"/>
              <a:t> produce revenue over a long period of time by being used to produce inventory, but they won’t be converted to cash any time soon.</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Two white people shoveling loose yard debris next to a truck." id="146" name="Google Shape;146;p17"/>
          <p:cNvPicPr preferRelativeResize="0"/>
          <p:nvPr/>
        </p:nvPicPr>
        <p:blipFill rotWithShape="1">
          <a:blip r:embed="rId3">
            <a:alphaModFix/>
          </a:blip>
          <a:srcRect b="0" l="0" r="0" t="0"/>
          <a:stretch/>
        </p:blipFill>
        <p:spPr>
          <a:xfrm>
            <a:off x="6709945" y="2305844"/>
            <a:ext cx="5092700" cy="3390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Liabilities </a:t>
            </a:r>
            <a:endParaRPr/>
          </a:p>
        </p:txBody>
      </p:sp>
      <p:sp>
        <p:nvSpPr>
          <p:cNvPr id="152" name="Google Shape;152;p18"/>
          <p:cNvSpPr txBox="1"/>
          <p:nvPr>
            <p:ph idx="1" type="body"/>
          </p:nvPr>
        </p:nvSpPr>
        <p:spPr>
          <a:xfrm>
            <a:off x="838200" y="1825625"/>
            <a:ext cx="5626768"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Liability is the accounting term for debt. </a:t>
            </a:r>
            <a:endParaRPr/>
          </a:p>
          <a:p>
            <a:pPr indent="-304800" lvl="0" marL="342900" marR="0" rtl="0" algn="l">
              <a:lnSpc>
                <a:spcPct val="90000"/>
              </a:lnSpc>
              <a:spcBef>
                <a:spcPts val="750"/>
              </a:spcBef>
              <a:spcAft>
                <a:spcPts val="0"/>
              </a:spcAft>
              <a:buClr>
                <a:schemeClr val="dk1"/>
              </a:buClr>
              <a:buSzPts val="2800"/>
              <a:buFont typeface="Arial"/>
              <a:buChar char="•"/>
            </a:pPr>
            <a:r>
              <a:rPr lang="en-US"/>
              <a:t>Like assets, liabilities are categorized as current and noncurrent.</a:t>
            </a:r>
            <a:endParaRPr/>
          </a:p>
          <a:p>
            <a:pPr indent="-304800" lvl="0" marL="342900" marR="0" rtl="0" algn="l">
              <a:lnSpc>
                <a:spcPct val="90000"/>
              </a:lnSpc>
              <a:spcBef>
                <a:spcPts val="750"/>
              </a:spcBef>
              <a:spcAft>
                <a:spcPts val="0"/>
              </a:spcAft>
              <a:buClr>
                <a:schemeClr val="dk1"/>
              </a:buClr>
              <a:buSzPts val="2800"/>
              <a:buFont typeface="Arial"/>
              <a:buChar char="•"/>
            </a:pPr>
            <a:r>
              <a:rPr lang="en-US"/>
              <a:t>There are a wide variety of items that can be liabilities, and many accounts are unique to a specific company.</a:t>
            </a:r>
            <a:endParaRPr/>
          </a:p>
          <a:p>
            <a:pPr indent="-304800" lvl="0" marL="342900" marR="0" rtl="0" algn="l">
              <a:lnSpc>
                <a:spcPct val="90000"/>
              </a:lnSpc>
              <a:spcBef>
                <a:spcPts val="750"/>
              </a:spcBef>
              <a:spcAft>
                <a:spcPts val="0"/>
              </a:spcAft>
              <a:buClr>
                <a:schemeClr val="dk1"/>
              </a:buClr>
              <a:buSzPts val="2800"/>
              <a:buFont typeface="Arial"/>
              <a:buChar char="•"/>
            </a:pPr>
            <a:r>
              <a:rPr b="1" lang="en-US"/>
              <a:t>Current liabilities </a:t>
            </a:r>
            <a:r>
              <a:rPr lang="en-US"/>
              <a:t>are items that must be paid soon.</a:t>
            </a:r>
            <a:endParaRPr/>
          </a:p>
          <a:p>
            <a:pPr indent="-304800" lvl="0" marL="342900" marR="0" rtl="0" algn="l">
              <a:lnSpc>
                <a:spcPct val="90000"/>
              </a:lnSpc>
              <a:spcBef>
                <a:spcPts val="750"/>
              </a:spcBef>
              <a:spcAft>
                <a:spcPts val="0"/>
              </a:spcAft>
              <a:buClr>
                <a:schemeClr val="dk1"/>
              </a:buClr>
              <a:buSzPts val="2800"/>
              <a:buFont typeface="Arial"/>
              <a:buChar char="•"/>
            </a:pPr>
            <a:r>
              <a:rPr b="1" lang="en-US"/>
              <a:t>Noncurrent liabilities </a:t>
            </a:r>
            <a:r>
              <a:rPr lang="en-US"/>
              <a:t>are more long-term debts.</a:t>
            </a:r>
            <a:endParaRPr/>
          </a:p>
        </p:txBody>
      </p:sp>
      <p:pic>
        <p:nvPicPr>
          <p:cNvPr descr="a US one dollar bill" id="153" name="Google Shape;153;p18"/>
          <p:cNvPicPr preferRelativeResize="0"/>
          <p:nvPr/>
        </p:nvPicPr>
        <p:blipFill rotWithShape="1">
          <a:blip r:embed="rId3">
            <a:alphaModFix/>
          </a:blip>
          <a:srcRect b="0" l="0" r="0" t="0"/>
          <a:stretch/>
        </p:blipFill>
        <p:spPr>
          <a:xfrm>
            <a:off x="6464968" y="1825625"/>
            <a:ext cx="5080000" cy="39878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Owner’s Equity</a:t>
            </a:r>
            <a:endParaRPr/>
          </a:p>
        </p:txBody>
      </p:sp>
      <p:sp>
        <p:nvSpPr>
          <p:cNvPr id="159" name="Google Shape;159;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Owner’s equity can be further broken down into four components:</a:t>
            </a:r>
            <a:endParaRPr/>
          </a:p>
          <a:p>
            <a:pPr indent="-285750" lvl="1" marL="685800" rtl="0" algn="l">
              <a:lnSpc>
                <a:spcPct val="90000"/>
              </a:lnSpc>
              <a:spcBef>
                <a:spcPts val="375"/>
              </a:spcBef>
              <a:spcAft>
                <a:spcPts val="0"/>
              </a:spcAft>
              <a:buSzPts val="2400"/>
              <a:buChar char="•"/>
            </a:pPr>
            <a:r>
              <a:rPr b="1" lang="en-US"/>
              <a:t>Capital contributed.</a:t>
            </a:r>
            <a:r>
              <a:rPr lang="en-US"/>
              <a:t> This represents the dollar value of resources put into the company by the owner. Often, this is cash, but it could also be assets like machinery or accounts receivable. In any case, these are personal assets that are used to fund the business.</a:t>
            </a:r>
            <a:endParaRPr/>
          </a:p>
          <a:p>
            <a:pPr indent="-285750" lvl="1" marL="685800" rtl="0" algn="l">
              <a:lnSpc>
                <a:spcPct val="90000"/>
              </a:lnSpc>
              <a:spcBef>
                <a:spcPts val="375"/>
              </a:spcBef>
              <a:spcAft>
                <a:spcPts val="0"/>
              </a:spcAft>
              <a:buSzPts val="2400"/>
              <a:buChar char="•"/>
            </a:pPr>
            <a:r>
              <a:rPr b="1" lang="en-US"/>
              <a:t>Withdrawals.</a:t>
            </a:r>
            <a:r>
              <a:rPr lang="en-US"/>
              <a:t> This is the dollar value of resources (usually cash) taken out of the company by the owner for personal use.</a:t>
            </a:r>
            <a:endParaRPr/>
          </a:p>
          <a:p>
            <a:pPr indent="-285750" lvl="1" marL="685800" rtl="0" algn="l">
              <a:lnSpc>
                <a:spcPct val="90000"/>
              </a:lnSpc>
              <a:spcBef>
                <a:spcPts val="375"/>
              </a:spcBef>
              <a:spcAft>
                <a:spcPts val="0"/>
              </a:spcAft>
              <a:buSzPts val="2400"/>
              <a:buChar char="•"/>
            </a:pPr>
            <a:r>
              <a:rPr b="1" lang="en-US"/>
              <a:t>Revenues.</a:t>
            </a:r>
            <a:r>
              <a:rPr lang="en-US"/>
              <a:t> This is the income a business takes in. We’ll further define and discuss revenues on this page.</a:t>
            </a:r>
            <a:endParaRPr/>
          </a:p>
          <a:p>
            <a:pPr indent="-285750" lvl="1" marL="685800" rtl="0" algn="l">
              <a:lnSpc>
                <a:spcPct val="90000"/>
              </a:lnSpc>
              <a:spcBef>
                <a:spcPts val="375"/>
              </a:spcBef>
              <a:spcAft>
                <a:spcPts val="0"/>
              </a:spcAft>
              <a:buSzPts val="2400"/>
              <a:buChar char="•"/>
            </a:pPr>
            <a:r>
              <a:rPr b="1" lang="en-US"/>
              <a:t>Expenses.</a:t>
            </a:r>
            <a:r>
              <a:rPr lang="en-US"/>
              <a:t> This is what the business spends. We’ll further define and discuss expenses on this page.</a:t>
            </a:r>
            <a:endParaRPr/>
          </a:p>
          <a:p>
            <a:pPr indent="-133350" lvl="1" marL="685800" rtl="0" algn="l">
              <a:lnSpc>
                <a:spcPct val="90000"/>
              </a:lnSpc>
              <a:spcBef>
                <a:spcPts val="375"/>
              </a:spcBef>
              <a:spcAft>
                <a:spcPts val="0"/>
              </a:spcAft>
              <a:buSzPts val="2400"/>
              <a:buNone/>
            </a:pPr>
            <a:r>
              <a:t/>
            </a:r>
            <a:endParaRPr/>
          </a:p>
          <a:p>
            <a:pPr indent="-304800" lvl="0" marL="342900" rtl="0" algn="l">
              <a:lnSpc>
                <a:spcPct val="90000"/>
              </a:lnSpc>
              <a:spcBef>
                <a:spcPts val="750"/>
              </a:spcBef>
              <a:spcAft>
                <a:spcPts val="0"/>
              </a:spcAft>
              <a:buSzPts val="2800"/>
              <a:buChar char="•"/>
            </a:pPr>
            <a:r>
              <a:rPr lang="en-US"/>
              <a:t>Note: revenue – expense = profit</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Explain the role of accounting in business</a:t>
            </a:r>
            <a:endParaRPr/>
          </a:p>
          <a:p>
            <a:pPr indent="0" lvl="0" marL="38100" rtl="0" algn="l">
              <a:lnSpc>
                <a:spcPct val="90000"/>
              </a:lnSpc>
              <a:spcBef>
                <a:spcPts val="750"/>
              </a:spcBef>
              <a:spcAft>
                <a:spcPts val="0"/>
              </a:spcAft>
              <a:buSzPts val="2800"/>
              <a:buNone/>
            </a:pPr>
            <a:r>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3"/>
              </a:rPr>
              <a:t>1.1: Define accounting and explain its history</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4"/>
              </a:rPr>
              <a:t>1.2: Identify the ways we use accounting</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5"/>
              </a:rPr>
              <a:t>1.3: State the accounting equation</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6"/>
              </a:rPr>
              <a:t>1.4: Explain the effect of transactions on the accounting equation</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7"/>
              </a:rPr>
              <a:t>1.5: Identify challenges in accounting</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1</a:t>
            </a:r>
            <a:endParaRPr/>
          </a:p>
        </p:txBody>
      </p:sp>
      <p:sp>
        <p:nvSpPr>
          <p:cNvPr id="165" name="Google Shape;165;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Sanjay started a new company this year called SanTec. The first thing he did was contribute $50,000 of his savings and $5,000 of computer equipment to the company. After a year of operation, SanTec earned $35,000 in revenue and incurred $5,500 in expenses. Sanjay needed to pay off his leased car and needed to withdraw some of the funds from the company to do it. What is the </a:t>
            </a:r>
            <a:r>
              <a:rPr lang="en-US"/>
              <a:t>maximum</a:t>
            </a:r>
            <a:r>
              <a:rPr lang="en-US"/>
              <a:t> cash amount from which Sanjay could withdraw from the company?</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$50,000</a:t>
            </a:r>
            <a:endParaRPr/>
          </a:p>
          <a:p>
            <a:pPr indent="-457200" lvl="0" marL="914400" rtl="0" algn="l">
              <a:lnSpc>
                <a:spcPct val="90000"/>
              </a:lnSpc>
              <a:spcBef>
                <a:spcPts val="750"/>
              </a:spcBef>
              <a:spcAft>
                <a:spcPts val="0"/>
              </a:spcAft>
              <a:buSzPts val="2100"/>
              <a:buFont typeface="Arial"/>
              <a:buAutoNum type="alphaUcPeriod"/>
            </a:pPr>
            <a:r>
              <a:rPr lang="en-US"/>
              <a:t>$35,000</a:t>
            </a:r>
            <a:r>
              <a:rPr lang="en-US"/>
              <a:t> </a:t>
            </a:r>
            <a:endParaRPr/>
          </a:p>
          <a:p>
            <a:pPr indent="-457200" lvl="0" marL="914400" rtl="0" algn="l">
              <a:lnSpc>
                <a:spcPct val="90000"/>
              </a:lnSpc>
              <a:spcBef>
                <a:spcPts val="750"/>
              </a:spcBef>
              <a:spcAft>
                <a:spcPts val="0"/>
              </a:spcAft>
              <a:buSzPts val="2100"/>
              <a:buFont typeface="Arial"/>
              <a:buAutoNum type="alphaUcPeriod"/>
            </a:pPr>
            <a:r>
              <a:rPr lang="en-US"/>
              <a:t>$79,500</a:t>
            </a:r>
            <a:endParaRPr/>
          </a:p>
          <a:p>
            <a:pPr indent="-457200" lvl="0" marL="914400" rtl="0" algn="l">
              <a:lnSpc>
                <a:spcPct val="90000"/>
              </a:lnSpc>
              <a:spcBef>
                <a:spcPts val="750"/>
              </a:spcBef>
              <a:spcAft>
                <a:spcPts val="0"/>
              </a:spcAft>
              <a:buSzPts val="2100"/>
              <a:buFont typeface="Arial"/>
              <a:buAutoNum type="alphaUcPeriod"/>
            </a:pPr>
            <a:r>
              <a:rPr lang="en-US"/>
              <a:t>$29,500</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0"/>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Accounting in Business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Accounting in Business</a:t>
            </a:r>
            <a:endParaRPr/>
          </a:p>
        </p:txBody>
      </p:sp>
      <p:sp>
        <p:nvSpPr>
          <p:cNvPr id="176" name="Google Shape;176;p2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1.4: Explain the effect of transactions on the accounting equation</a:t>
            </a:r>
            <a:endParaRPr i="1" sz="2400"/>
          </a:p>
          <a:p>
            <a:pPr indent="0" lvl="1" marL="582930" rtl="0" algn="l">
              <a:lnSpc>
                <a:spcPct val="90000"/>
              </a:lnSpc>
              <a:spcBef>
                <a:spcPts val="375"/>
              </a:spcBef>
              <a:spcAft>
                <a:spcPts val="0"/>
              </a:spcAft>
              <a:buSzPts val="2400"/>
              <a:buNone/>
            </a:pPr>
            <a:r>
              <a:rPr lang="en-US" sz="2000"/>
              <a:t>1.4.1: Explain the effect of various transactions on the accounting equation</a:t>
            </a:r>
            <a:endParaRPr/>
          </a:p>
          <a:p>
            <a:pPr indent="0" lvl="1" marL="582930" rtl="0" algn="l">
              <a:lnSpc>
                <a:spcPct val="90000"/>
              </a:lnSpc>
              <a:spcBef>
                <a:spcPts val="375"/>
              </a:spcBef>
              <a:spcAft>
                <a:spcPts val="0"/>
              </a:spcAft>
              <a:buSzPts val="2400"/>
              <a:buNone/>
            </a:pPr>
            <a:r>
              <a:rPr lang="en-US" sz="2000"/>
              <a:t>1.4.2: Differentiate among service, manufacturing, and merchandising businesses</a:t>
            </a:r>
            <a:endParaRPr/>
          </a:p>
          <a:p>
            <a:pPr indent="0" lvl="1" marL="582930" rtl="0" algn="l">
              <a:lnSpc>
                <a:spcPct val="90000"/>
              </a:lnSpc>
              <a:spcBef>
                <a:spcPts val="375"/>
              </a:spcBef>
              <a:spcAft>
                <a:spcPts val="0"/>
              </a:spcAft>
              <a:buSzPts val="2400"/>
              <a:buNone/>
            </a:pPr>
            <a:r>
              <a:rPr lang="en-US" sz="2000"/>
              <a:t>1.4.3: Differentiate among common financial statements</a:t>
            </a:r>
            <a:endParaRPr i="1" sz="2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Transactions and the Accounting Equation</a:t>
            </a:r>
            <a:endParaRPr/>
          </a:p>
        </p:txBody>
      </p:sp>
      <p:sp>
        <p:nvSpPr>
          <p:cNvPr id="182" name="Google Shape;182;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 One of the key aspects of the process is keeping “running totals” of things.</a:t>
            </a:r>
            <a:endParaRPr/>
          </a:p>
          <a:p>
            <a:pPr indent="-304800" lvl="0" marL="342900" rtl="0" algn="l">
              <a:lnSpc>
                <a:spcPct val="90000"/>
              </a:lnSpc>
              <a:spcBef>
                <a:spcPts val="750"/>
              </a:spcBef>
              <a:spcAft>
                <a:spcPts val="0"/>
              </a:spcAft>
              <a:buSzPts val="2800"/>
              <a:buChar char="•"/>
            </a:pPr>
            <a:r>
              <a:rPr lang="en-US"/>
              <a:t>Examples of items a business might keep track of include the following:</a:t>
            </a:r>
            <a:endParaRPr/>
          </a:p>
          <a:p>
            <a:pPr indent="-285750" lvl="1" marL="685800" rtl="0" algn="l">
              <a:lnSpc>
                <a:spcPct val="90000"/>
              </a:lnSpc>
              <a:spcBef>
                <a:spcPts val="375"/>
              </a:spcBef>
              <a:spcAft>
                <a:spcPts val="0"/>
              </a:spcAft>
              <a:buSzPts val="2400"/>
              <a:buChar char="•"/>
            </a:pPr>
            <a:r>
              <a:rPr lang="en-US"/>
              <a:t>the amount of cash the business currently has</a:t>
            </a:r>
            <a:endParaRPr/>
          </a:p>
          <a:p>
            <a:pPr indent="-285750" lvl="1" marL="685800" rtl="0" algn="l">
              <a:lnSpc>
                <a:spcPct val="90000"/>
              </a:lnSpc>
              <a:spcBef>
                <a:spcPts val="375"/>
              </a:spcBef>
              <a:spcAft>
                <a:spcPts val="0"/>
              </a:spcAft>
              <a:buSzPts val="2400"/>
              <a:buChar char="•"/>
            </a:pPr>
            <a:r>
              <a:rPr lang="en-US"/>
              <a:t>what a company has paid for utilities for the month</a:t>
            </a:r>
            <a:endParaRPr/>
          </a:p>
          <a:p>
            <a:pPr indent="-285750" lvl="1" marL="685800" rtl="0" algn="l">
              <a:lnSpc>
                <a:spcPct val="90000"/>
              </a:lnSpc>
              <a:spcBef>
                <a:spcPts val="375"/>
              </a:spcBef>
              <a:spcAft>
                <a:spcPts val="0"/>
              </a:spcAft>
              <a:buSzPts val="2400"/>
              <a:buChar char="•"/>
            </a:pPr>
            <a:r>
              <a:rPr lang="en-US"/>
              <a:t>the amount of money it owes</a:t>
            </a:r>
            <a:endParaRPr/>
          </a:p>
          <a:p>
            <a:pPr indent="-285750" lvl="1" marL="685800" rtl="0" algn="l">
              <a:lnSpc>
                <a:spcPct val="90000"/>
              </a:lnSpc>
              <a:spcBef>
                <a:spcPts val="375"/>
              </a:spcBef>
              <a:spcAft>
                <a:spcPts val="0"/>
              </a:spcAft>
              <a:buSzPts val="2400"/>
              <a:buChar char="•"/>
            </a:pPr>
            <a:r>
              <a:rPr lang="en-US"/>
              <a:t>a company’s income for the entire year</a:t>
            </a:r>
            <a:endParaRPr/>
          </a:p>
          <a:p>
            <a:pPr indent="-285750" lvl="1" marL="685800" rtl="0" algn="l">
              <a:lnSpc>
                <a:spcPct val="90000"/>
              </a:lnSpc>
              <a:spcBef>
                <a:spcPts val="375"/>
              </a:spcBef>
              <a:spcAft>
                <a:spcPts val="0"/>
              </a:spcAft>
              <a:buSzPts val="2400"/>
              <a:buChar char="•"/>
            </a:pPr>
            <a:r>
              <a:rPr lang="en-US"/>
              <a:t>the total cost of all the equipment it has purchased</a:t>
            </a:r>
            <a:endParaRPr/>
          </a:p>
          <a:p>
            <a:pPr indent="-304800" lvl="0" marL="342900" rtl="0" algn="l">
              <a:lnSpc>
                <a:spcPct val="90000"/>
              </a:lnSpc>
              <a:spcBef>
                <a:spcPts val="750"/>
              </a:spcBef>
              <a:spcAft>
                <a:spcPts val="0"/>
              </a:spcAft>
              <a:buSzPts val="2800"/>
              <a:buChar char="•"/>
            </a:pPr>
            <a:r>
              <a:rPr lang="en-US"/>
              <a:t>It’s important that businesses keep these running totals up to date so they are readily available when they need the information.</a:t>
            </a:r>
            <a:br>
              <a:rPr lang="en-US"/>
            </a:b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Types of Business Activities</a:t>
            </a:r>
            <a:endParaRPr/>
          </a:p>
        </p:txBody>
      </p:sp>
      <p:sp>
        <p:nvSpPr>
          <p:cNvPr id="188" name="Google Shape;188;p23"/>
          <p:cNvSpPr txBox="1"/>
          <p:nvPr>
            <p:ph idx="1" type="body"/>
          </p:nvPr>
        </p:nvSpPr>
        <p:spPr>
          <a:xfrm>
            <a:off x="838200" y="1825625"/>
            <a:ext cx="5787189"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There are three forms of business organizations:</a:t>
            </a:r>
            <a:endParaRPr/>
          </a:p>
          <a:p>
            <a:pPr indent="-285750" lvl="1" marL="685800" rtl="0" algn="l">
              <a:lnSpc>
                <a:spcPct val="90000"/>
              </a:lnSpc>
              <a:spcBef>
                <a:spcPts val="375"/>
              </a:spcBef>
              <a:spcAft>
                <a:spcPts val="0"/>
              </a:spcAft>
              <a:buSzPts val="2400"/>
              <a:buChar char="•"/>
            </a:pPr>
            <a:r>
              <a:rPr b="1" lang="en-US"/>
              <a:t>Service companies</a:t>
            </a:r>
            <a:r>
              <a:rPr lang="en-US"/>
              <a:t> perform services for a fee. This group includes accounting firms, law firms, and dry cleaning establishments.</a:t>
            </a:r>
            <a:endParaRPr/>
          </a:p>
          <a:p>
            <a:pPr indent="-285750" lvl="1" marL="685800" rtl="0" algn="l">
              <a:lnSpc>
                <a:spcPct val="90000"/>
              </a:lnSpc>
              <a:spcBef>
                <a:spcPts val="375"/>
              </a:spcBef>
              <a:spcAft>
                <a:spcPts val="0"/>
              </a:spcAft>
              <a:buSzPts val="2400"/>
              <a:buChar char="•"/>
            </a:pPr>
            <a:r>
              <a:rPr b="1" lang="en-US"/>
              <a:t>Merchandising companies</a:t>
            </a:r>
            <a:r>
              <a:rPr lang="en-US"/>
              <a:t> purchase goods that are ready for sale and then sell them to customers. Merchandising companies include auto dealerships, clothing stores, and supermarkets.</a:t>
            </a:r>
            <a:endParaRPr/>
          </a:p>
          <a:p>
            <a:pPr indent="-285750" lvl="1" marL="685800" rtl="0" algn="l">
              <a:lnSpc>
                <a:spcPct val="90000"/>
              </a:lnSpc>
              <a:spcBef>
                <a:spcPts val="375"/>
              </a:spcBef>
              <a:spcAft>
                <a:spcPts val="0"/>
              </a:spcAft>
              <a:buSzPts val="2400"/>
              <a:buChar char="•"/>
            </a:pPr>
            <a:r>
              <a:rPr b="1" lang="en-US"/>
              <a:t>Manufacturing companies</a:t>
            </a:r>
            <a:r>
              <a:rPr lang="en-US"/>
              <a:t> buy materials, convert them into products, and then sell the products to other companies or the final consumers. Manufacturing companies include steel mills, auto manufacturers, and clothing manufacturers.</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Racks of shirts in a storefront." id="189" name="Google Shape;189;p23"/>
          <p:cNvPicPr preferRelativeResize="0"/>
          <p:nvPr/>
        </p:nvPicPr>
        <p:blipFill rotWithShape="1">
          <a:blip r:embed="rId3">
            <a:alphaModFix/>
          </a:blip>
          <a:srcRect b="0" l="0" r="0" t="0"/>
          <a:stretch/>
        </p:blipFill>
        <p:spPr>
          <a:xfrm>
            <a:off x="6748379" y="2305844"/>
            <a:ext cx="5080000" cy="33909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Financial Statements</a:t>
            </a:r>
            <a:endParaRPr/>
          </a:p>
        </p:txBody>
      </p:sp>
      <p:sp>
        <p:nvSpPr>
          <p:cNvPr id="195" name="Google Shape;195;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750"/>
              </a:spcBef>
              <a:spcAft>
                <a:spcPts val="0"/>
              </a:spcAft>
              <a:buSzPts val="3000"/>
              <a:buChar char="•"/>
            </a:pPr>
            <a:r>
              <a:rPr lang="en-US" sz="2300"/>
              <a:t>There are four basic financial statements and they are prepared in the following order:</a:t>
            </a:r>
            <a:endParaRPr sz="2300"/>
          </a:p>
          <a:p>
            <a:pPr indent="-298450" lvl="1" marL="685800" rtl="0" algn="l">
              <a:lnSpc>
                <a:spcPct val="90000"/>
              </a:lnSpc>
              <a:spcBef>
                <a:spcPts val="375"/>
              </a:spcBef>
              <a:spcAft>
                <a:spcPts val="0"/>
              </a:spcAft>
              <a:buSzPts val="2600"/>
              <a:buChar char="•"/>
            </a:pPr>
            <a:r>
              <a:rPr lang="en-US" sz="2000"/>
              <a:t>Income Statement</a:t>
            </a:r>
            <a:endParaRPr sz="2000"/>
          </a:p>
          <a:p>
            <a:pPr indent="-298450" lvl="1" marL="685800" rtl="0" algn="l">
              <a:lnSpc>
                <a:spcPct val="90000"/>
              </a:lnSpc>
              <a:spcBef>
                <a:spcPts val="375"/>
              </a:spcBef>
              <a:spcAft>
                <a:spcPts val="0"/>
              </a:spcAft>
              <a:buSzPts val="2600"/>
              <a:buChar char="•"/>
            </a:pPr>
            <a:r>
              <a:rPr lang="en-US" sz="2000"/>
              <a:t>Statement of Owner’s Equity</a:t>
            </a:r>
            <a:endParaRPr sz="2000"/>
          </a:p>
          <a:p>
            <a:pPr indent="-298450" lvl="1" marL="685800" rtl="0" algn="l">
              <a:lnSpc>
                <a:spcPct val="90000"/>
              </a:lnSpc>
              <a:spcBef>
                <a:spcPts val="375"/>
              </a:spcBef>
              <a:spcAft>
                <a:spcPts val="0"/>
              </a:spcAft>
              <a:buSzPts val="2600"/>
              <a:buChar char="•"/>
            </a:pPr>
            <a:r>
              <a:rPr lang="en-US" sz="2000"/>
              <a:t>Balance Sheet</a:t>
            </a:r>
            <a:endParaRPr sz="2000"/>
          </a:p>
          <a:p>
            <a:pPr indent="-285750" lvl="1" marL="685800" rtl="0" algn="l">
              <a:lnSpc>
                <a:spcPct val="90000"/>
              </a:lnSpc>
              <a:spcBef>
                <a:spcPts val="375"/>
              </a:spcBef>
              <a:spcAft>
                <a:spcPts val="0"/>
              </a:spcAft>
              <a:buSzPts val="2400"/>
              <a:buChar char="•"/>
            </a:pPr>
            <a:r>
              <a:rPr lang="en-US" sz="2000"/>
              <a:t>Statement of Cash Flows</a:t>
            </a:r>
            <a:br>
              <a:rPr lang="en-US"/>
            </a:b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5"/>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Challenges in Accounting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2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Challenges in Accounting</a:t>
            </a:r>
            <a:endParaRPr/>
          </a:p>
        </p:txBody>
      </p:sp>
      <p:sp>
        <p:nvSpPr>
          <p:cNvPr id="206" name="Google Shape;206;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1.5: Identify challenges in accounting</a:t>
            </a:r>
            <a:endParaRPr/>
          </a:p>
          <a:p>
            <a:pPr indent="0" lvl="1" marL="582930" rtl="0" algn="l">
              <a:lnSpc>
                <a:spcPct val="90000"/>
              </a:lnSpc>
              <a:spcBef>
                <a:spcPts val="375"/>
              </a:spcBef>
              <a:spcAft>
                <a:spcPts val="0"/>
              </a:spcAft>
              <a:buSzPts val="2400"/>
              <a:buNone/>
            </a:pPr>
            <a:r>
              <a:rPr lang="en-US" sz="2000"/>
              <a:t>1.5.1: Describe the role of ethics in accounting</a:t>
            </a:r>
            <a:endParaRPr/>
          </a:p>
          <a:p>
            <a:pPr indent="0" lvl="1" marL="582930" rtl="0" algn="l">
              <a:lnSpc>
                <a:spcPct val="90000"/>
              </a:lnSpc>
              <a:spcBef>
                <a:spcPts val="375"/>
              </a:spcBef>
              <a:spcAft>
                <a:spcPts val="0"/>
              </a:spcAft>
              <a:buSzPts val="2400"/>
              <a:buNone/>
            </a:pPr>
            <a:r>
              <a:rPr lang="en-US" sz="2000"/>
              <a:t>1.5.2: Identify significant events in the history of accounting</a:t>
            </a:r>
            <a:endParaRPr/>
          </a:p>
          <a:p>
            <a:pPr indent="0" lvl="1" marL="582930" rtl="0" algn="l">
              <a:lnSpc>
                <a:spcPct val="90000"/>
              </a:lnSpc>
              <a:spcBef>
                <a:spcPts val="375"/>
              </a:spcBef>
              <a:spcAft>
                <a:spcPts val="0"/>
              </a:spcAft>
              <a:buSzPts val="2400"/>
              <a:buNone/>
            </a:pPr>
            <a:r>
              <a:rPr lang="en-US" sz="2000"/>
              <a:t>1.5.3: Identify the organizations that govern accounting</a:t>
            </a:r>
            <a:endParaRPr i="1" sz="20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2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Ethics in Accounting</a:t>
            </a:r>
            <a:endParaRPr/>
          </a:p>
        </p:txBody>
      </p:sp>
      <p:sp>
        <p:nvSpPr>
          <p:cNvPr id="212" name="Google Shape;212;p27"/>
          <p:cNvSpPr txBox="1"/>
          <p:nvPr>
            <p:ph idx="1" type="body"/>
          </p:nvPr>
        </p:nvSpPr>
        <p:spPr>
          <a:xfrm>
            <a:off x="838200" y="1825625"/>
            <a:ext cx="6075947"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An accountant’s career is heavily reliant on their clients’ trust in them.</a:t>
            </a:r>
            <a:endParaRPr/>
          </a:p>
          <a:p>
            <a:pPr indent="-304800" lvl="0" marL="342900" marR="0" rtl="0" algn="l">
              <a:lnSpc>
                <a:spcPct val="90000"/>
              </a:lnSpc>
              <a:spcBef>
                <a:spcPts val="750"/>
              </a:spcBef>
              <a:spcAft>
                <a:spcPts val="0"/>
              </a:spcAft>
              <a:buClr>
                <a:schemeClr val="dk1"/>
              </a:buClr>
              <a:buSzPts val="2800"/>
              <a:buFont typeface="Arial"/>
              <a:buChar char="•"/>
            </a:pPr>
            <a:r>
              <a:rPr lang="en-US"/>
              <a:t>Several accounting organizations have codes of ethics governing the behavior of their members. </a:t>
            </a:r>
            <a:endParaRPr/>
          </a:p>
          <a:p>
            <a:pPr indent="-304800" lvl="0" marL="342900" marR="0" rtl="0" algn="l">
              <a:lnSpc>
                <a:spcPct val="90000"/>
              </a:lnSpc>
              <a:spcBef>
                <a:spcPts val="750"/>
              </a:spcBef>
              <a:spcAft>
                <a:spcPts val="0"/>
              </a:spcAft>
              <a:buClr>
                <a:schemeClr val="dk1"/>
              </a:buClr>
              <a:buSzPts val="2800"/>
              <a:buFont typeface="Arial"/>
              <a:buChar char="•"/>
            </a:pPr>
            <a:r>
              <a:rPr lang="en-US"/>
              <a:t>AICPA’S Code of Professional Conduct:</a:t>
            </a:r>
            <a:endParaRPr/>
          </a:p>
          <a:p>
            <a:pPr indent="-285750" lvl="1" marL="685800" rtl="0" algn="l">
              <a:lnSpc>
                <a:spcPct val="90000"/>
              </a:lnSpc>
              <a:spcBef>
                <a:spcPts val="375"/>
              </a:spcBef>
              <a:spcAft>
                <a:spcPts val="0"/>
              </a:spcAft>
              <a:buSzPts val="2400"/>
              <a:buChar char="•"/>
            </a:pPr>
            <a:r>
              <a:rPr lang="en-US"/>
              <a:t>Responsibilities principle.</a:t>
            </a:r>
            <a:endParaRPr/>
          </a:p>
          <a:p>
            <a:pPr indent="-285750" lvl="1" marL="685800" rtl="0" algn="l">
              <a:lnSpc>
                <a:spcPct val="90000"/>
              </a:lnSpc>
              <a:spcBef>
                <a:spcPts val="375"/>
              </a:spcBef>
              <a:spcAft>
                <a:spcPts val="0"/>
              </a:spcAft>
              <a:buSzPts val="2400"/>
              <a:buChar char="•"/>
            </a:pPr>
            <a:r>
              <a:rPr lang="en-US"/>
              <a:t>The public interest principle. </a:t>
            </a:r>
            <a:endParaRPr/>
          </a:p>
          <a:p>
            <a:pPr indent="-285750" lvl="1" marL="685800" rtl="0" algn="l">
              <a:lnSpc>
                <a:spcPct val="90000"/>
              </a:lnSpc>
              <a:spcBef>
                <a:spcPts val="375"/>
              </a:spcBef>
              <a:spcAft>
                <a:spcPts val="0"/>
              </a:spcAft>
              <a:buSzPts val="2400"/>
              <a:buChar char="•"/>
            </a:pPr>
            <a:r>
              <a:rPr lang="en-US"/>
              <a:t>Integrity principle. </a:t>
            </a:r>
            <a:endParaRPr/>
          </a:p>
          <a:p>
            <a:pPr indent="-285750" lvl="1" marL="685800" rtl="0" algn="l">
              <a:lnSpc>
                <a:spcPct val="90000"/>
              </a:lnSpc>
              <a:spcBef>
                <a:spcPts val="375"/>
              </a:spcBef>
              <a:spcAft>
                <a:spcPts val="0"/>
              </a:spcAft>
              <a:buSzPts val="2400"/>
              <a:buChar char="•"/>
            </a:pPr>
            <a:r>
              <a:rPr lang="en-US"/>
              <a:t>Objectivity and independence principle. </a:t>
            </a:r>
            <a:endParaRPr/>
          </a:p>
          <a:p>
            <a:pPr indent="-285750" lvl="1" marL="685800" rtl="0" algn="l">
              <a:lnSpc>
                <a:spcPct val="90000"/>
              </a:lnSpc>
              <a:spcBef>
                <a:spcPts val="375"/>
              </a:spcBef>
              <a:spcAft>
                <a:spcPts val="0"/>
              </a:spcAft>
              <a:buSzPts val="2400"/>
              <a:buChar char="•"/>
            </a:pPr>
            <a:r>
              <a:rPr lang="en-US"/>
              <a:t>Due care principle. </a:t>
            </a:r>
            <a:endParaRPr/>
          </a:p>
          <a:p>
            <a:pPr indent="-285750" lvl="1" marL="685800" rtl="0" algn="l">
              <a:lnSpc>
                <a:spcPct val="90000"/>
              </a:lnSpc>
              <a:spcBef>
                <a:spcPts val="375"/>
              </a:spcBef>
              <a:spcAft>
                <a:spcPts val="0"/>
              </a:spcAft>
              <a:buSzPts val="2400"/>
              <a:buChar char="•"/>
            </a:pPr>
            <a:r>
              <a:rPr lang="en-US"/>
              <a:t>Scope and nature of services principle.</a:t>
            </a:r>
            <a:endParaRPr/>
          </a:p>
        </p:txBody>
      </p:sp>
      <p:pic>
        <p:nvPicPr>
          <p:cNvPr descr="A white marble statue of Lady Justice: a woman holding a set of golden scales and a golden sword." id="213" name="Google Shape;213;p27"/>
          <p:cNvPicPr preferRelativeResize="0"/>
          <p:nvPr/>
        </p:nvPicPr>
        <p:blipFill rotWithShape="1">
          <a:blip r:embed="rId3">
            <a:alphaModFix/>
          </a:blip>
          <a:srcRect b="0" l="0" r="0" t="0"/>
          <a:stretch/>
        </p:blipFill>
        <p:spPr>
          <a:xfrm>
            <a:off x="6914147" y="2055816"/>
            <a:ext cx="5092700" cy="3403600"/>
          </a:xfrm>
          <a:prstGeom prst="rect">
            <a:avLst/>
          </a:prstGeom>
          <a:noFill/>
          <a:ln>
            <a:noFill/>
          </a:ln>
        </p:spPr>
      </p:pic>
      <p:sp>
        <p:nvSpPr>
          <p:cNvPr id="214" name="Google Shape;214;p27"/>
          <p:cNvSpPr/>
          <p:nvPr/>
        </p:nvSpPr>
        <p:spPr>
          <a:xfrm>
            <a:off x="0" y="0"/>
            <a:ext cx="12192000" cy="0"/>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Arial"/>
              <a:buNone/>
            </a:pPr>
            <a:br>
              <a:rPr b="0" i="0" lang="en-US" sz="1800" u="none" cap="none" strike="noStrike">
                <a:solidFill>
                  <a:schemeClr val="dk1"/>
                </a:solidFill>
                <a:latin typeface="Arial"/>
                <a:ea typeface="Arial"/>
                <a:cs typeface="Arial"/>
                <a:sym typeface="Arial"/>
              </a:rPr>
            </a:b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Significant Events in Accounting</a:t>
            </a:r>
            <a:endParaRPr/>
          </a:p>
        </p:txBody>
      </p:sp>
      <p:sp>
        <p:nvSpPr>
          <p:cNvPr id="221" name="Google Shape;221;p28"/>
          <p:cNvSpPr txBox="1"/>
          <p:nvPr>
            <p:ph idx="1" type="body"/>
          </p:nvPr>
        </p:nvSpPr>
        <p:spPr>
          <a:xfrm>
            <a:off x="838200" y="1825625"/>
            <a:ext cx="10515600" cy="981743"/>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Over the past five hundred plus years, accounting has seen its share of ups and downs. </a:t>
            </a:r>
            <a:endParaRPr/>
          </a:p>
        </p:txBody>
      </p:sp>
      <p:pic>
        <p:nvPicPr>
          <p:cNvPr id="222" name="Google Shape;222;p28"/>
          <p:cNvPicPr preferRelativeResize="0"/>
          <p:nvPr/>
        </p:nvPicPr>
        <p:blipFill rotWithShape="1">
          <a:blip r:embed="rId3">
            <a:alphaModFix/>
          </a:blip>
          <a:srcRect b="4107" l="0" r="0" t="4354"/>
          <a:stretch/>
        </p:blipFill>
        <p:spPr>
          <a:xfrm>
            <a:off x="954505" y="3153477"/>
            <a:ext cx="10515600" cy="257355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Accounting Defined</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Regulations in Accounting</a:t>
            </a:r>
            <a:endParaRPr/>
          </a:p>
        </p:txBody>
      </p:sp>
      <p:sp>
        <p:nvSpPr>
          <p:cNvPr id="228" name="Google Shape;228;p29"/>
          <p:cNvSpPr txBox="1"/>
          <p:nvPr>
            <p:ph idx="1" type="body"/>
          </p:nvPr>
        </p:nvSpPr>
        <p:spPr>
          <a:xfrm>
            <a:off x="838200" y="1825625"/>
            <a:ext cx="6204284"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b="1" lang="en-US"/>
              <a:t>SEC (Securities and Exchange Commission): </a:t>
            </a:r>
            <a:r>
              <a:rPr lang="en-US"/>
              <a:t>has the legal authority to provide oversight and regulation of the accounting profession</a:t>
            </a:r>
            <a:endParaRPr b="1"/>
          </a:p>
          <a:p>
            <a:pPr indent="-304800" lvl="0" marL="342900" marR="0" rtl="0" algn="l">
              <a:lnSpc>
                <a:spcPct val="90000"/>
              </a:lnSpc>
              <a:spcBef>
                <a:spcPts val="750"/>
              </a:spcBef>
              <a:spcAft>
                <a:spcPts val="0"/>
              </a:spcAft>
              <a:buClr>
                <a:schemeClr val="dk1"/>
              </a:buClr>
              <a:buSzPts val="2800"/>
              <a:buFont typeface="Arial"/>
              <a:buChar char="•"/>
            </a:pPr>
            <a:r>
              <a:rPr b="1" lang="en-US"/>
              <a:t>FASB (Financial Accounting Standards Board): </a:t>
            </a:r>
            <a:r>
              <a:rPr lang="en-US"/>
              <a:t>the organization officially recognized by the SEC as the governing body for the accounting profession</a:t>
            </a:r>
            <a:endParaRPr b="1"/>
          </a:p>
          <a:p>
            <a:pPr indent="-304800" lvl="0" marL="342900" marR="0" rtl="0" algn="l">
              <a:lnSpc>
                <a:spcPct val="90000"/>
              </a:lnSpc>
              <a:spcBef>
                <a:spcPts val="750"/>
              </a:spcBef>
              <a:spcAft>
                <a:spcPts val="0"/>
              </a:spcAft>
              <a:buClr>
                <a:schemeClr val="dk1"/>
              </a:buClr>
              <a:buSzPts val="2800"/>
              <a:buFont typeface="Arial"/>
              <a:buChar char="•"/>
            </a:pPr>
            <a:r>
              <a:rPr b="1" lang="en-US"/>
              <a:t>IRC (Internal Revenue Code): </a:t>
            </a:r>
            <a:r>
              <a:rPr lang="en-US"/>
              <a:t>the rules and regulations accountants must adhere to </a:t>
            </a:r>
            <a:endParaRPr b="1"/>
          </a:p>
          <a:p>
            <a:pPr indent="-304800" lvl="0" marL="342900" marR="0" rtl="0" algn="l">
              <a:lnSpc>
                <a:spcPct val="90000"/>
              </a:lnSpc>
              <a:spcBef>
                <a:spcPts val="750"/>
              </a:spcBef>
              <a:spcAft>
                <a:spcPts val="0"/>
              </a:spcAft>
              <a:buClr>
                <a:schemeClr val="dk1"/>
              </a:buClr>
              <a:buSzPts val="2800"/>
              <a:buFont typeface="Arial"/>
              <a:buChar char="•"/>
            </a:pPr>
            <a:r>
              <a:rPr b="1" lang="en-US"/>
              <a:t>IASB (International Accounting Standards Board): </a:t>
            </a:r>
            <a:r>
              <a:rPr lang="en-US"/>
              <a:t>the standard-setting body for International Financial Reporting Standards</a:t>
            </a:r>
            <a:endParaRPr b="1"/>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Seal of the United States Securities and Exchange Commission" id="229" name="Google Shape;229;p29"/>
          <p:cNvPicPr preferRelativeResize="0"/>
          <p:nvPr/>
        </p:nvPicPr>
        <p:blipFill rotWithShape="1">
          <a:blip r:embed="rId3">
            <a:alphaModFix/>
          </a:blip>
          <a:srcRect b="0" l="0" r="0" t="0"/>
          <a:stretch/>
        </p:blipFill>
        <p:spPr>
          <a:xfrm>
            <a:off x="7380788" y="1825625"/>
            <a:ext cx="4351338" cy="435133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gac3e654942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2</a:t>
            </a:r>
            <a:endParaRPr/>
          </a:p>
        </p:txBody>
      </p:sp>
      <p:sp>
        <p:nvSpPr>
          <p:cNvPr id="235" name="Google Shape;235;gac3e654942_0_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Which of the following institutions sets the standards for international standards for financial reporting?</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IASB</a:t>
            </a:r>
            <a:endParaRPr/>
          </a:p>
          <a:p>
            <a:pPr indent="-457200" lvl="0" marL="914400" rtl="0" algn="l">
              <a:lnSpc>
                <a:spcPct val="90000"/>
              </a:lnSpc>
              <a:spcBef>
                <a:spcPts val="750"/>
              </a:spcBef>
              <a:spcAft>
                <a:spcPts val="0"/>
              </a:spcAft>
              <a:buSzPts val="2100"/>
              <a:buFont typeface="Arial"/>
              <a:buAutoNum type="alphaUcPeriod"/>
            </a:pPr>
            <a:r>
              <a:rPr lang="en-US"/>
              <a:t>FASB </a:t>
            </a:r>
            <a:endParaRPr/>
          </a:p>
          <a:p>
            <a:pPr indent="-457200" lvl="0" marL="914400" rtl="0" algn="l">
              <a:lnSpc>
                <a:spcPct val="90000"/>
              </a:lnSpc>
              <a:spcBef>
                <a:spcPts val="750"/>
              </a:spcBef>
              <a:spcAft>
                <a:spcPts val="0"/>
              </a:spcAft>
              <a:buSzPts val="2100"/>
              <a:buFont typeface="Arial"/>
              <a:buAutoNum type="alphaUcPeriod"/>
            </a:pPr>
            <a:r>
              <a:rPr lang="en-US"/>
              <a:t>IFA</a:t>
            </a:r>
            <a:endParaRPr/>
          </a:p>
          <a:p>
            <a:pPr indent="-457200" lvl="0" marL="914400" rtl="0" algn="l">
              <a:lnSpc>
                <a:spcPct val="90000"/>
              </a:lnSpc>
              <a:spcBef>
                <a:spcPts val="750"/>
              </a:spcBef>
              <a:spcAft>
                <a:spcPts val="0"/>
              </a:spcAft>
              <a:buSzPts val="2100"/>
              <a:buFont typeface="Arial"/>
              <a:buAutoNum type="alphaUcPeriod"/>
            </a:pPr>
            <a:r>
              <a:rPr lang="en-US"/>
              <a:t>SEC</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41" name="Google Shape;241;p3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74650" lvl="0" marL="457200" rtl="0" algn="l">
              <a:lnSpc>
                <a:spcPct val="115000"/>
              </a:lnSpc>
              <a:spcBef>
                <a:spcPts val="750"/>
              </a:spcBef>
              <a:spcAft>
                <a:spcPts val="0"/>
              </a:spcAft>
              <a:buSzPts val="2300"/>
              <a:buChar char="•"/>
            </a:pPr>
            <a:r>
              <a:rPr lang="en-US" sz="2300"/>
              <a:t>What is the definition of </a:t>
            </a:r>
            <a:r>
              <a:rPr lang="en-US" sz="2300"/>
              <a:t>accounting?</a:t>
            </a:r>
            <a:endParaRPr sz="2300"/>
          </a:p>
          <a:p>
            <a:pPr indent="-374650" lvl="0" marL="457200" rtl="0" algn="l">
              <a:lnSpc>
                <a:spcPct val="115000"/>
              </a:lnSpc>
              <a:spcBef>
                <a:spcPts val="0"/>
              </a:spcBef>
              <a:spcAft>
                <a:spcPts val="0"/>
              </a:spcAft>
              <a:buSzPts val="2300"/>
              <a:buChar char="•"/>
            </a:pPr>
            <a:r>
              <a:rPr lang="en-US" sz="2300"/>
              <a:t>Describe the evolution of accounting.</a:t>
            </a:r>
            <a:endParaRPr sz="2300"/>
          </a:p>
          <a:p>
            <a:pPr indent="-374650" lvl="0" marL="457200" rtl="0" algn="l">
              <a:lnSpc>
                <a:spcPct val="115000"/>
              </a:lnSpc>
              <a:spcBef>
                <a:spcPts val="0"/>
              </a:spcBef>
              <a:spcAft>
                <a:spcPts val="0"/>
              </a:spcAft>
              <a:buSzPts val="2300"/>
              <a:buChar char="•"/>
            </a:pPr>
            <a:r>
              <a:rPr lang="en-US" sz="2300"/>
              <a:t>Why is accounting important?</a:t>
            </a:r>
            <a:endParaRPr sz="2300"/>
          </a:p>
          <a:p>
            <a:pPr indent="-374650" lvl="0" marL="457200" rtl="0" algn="l">
              <a:lnSpc>
                <a:spcPct val="115000"/>
              </a:lnSpc>
              <a:spcBef>
                <a:spcPts val="0"/>
              </a:spcBef>
              <a:spcAft>
                <a:spcPts val="0"/>
              </a:spcAft>
              <a:buSzPts val="2300"/>
              <a:buChar char="•"/>
            </a:pPr>
            <a:r>
              <a:rPr lang="en-US" sz="2300"/>
              <a:t>Who uses financial accounting information?</a:t>
            </a:r>
            <a:endParaRPr sz="2300"/>
          </a:p>
          <a:p>
            <a:pPr indent="-374650" lvl="0" marL="457200" rtl="0" algn="l">
              <a:lnSpc>
                <a:spcPct val="115000"/>
              </a:lnSpc>
              <a:spcBef>
                <a:spcPts val="0"/>
              </a:spcBef>
              <a:spcAft>
                <a:spcPts val="0"/>
              </a:spcAft>
              <a:buSzPts val="2300"/>
              <a:buChar char="•"/>
            </a:pPr>
            <a:r>
              <a:rPr lang="en-US" sz="2300"/>
              <a:t>What are the differences between financial and managerial accounting?</a:t>
            </a:r>
            <a:endParaRPr sz="2300"/>
          </a:p>
          <a:p>
            <a:pPr indent="-374650" lvl="0" marL="457200" rtl="0" algn="l">
              <a:lnSpc>
                <a:spcPct val="115000"/>
              </a:lnSpc>
              <a:spcBef>
                <a:spcPts val="0"/>
              </a:spcBef>
              <a:spcAft>
                <a:spcPts val="0"/>
              </a:spcAft>
              <a:buSzPts val="2300"/>
              <a:buChar char="•"/>
            </a:pPr>
            <a:r>
              <a:rPr lang="en-US" sz="2300"/>
              <a:t>Describe the unique way the government uses accounting information.</a:t>
            </a:r>
            <a:endParaRPr sz="2300"/>
          </a:p>
          <a:p>
            <a:pPr indent="-374650" lvl="0" marL="457200" rtl="0" algn="l">
              <a:lnSpc>
                <a:spcPct val="115000"/>
              </a:lnSpc>
              <a:spcBef>
                <a:spcPts val="0"/>
              </a:spcBef>
              <a:spcAft>
                <a:spcPts val="0"/>
              </a:spcAft>
              <a:buSzPts val="2300"/>
              <a:buChar char="•"/>
            </a:pPr>
            <a:r>
              <a:rPr lang="en-US" sz="2300"/>
              <a:t>What is the basic accounting question?</a:t>
            </a:r>
            <a:endParaRPr sz="2300"/>
          </a:p>
          <a:p>
            <a:pPr indent="-374650" lvl="0" marL="457200" rtl="0" algn="l">
              <a:lnSpc>
                <a:spcPct val="115000"/>
              </a:lnSpc>
              <a:spcBef>
                <a:spcPts val="0"/>
              </a:spcBef>
              <a:spcAft>
                <a:spcPts val="0"/>
              </a:spcAft>
              <a:buSzPts val="2300"/>
              <a:buChar char="•"/>
            </a:pPr>
            <a:r>
              <a:rPr lang="en-US" sz="2300"/>
              <a:t>What is the definition of assets in accounting?</a:t>
            </a:r>
            <a:endParaRPr sz="2300"/>
          </a:p>
          <a:p>
            <a:pPr indent="-374650" lvl="0" marL="457200" rtl="0" algn="l">
              <a:lnSpc>
                <a:spcPct val="115000"/>
              </a:lnSpc>
              <a:spcBef>
                <a:spcPts val="0"/>
              </a:spcBef>
              <a:spcAft>
                <a:spcPts val="0"/>
              </a:spcAft>
              <a:buSzPts val="2300"/>
              <a:buChar char="•"/>
            </a:pPr>
            <a:r>
              <a:rPr lang="en-US" sz="2300"/>
              <a:t>Define what liabilities are in accounting.</a:t>
            </a:r>
            <a:endParaRPr sz="2300"/>
          </a:p>
          <a:p>
            <a:pPr indent="0" lvl="0" marL="0" rtl="0" algn="l">
              <a:spcBef>
                <a:spcPts val="375"/>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1" marL="0" rtl="0" algn="l">
              <a:spcBef>
                <a:spcPts val="375"/>
              </a:spcBef>
              <a:spcAft>
                <a:spcPts val="0"/>
              </a:spcAft>
              <a:buClr>
                <a:schemeClr val="dk1"/>
              </a:buClr>
              <a:buSzPts val="2400"/>
              <a:buFont typeface="Arial"/>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gac77787aa8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More </a:t>
            </a:r>
            <a:r>
              <a:rPr lang="en-US"/>
              <a:t>Quick Review</a:t>
            </a:r>
            <a:endParaRPr/>
          </a:p>
        </p:txBody>
      </p:sp>
      <p:sp>
        <p:nvSpPr>
          <p:cNvPr id="247" name="Google Shape;247;gac77787aa8_0_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374650" lvl="0" marL="457200" rtl="0" algn="l">
              <a:lnSpc>
                <a:spcPct val="115000"/>
              </a:lnSpc>
              <a:spcBef>
                <a:spcPts val="750"/>
              </a:spcBef>
              <a:spcAft>
                <a:spcPts val="0"/>
              </a:spcAft>
              <a:buSzPts val="2300"/>
              <a:buChar char="•"/>
            </a:pPr>
            <a:r>
              <a:rPr lang="en-US" sz="2300"/>
              <a:t>What does owner’s equity mean in accounting?</a:t>
            </a:r>
            <a:endParaRPr sz="2300"/>
          </a:p>
          <a:p>
            <a:pPr indent="-374650" lvl="0" marL="457200" rtl="0" algn="l">
              <a:lnSpc>
                <a:spcPct val="115000"/>
              </a:lnSpc>
              <a:spcBef>
                <a:spcPts val="0"/>
              </a:spcBef>
              <a:spcAft>
                <a:spcPts val="0"/>
              </a:spcAft>
              <a:buSzPts val="2300"/>
              <a:buChar char="•"/>
            </a:pPr>
            <a:r>
              <a:rPr lang="en-US" sz="2300"/>
              <a:t>What is the effect of various transactions on the accounting equation?</a:t>
            </a:r>
            <a:endParaRPr sz="2300"/>
          </a:p>
          <a:p>
            <a:pPr indent="-374650" lvl="0" marL="457200" rtl="0" algn="l">
              <a:lnSpc>
                <a:spcPct val="115000"/>
              </a:lnSpc>
              <a:spcBef>
                <a:spcPts val="0"/>
              </a:spcBef>
              <a:spcAft>
                <a:spcPts val="0"/>
              </a:spcAft>
              <a:buSzPts val="2300"/>
              <a:buChar char="•"/>
            </a:pPr>
            <a:r>
              <a:rPr lang="en-US" sz="2300"/>
              <a:t>Differentiate between service, manufacturing, and merchandising businesses.</a:t>
            </a:r>
            <a:endParaRPr sz="2300"/>
          </a:p>
          <a:p>
            <a:pPr indent="-374650" lvl="0" marL="457200" rtl="0" algn="l">
              <a:lnSpc>
                <a:spcPct val="115000"/>
              </a:lnSpc>
              <a:spcBef>
                <a:spcPts val="0"/>
              </a:spcBef>
              <a:spcAft>
                <a:spcPts val="0"/>
              </a:spcAft>
              <a:buSzPts val="2300"/>
              <a:buChar char="•"/>
            </a:pPr>
            <a:r>
              <a:rPr lang="en-US" sz="2300"/>
              <a:t>What are the differences between the common financial statements?</a:t>
            </a:r>
            <a:endParaRPr sz="2300"/>
          </a:p>
          <a:p>
            <a:pPr indent="-374650" lvl="0" marL="457200" rtl="0" algn="l">
              <a:lnSpc>
                <a:spcPct val="115000"/>
              </a:lnSpc>
              <a:spcBef>
                <a:spcPts val="0"/>
              </a:spcBef>
              <a:spcAft>
                <a:spcPts val="0"/>
              </a:spcAft>
              <a:buSzPts val="2300"/>
              <a:buChar char="•"/>
            </a:pPr>
            <a:r>
              <a:rPr lang="en-US" sz="2300"/>
              <a:t>How do ethics play a role in accounting?</a:t>
            </a:r>
            <a:endParaRPr sz="2300"/>
          </a:p>
          <a:p>
            <a:pPr indent="-374650" lvl="0" marL="457200" rtl="0" algn="l">
              <a:lnSpc>
                <a:spcPct val="115000"/>
              </a:lnSpc>
              <a:spcBef>
                <a:spcPts val="0"/>
              </a:spcBef>
              <a:spcAft>
                <a:spcPts val="0"/>
              </a:spcAft>
              <a:buSzPts val="2300"/>
              <a:buChar char="•"/>
            </a:pPr>
            <a:r>
              <a:rPr lang="en-US" sz="2300"/>
              <a:t>What are significant historic events in the long history of accounting?</a:t>
            </a:r>
            <a:endParaRPr sz="2300"/>
          </a:p>
          <a:p>
            <a:pPr indent="-374650" lvl="0" marL="457200" rtl="0" algn="l">
              <a:lnSpc>
                <a:spcPct val="115000"/>
              </a:lnSpc>
              <a:spcBef>
                <a:spcPts val="0"/>
              </a:spcBef>
              <a:spcAft>
                <a:spcPts val="0"/>
              </a:spcAft>
              <a:buSzPts val="2300"/>
              <a:buChar char="•"/>
            </a:pPr>
            <a:r>
              <a:rPr lang="en-US" sz="2300"/>
              <a:t>Which organizations govern and set rules and principles for accounting?</a:t>
            </a:r>
            <a:endParaRPr sz="2300"/>
          </a:p>
          <a:p>
            <a:pPr indent="0" lvl="0" marL="0" rtl="0" algn="l">
              <a:spcBef>
                <a:spcPts val="375"/>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0" marL="0" rtl="0" algn="l">
              <a:spcBef>
                <a:spcPts val="750"/>
              </a:spcBef>
              <a:spcAft>
                <a:spcPts val="0"/>
              </a:spcAft>
              <a:buNone/>
            </a:pPr>
            <a:r>
              <a:t/>
            </a:r>
            <a:endParaRPr sz="2000"/>
          </a:p>
          <a:p>
            <a:pPr indent="0" lvl="1" marL="0" rtl="0" algn="l">
              <a:spcBef>
                <a:spcPts val="375"/>
              </a:spcBef>
              <a:spcAft>
                <a:spcPts val="0"/>
              </a:spcAft>
              <a:buClr>
                <a:schemeClr val="dk1"/>
              </a:buClr>
              <a:buSzPts val="24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Accounting Defined</a:t>
            </a:r>
            <a:endParaRPr/>
          </a:p>
        </p:txBody>
      </p:sp>
      <p:sp>
        <p:nvSpPr>
          <p:cNvPr id="61" name="Google Shape;61;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1.1: Define accounting and explain its history</a:t>
            </a:r>
            <a:endParaRPr/>
          </a:p>
          <a:p>
            <a:pPr indent="0" lvl="1" marL="582930" rtl="0" algn="l">
              <a:lnSpc>
                <a:spcPct val="90000"/>
              </a:lnSpc>
              <a:spcBef>
                <a:spcPts val="375"/>
              </a:spcBef>
              <a:spcAft>
                <a:spcPts val="0"/>
              </a:spcAft>
              <a:buSzPts val="2400"/>
              <a:buNone/>
            </a:pPr>
            <a:r>
              <a:rPr lang="en-US" sz="2000"/>
              <a:t>1.1.1: Define accounting</a:t>
            </a:r>
            <a:endParaRPr/>
          </a:p>
          <a:p>
            <a:pPr indent="0" lvl="1" marL="582930" rtl="0" algn="l">
              <a:lnSpc>
                <a:spcPct val="90000"/>
              </a:lnSpc>
              <a:spcBef>
                <a:spcPts val="375"/>
              </a:spcBef>
              <a:spcAft>
                <a:spcPts val="0"/>
              </a:spcAft>
              <a:buSzPts val="2400"/>
              <a:buNone/>
            </a:pPr>
            <a:r>
              <a:rPr lang="en-US" sz="2000"/>
              <a:t>1.1.2: Describe the evolution of accounting</a:t>
            </a:r>
            <a:endParaRPr/>
          </a:p>
          <a:p>
            <a:pPr indent="0" lvl="1" marL="582930" rtl="0" algn="l">
              <a:lnSpc>
                <a:spcPct val="90000"/>
              </a:lnSpc>
              <a:spcBef>
                <a:spcPts val="375"/>
              </a:spcBef>
              <a:spcAft>
                <a:spcPts val="0"/>
              </a:spcAft>
              <a:buSzPts val="2400"/>
              <a:buNone/>
            </a:pPr>
            <a:r>
              <a:rPr lang="en-US" sz="2000"/>
              <a:t>1.1.3: Explain the importance of accounting</a:t>
            </a:r>
            <a:endParaRPr i="1"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What Is Accounting?</a:t>
            </a:r>
            <a:endParaRPr/>
          </a:p>
        </p:txBody>
      </p:sp>
      <p:sp>
        <p:nvSpPr>
          <p:cNvPr id="67" name="Google Shape;67;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750"/>
              </a:spcBef>
              <a:spcAft>
                <a:spcPts val="0"/>
              </a:spcAft>
              <a:buSzPts val="3000"/>
              <a:buChar char="•"/>
            </a:pPr>
            <a:r>
              <a:rPr lang="en-US" sz="2300"/>
              <a:t>The American Accounting Association defines accounting as:</a:t>
            </a:r>
            <a:endParaRPr sz="2300"/>
          </a:p>
          <a:p>
            <a:pPr indent="0" lvl="2" marL="723900" rtl="0" algn="l">
              <a:lnSpc>
                <a:spcPct val="90000"/>
              </a:lnSpc>
              <a:spcBef>
                <a:spcPts val="375"/>
              </a:spcBef>
              <a:spcAft>
                <a:spcPts val="0"/>
              </a:spcAft>
              <a:buSzPts val="2000"/>
              <a:buNone/>
            </a:pPr>
            <a:r>
              <a:rPr lang="en-US" sz="2000"/>
              <a:t>the process of identifying, measuring, and communicating economic information to permit informed judgments and decisions by the users of the information.</a:t>
            </a:r>
            <a:endParaRPr sz="800"/>
          </a:p>
          <a:p>
            <a:pPr indent="-317500" lvl="0" marL="342900" marR="0" rtl="0" algn="l">
              <a:lnSpc>
                <a:spcPct val="90000"/>
              </a:lnSpc>
              <a:spcBef>
                <a:spcPts val="750"/>
              </a:spcBef>
              <a:spcAft>
                <a:spcPts val="0"/>
              </a:spcAft>
              <a:buClr>
                <a:schemeClr val="dk1"/>
              </a:buClr>
              <a:buSzPts val="3000"/>
              <a:buFont typeface="Arial"/>
              <a:buChar char="•"/>
            </a:pPr>
            <a:r>
              <a:rPr lang="en-US" sz="2300"/>
              <a:t>Accounting vs. Bookkeeping</a:t>
            </a:r>
            <a:endParaRPr sz="2300"/>
          </a:p>
          <a:p>
            <a:pPr indent="-317500" lvl="0" marL="342900" marR="0" rtl="0" algn="l">
              <a:lnSpc>
                <a:spcPct val="90000"/>
              </a:lnSpc>
              <a:spcBef>
                <a:spcPts val="750"/>
              </a:spcBef>
              <a:spcAft>
                <a:spcPts val="0"/>
              </a:spcAft>
              <a:buClr>
                <a:schemeClr val="dk1"/>
              </a:buClr>
              <a:buSzPts val="3000"/>
              <a:buFont typeface="Arial"/>
              <a:buChar char="•"/>
            </a:pPr>
            <a:r>
              <a:rPr lang="en-US" sz="2300"/>
              <a:t>Bookkeeping is a mechanical process that records the routine economic activities of a business. </a:t>
            </a:r>
            <a:endParaRPr sz="2300"/>
          </a:p>
          <a:p>
            <a:pPr indent="-317500" lvl="0" marL="342900" marR="0" rtl="0" algn="l">
              <a:lnSpc>
                <a:spcPct val="90000"/>
              </a:lnSpc>
              <a:spcBef>
                <a:spcPts val="750"/>
              </a:spcBef>
              <a:spcAft>
                <a:spcPts val="0"/>
              </a:spcAft>
              <a:buClr>
                <a:schemeClr val="dk1"/>
              </a:buClr>
              <a:buSzPts val="3000"/>
              <a:buFont typeface="Arial"/>
              <a:buChar char="•"/>
            </a:pPr>
            <a:r>
              <a:rPr lang="en-US" sz="2300"/>
              <a:t>Accounting includes bookkeeping but goes well beyond it in scope: for example, accountants also analyze and interpret financial information and prepare financial documents.</a:t>
            </a:r>
            <a:endParaRPr sz="2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The Evolution of Accounting</a:t>
            </a:r>
            <a:endParaRPr/>
          </a:p>
        </p:txBody>
      </p:sp>
      <p:sp>
        <p:nvSpPr>
          <p:cNvPr id="73" name="Google Shape;73;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The earliest known accounting records were created over 7,000 years ago. </a:t>
            </a:r>
            <a:endParaRPr/>
          </a:p>
          <a:p>
            <a:pPr indent="-304800" lvl="0" marL="342900" marR="0" rtl="0" algn="l">
              <a:lnSpc>
                <a:spcPct val="90000"/>
              </a:lnSpc>
              <a:spcBef>
                <a:spcPts val="750"/>
              </a:spcBef>
              <a:spcAft>
                <a:spcPts val="0"/>
              </a:spcAft>
              <a:buClr>
                <a:schemeClr val="dk1"/>
              </a:buClr>
              <a:buSzPts val="2800"/>
              <a:buFont typeface="Arial"/>
              <a:buChar char="•"/>
            </a:pPr>
            <a:r>
              <a:rPr lang="en-US"/>
              <a:t>In 1494 Luca Bartolomeo de Pacioli wrote: “Summa de Arithmetica, Geometria, Proportioni et Proportionalita,” which became the teaching text for bookkeeping and accounting for the next several hundred years.</a:t>
            </a:r>
            <a:endParaRPr/>
          </a:p>
          <a:p>
            <a:pPr indent="-304800" lvl="0" marL="342900" marR="0" rtl="0" algn="l">
              <a:lnSpc>
                <a:spcPct val="90000"/>
              </a:lnSpc>
              <a:spcBef>
                <a:spcPts val="750"/>
              </a:spcBef>
              <a:spcAft>
                <a:spcPts val="0"/>
              </a:spcAft>
              <a:buClr>
                <a:schemeClr val="dk1"/>
              </a:buClr>
              <a:buSzPts val="2800"/>
              <a:buFont typeface="Arial"/>
              <a:buChar char="•"/>
            </a:pPr>
            <a:r>
              <a:rPr lang="en-US"/>
              <a:t>It was the expansion of the railroad that transformed the practice of accounting: to get goods and people to their destinations, you need a common set of standards.</a:t>
            </a:r>
            <a:endParaRPr/>
          </a:p>
          <a:p>
            <a:pPr indent="-304800" lvl="0" marL="342900" marR="0" rtl="0" algn="l">
              <a:lnSpc>
                <a:spcPct val="90000"/>
              </a:lnSpc>
              <a:spcBef>
                <a:spcPts val="750"/>
              </a:spcBef>
              <a:spcAft>
                <a:spcPts val="0"/>
              </a:spcAft>
              <a:buClr>
                <a:schemeClr val="dk1"/>
              </a:buClr>
              <a:buSzPts val="2800"/>
              <a:buFont typeface="Arial"/>
              <a:buChar char="•"/>
            </a:pPr>
            <a:r>
              <a:rPr lang="en-US"/>
              <a:t>The profession of accounting was recognized in 1896 with a law stating the title of a Certified Public Accountant (CPA) required passing a test and three years of experience.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Why Accounting Matters</a:t>
            </a:r>
            <a:endParaRPr/>
          </a:p>
        </p:txBody>
      </p:sp>
      <p:sp>
        <p:nvSpPr>
          <p:cNvPr id="80" name="Google Shape;80;p7"/>
          <p:cNvSpPr txBox="1"/>
          <p:nvPr>
            <p:ph idx="1" type="body"/>
          </p:nvPr>
        </p:nvSpPr>
        <p:spPr>
          <a:xfrm>
            <a:off x="838200" y="1825625"/>
            <a:ext cx="10515600" cy="3341100"/>
          </a:xfrm>
          <a:prstGeom prst="rect">
            <a:avLst/>
          </a:prstGeom>
          <a:noFill/>
          <a:ln>
            <a:noFill/>
          </a:ln>
        </p:spPr>
        <p:txBody>
          <a:bodyPr anchorCtr="0" anchor="t" bIns="45700" lIns="91425" spcFirstLastPara="1" rIns="91425" wrap="square" tIns="45700">
            <a:noAutofit/>
          </a:bodyPr>
          <a:lstStyle/>
          <a:p>
            <a:pPr indent="-330200" lvl="0" marL="342900" rtl="0" algn="l">
              <a:lnSpc>
                <a:spcPct val="90000"/>
              </a:lnSpc>
              <a:spcBef>
                <a:spcPts val="750"/>
              </a:spcBef>
              <a:spcAft>
                <a:spcPts val="0"/>
              </a:spcAft>
              <a:buSzPts val="3200"/>
              <a:buChar char="•"/>
            </a:pPr>
            <a:r>
              <a:rPr lang="en-US" sz="2500"/>
              <a:t>Accounting allows you to answer key business questions, such as:</a:t>
            </a:r>
            <a:endParaRPr sz="2500"/>
          </a:p>
          <a:p>
            <a:pPr indent="-311150" lvl="1" marL="685800" rtl="0" algn="l">
              <a:lnSpc>
                <a:spcPct val="90000"/>
              </a:lnSpc>
              <a:spcBef>
                <a:spcPts val="375"/>
              </a:spcBef>
              <a:spcAft>
                <a:spcPts val="0"/>
              </a:spcAft>
              <a:buSzPts val="2800"/>
              <a:buChar char="•"/>
            </a:pPr>
            <a:r>
              <a:rPr lang="en-US" sz="2200"/>
              <a:t>How is my business doing right now?</a:t>
            </a:r>
            <a:endParaRPr sz="2200"/>
          </a:p>
          <a:p>
            <a:pPr indent="-311150" lvl="1" marL="685800" rtl="0" algn="l">
              <a:lnSpc>
                <a:spcPct val="90000"/>
              </a:lnSpc>
              <a:spcBef>
                <a:spcPts val="375"/>
              </a:spcBef>
              <a:spcAft>
                <a:spcPts val="0"/>
              </a:spcAft>
              <a:buSzPts val="2800"/>
              <a:buChar char="•"/>
            </a:pPr>
            <a:r>
              <a:rPr lang="en-US" sz="2200"/>
              <a:t>Is it making money?</a:t>
            </a:r>
            <a:endParaRPr sz="2200"/>
          </a:p>
          <a:p>
            <a:pPr indent="-311150" lvl="1" marL="685800" rtl="0" algn="l">
              <a:lnSpc>
                <a:spcPct val="90000"/>
              </a:lnSpc>
              <a:spcBef>
                <a:spcPts val="375"/>
              </a:spcBef>
              <a:spcAft>
                <a:spcPts val="0"/>
              </a:spcAft>
              <a:buSzPts val="2800"/>
              <a:buChar char="•"/>
            </a:pPr>
            <a:r>
              <a:rPr lang="en-US" sz="2200"/>
              <a:t>How did we do last year?</a:t>
            </a:r>
            <a:endParaRPr sz="2200"/>
          </a:p>
          <a:p>
            <a:pPr indent="-311150" lvl="1" marL="685800" rtl="0" algn="l">
              <a:lnSpc>
                <a:spcPct val="90000"/>
              </a:lnSpc>
              <a:spcBef>
                <a:spcPts val="375"/>
              </a:spcBef>
              <a:spcAft>
                <a:spcPts val="0"/>
              </a:spcAft>
              <a:buSzPts val="2800"/>
              <a:buChar char="•"/>
            </a:pPr>
            <a:r>
              <a:rPr lang="en-US" sz="2200"/>
              <a:t>How much money is in the bank right now?</a:t>
            </a:r>
            <a:endParaRPr sz="2200"/>
          </a:p>
          <a:p>
            <a:pPr indent="-127000" lvl="0" marL="342900" marR="0" rtl="0" algn="l">
              <a:lnSpc>
                <a:spcPct val="90000"/>
              </a:lnSpc>
              <a:spcBef>
                <a:spcPts val="750"/>
              </a:spcBef>
              <a:spcAft>
                <a:spcPts val="0"/>
              </a:spcAft>
              <a:buClr>
                <a:schemeClr val="dk1"/>
              </a:buClr>
              <a:buSzPts val="2800"/>
              <a:buFont typeface="Arial"/>
              <a:buNone/>
            </a:pPr>
            <a:r>
              <a:t/>
            </a:r>
            <a:endParaRPr sz="2500"/>
          </a:p>
        </p:txBody>
      </p:sp>
      <p:pic>
        <p:nvPicPr>
          <p:cNvPr descr="Worm's-eye view of four skyscrapers." id="81" name="Google Shape;81;p7"/>
          <p:cNvPicPr preferRelativeResize="0"/>
          <p:nvPr/>
        </p:nvPicPr>
        <p:blipFill rotWithShape="1">
          <a:blip r:embed="rId3">
            <a:alphaModFix/>
          </a:blip>
          <a:srcRect b="0" l="0" r="0" t="14887"/>
          <a:stretch/>
        </p:blipFill>
        <p:spPr>
          <a:xfrm>
            <a:off x="1108909" y="3760451"/>
            <a:ext cx="10515599" cy="293475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8"/>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Accounting Information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Accounting Information </a:t>
            </a:r>
            <a:endParaRPr/>
          </a:p>
        </p:txBody>
      </p:sp>
      <p:sp>
        <p:nvSpPr>
          <p:cNvPr id="92" name="Google Shape;92;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1.2: Identify the ways we use accounting</a:t>
            </a:r>
            <a:endParaRPr i="1" sz="2400"/>
          </a:p>
          <a:p>
            <a:pPr indent="0" lvl="1" marL="582930" rtl="0" algn="l">
              <a:lnSpc>
                <a:spcPct val="90000"/>
              </a:lnSpc>
              <a:spcBef>
                <a:spcPts val="375"/>
              </a:spcBef>
              <a:spcAft>
                <a:spcPts val="0"/>
              </a:spcAft>
              <a:buSzPts val="2400"/>
              <a:buNone/>
            </a:pPr>
            <a:r>
              <a:rPr lang="en-US" sz="2000"/>
              <a:t>1.2.1: Identify users of accounting information</a:t>
            </a:r>
            <a:endParaRPr/>
          </a:p>
          <a:p>
            <a:pPr indent="0" lvl="1" marL="582930" rtl="0" algn="l">
              <a:lnSpc>
                <a:spcPct val="90000"/>
              </a:lnSpc>
              <a:spcBef>
                <a:spcPts val="375"/>
              </a:spcBef>
              <a:spcAft>
                <a:spcPts val="0"/>
              </a:spcAft>
              <a:buSzPts val="2400"/>
              <a:buNone/>
            </a:pPr>
            <a:r>
              <a:rPr lang="en-US" sz="2000"/>
              <a:t>1.2.2: Compare and contrast financial and managerial accounting</a:t>
            </a:r>
            <a:endParaRPr/>
          </a:p>
          <a:p>
            <a:pPr indent="0" lvl="1" marL="582930" rtl="0" algn="l">
              <a:lnSpc>
                <a:spcPct val="90000"/>
              </a:lnSpc>
              <a:spcBef>
                <a:spcPts val="375"/>
              </a:spcBef>
              <a:spcAft>
                <a:spcPts val="0"/>
              </a:spcAft>
              <a:buSzPts val="2400"/>
              <a:buNone/>
            </a:pPr>
            <a:r>
              <a:rPr lang="en-US" sz="2000"/>
              <a:t>1.2.3: Describe the unique way the government uses accounting information</a:t>
            </a:r>
            <a:endParaRPr/>
          </a:p>
          <a:p>
            <a:pPr indent="0" lvl="1" marL="582930" rtl="0" algn="l">
              <a:lnSpc>
                <a:spcPct val="90000"/>
              </a:lnSpc>
              <a:spcBef>
                <a:spcPts val="375"/>
              </a:spcBef>
              <a:spcAft>
                <a:spcPts val="0"/>
              </a:spcAft>
              <a:buSzPts val="2400"/>
              <a:buNone/>
            </a:pPr>
            <a:r>
              <a:t/>
            </a:r>
            <a:endParaRPr i="1" sz="20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2017-07-18T21:32:52Z</dcterms:created>
  <dc:creator>Emily Hyland</dc:creator>
</cp:coreProperties>
</file>