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Lst>
  <p:sldSz cy="6858000" cx="12192000"/>
  <p:notesSz cx="6858000" cy="9144000"/>
  <p:embeddedFontLst>
    <p:embeddedFont>
      <p:font typeface="Century Gothic"/>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6" roundtripDataSignature="AMtx7mhGcf7D/siWBKYrNoS0hO/fyMsjt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font" Target="fonts/CenturyGothic-bold.fntdata"/><Relationship Id="rId10" Type="http://schemas.openxmlformats.org/officeDocument/2006/relationships/slide" Target="slides/slide6.xml"/><Relationship Id="rId32" Type="http://schemas.openxmlformats.org/officeDocument/2006/relationships/font" Target="fonts/CenturyGothic-regular.fntdata"/><Relationship Id="rId13" Type="http://schemas.openxmlformats.org/officeDocument/2006/relationships/slide" Target="slides/slide9.xml"/><Relationship Id="rId35" Type="http://schemas.openxmlformats.org/officeDocument/2006/relationships/font" Target="fonts/CenturyGothic-boldItalic.fntdata"/><Relationship Id="rId12" Type="http://schemas.openxmlformats.org/officeDocument/2006/relationships/slide" Target="slides/slide8.xml"/><Relationship Id="rId34" Type="http://schemas.openxmlformats.org/officeDocument/2006/relationships/font" Target="fonts/CenturyGothic-italic.fntdata"/><Relationship Id="rId15" Type="http://schemas.openxmlformats.org/officeDocument/2006/relationships/slide" Target="slides/slide11.xml"/><Relationship Id="rId14" Type="http://schemas.openxmlformats.org/officeDocument/2006/relationships/slide" Target="slides/slide10.xml"/><Relationship Id="rId36" Type="http://customschemas.google.com/relationships/presentationmetadata" Target="meta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SzPts val="1400"/>
              <a:buNone/>
              <a:defRPr b="0" i="0" sz="12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i="0" lang="en-US" sz="1200" u="none" cap="none" strike="noStrike">
                <a:solidFill>
                  <a:srgbClr val="000000"/>
                </a:solidFill>
                <a:latin typeface="Arial"/>
                <a:ea typeface="Arial"/>
                <a:cs typeface="Arial"/>
                <a:sym typeface="Arial"/>
              </a:rPr>
              <a:t>‹#›</a:t>
            </a:fld>
            <a:endParaRPr b="0" i="0" sz="12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nsplash.com/photos/djb1whucfBY" TargetMode="External"/><Relationship Id="rId3" Type="http://schemas.openxmlformats.org/officeDocument/2006/relationships/hyperlink" Target="https://creativecommons.org/about/cc0" TargetMode="External"/><Relationship Id="rId4" Type="http://schemas.openxmlformats.org/officeDocument/2006/relationships/hyperlink" Target="https://courses.lumenlearning.com/wm-financialaccounting/"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photos/money-coin-investment-business-2724241/" TargetMode="External"/><Relationship Id="rId3" Type="http://schemas.openxmlformats.org/officeDocument/2006/relationships/hyperlink" Target="https://creativecommons.org/about/cc0"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youtu.be/yDJ8r5ilpHU"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nsplash.com/photos/fwYZ3B_QQco" TargetMode="External"/><Relationship Id="rId3" Type="http://schemas.openxmlformats.org/officeDocument/2006/relationships/hyperlink" Target="https://creativecommons.org/about/cc0"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nsplash.com/photos/olFlnjzapjk" TargetMode="External"/><Relationship Id="rId3" Type="http://schemas.openxmlformats.org/officeDocument/2006/relationships/hyperlink" Target="https://creativecommons.org/about/cc0"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abay.com/photos/stock-iphone-business-mobile-phone-624712/" TargetMode="External"/><Relationship Id="rId3" Type="http://schemas.openxmlformats.org/officeDocument/2006/relationships/hyperlink" Target="https://creativecommons.org/about/cc0"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ommons.wikimedia.org/wiki/File:Seal_of_the_United_States_Department_of_Education.svg" TargetMode="External"/><Relationship Id="rId3" Type="http://schemas.openxmlformats.org/officeDocument/2006/relationships/hyperlink" Target="https://creativecommons.org/about/pdm"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youtu.be/Pn4OECMTh5w"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nsplash.com/photos/hf-kxslw7ok" TargetMode="External"/><Relationship Id="rId3" Type="http://schemas.openxmlformats.org/officeDocument/2006/relationships/hyperlink" Target="https://creativecommons.org/about/cc0"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flic.kr/p/f999xu" TargetMode="External"/><Relationship Id="rId3" Type="http://schemas.openxmlformats.org/officeDocument/2006/relationships/hyperlink" Target="https://creativecommons.org/licenses/by/4.0/"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 name="Google Shape;40;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sz="1200">
                <a:solidFill>
                  <a:schemeClr val="dk1"/>
                </a:solidFill>
                <a:latin typeface="Calibri"/>
                <a:ea typeface="Calibri"/>
                <a:cs typeface="Calibri"/>
                <a:sym typeface="Calibri"/>
              </a:rPr>
              <a:t>Cover Image: "White Canon Cash Register." Authored by: StellrWeb. Provided by: Unsplash. Located at: </a:t>
            </a:r>
            <a:r>
              <a:rPr b="0" i="0" lang="en-US" sz="1200" u="sng">
                <a:solidFill>
                  <a:schemeClr val="dk1"/>
                </a:solidFill>
                <a:latin typeface="Calibri"/>
                <a:ea typeface="Calibri"/>
                <a:cs typeface="Calibri"/>
                <a:sym typeface="Calibri"/>
                <a:hlinkClick r:id="rId2">
                  <a:extLst>
                    <a:ext uri="{A12FA001-AC4F-418D-AE19-62706E023703}">
                      <ahyp:hlinkClr val="tx"/>
                    </a:ext>
                  </a:extLst>
                </a:hlinkClick>
              </a:rPr>
              <a:t>https://unsplash.com/photos/djb1whucfBY</a:t>
            </a:r>
            <a:r>
              <a:rPr b="0" i="0" lang="en-US" sz="1200">
                <a:solidFill>
                  <a:schemeClr val="dk1"/>
                </a:solidFill>
                <a:latin typeface="Calibri"/>
                <a:ea typeface="Calibri"/>
                <a:cs typeface="Calibri"/>
                <a:sym typeface="Calibri"/>
              </a:rPr>
              <a:t>. Content Type: CC Licensed Content, Shared Previously. License: </a:t>
            </a:r>
            <a:r>
              <a:rPr b="0" i="0" lang="en-US" sz="1200" u="sng">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a:solidFill>
                  <a:schemeClr val="dk1"/>
                </a:solidFill>
                <a:latin typeface="Calibri"/>
                <a:ea typeface="Calibri"/>
                <a:cs typeface="Calibri"/>
                <a:sym typeface="Calibri"/>
              </a:rPr>
              <a:t>. License Terms: Unsplash License.</a:t>
            </a:r>
            <a:endParaRPr/>
          </a:p>
          <a:p>
            <a:pPr indent="0" lvl="0" marL="0" rtl="0" algn="l">
              <a:spcBef>
                <a:spcPts val="0"/>
              </a:spcBef>
              <a:spcAft>
                <a:spcPts val="0"/>
              </a:spcAft>
              <a:buNone/>
            </a:pPr>
            <a:r>
              <a:t/>
            </a:r>
            <a:endParaRPr b="0" i="0" sz="1200">
              <a:solidFill>
                <a:schemeClr val="dk1"/>
              </a:solidFill>
              <a:latin typeface="Calibri"/>
              <a:ea typeface="Calibri"/>
              <a:cs typeface="Calibri"/>
              <a:sym typeface="Calibri"/>
            </a:endParaRPr>
          </a:p>
          <a:p>
            <a:pPr indent="0" lvl="0" marL="0" rtl="0" algn="l">
              <a:spcBef>
                <a:spcPts val="0"/>
              </a:spcBef>
              <a:spcAft>
                <a:spcPts val="0"/>
              </a:spcAft>
              <a:buNone/>
            </a:pPr>
            <a:r>
              <a:rPr b="0" i="0" lang="en-US" sz="1200" u="none" cap="none" strike="noStrike">
                <a:solidFill>
                  <a:schemeClr val="dk1"/>
                </a:solidFill>
                <a:latin typeface="Calibri"/>
                <a:ea typeface="Calibri"/>
                <a:cs typeface="Calibri"/>
                <a:sym typeface="Calibri"/>
              </a:rPr>
              <a:t>All text in these slides is taken from </a:t>
            </a:r>
            <a:r>
              <a:rPr lang="en-US" u="sng">
                <a:solidFill>
                  <a:schemeClr val="hlink"/>
                </a:solidFill>
                <a:hlinkClick r:id="rId4"/>
              </a:rPr>
              <a:t>https://courses.lumenlearning.com/wm-financialaccounting/</a:t>
            </a:r>
            <a:r>
              <a:rPr lang="en-US"/>
              <a:t> </a:t>
            </a:r>
            <a:r>
              <a:rPr b="0" i="0" lang="en-US" sz="1200" u="none" cap="none" strike="noStrike">
                <a:solidFill>
                  <a:schemeClr val="dk1"/>
                </a:solidFill>
                <a:latin typeface="Calibri"/>
                <a:ea typeface="Calibri"/>
                <a:cs typeface="Calibri"/>
                <a:sym typeface="Calibri"/>
              </a:rPr>
              <a:t>where it is published under one or more open licenses.</a:t>
            </a:r>
            <a:endParaRPr b="0"/>
          </a:p>
          <a:p>
            <a:pPr indent="0" lvl="0" marL="0" rtl="0" algn="l">
              <a:spcBef>
                <a:spcPts val="0"/>
              </a:spcBef>
              <a:spcAft>
                <a:spcPts val="0"/>
              </a:spcAft>
              <a:buNone/>
            </a:pPr>
            <a:r>
              <a:rPr b="0" i="0" lang="en-US" sz="1200" u="none" cap="none" strike="noStrike">
                <a:solidFill>
                  <a:schemeClr val="dk1"/>
                </a:solidFill>
                <a:latin typeface="Calibri"/>
                <a:ea typeface="Calibri"/>
                <a:cs typeface="Calibri"/>
                <a:sym typeface="Calibri"/>
              </a:rPr>
              <a:t>All images in these slides are attributed in the notes of the slide on which they appear and licensed as indicated.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41" name="Google Shape;41;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6" name="Google Shape;106;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 name="Google Shape;112;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0" i="0" lang="en-US" sz="1200">
                <a:solidFill>
                  <a:schemeClr val="dk1"/>
                </a:solidFill>
                <a:latin typeface="Calibri"/>
                <a:ea typeface="Calibri"/>
                <a:cs typeface="Calibri"/>
                <a:sym typeface="Calibri"/>
              </a:rPr>
              <a:t>Untitled. </a:t>
            </a:r>
            <a:r>
              <a:rPr b="1" i="0" lang="en-US" sz="1200">
                <a:solidFill>
                  <a:schemeClr val="dk1"/>
                </a:solidFill>
                <a:latin typeface="Calibri"/>
                <a:ea typeface="Calibri"/>
                <a:cs typeface="Calibri"/>
                <a:sym typeface="Calibri"/>
              </a:rPr>
              <a:t>Authored by</a:t>
            </a:r>
            <a:r>
              <a:rPr b="0" i="0" lang="en-US" sz="1200">
                <a:solidFill>
                  <a:schemeClr val="dk1"/>
                </a:solidFill>
                <a:latin typeface="Calibri"/>
                <a:ea typeface="Calibri"/>
                <a:cs typeface="Calibri"/>
                <a:sym typeface="Calibri"/>
              </a:rPr>
              <a:t>: Nattanan Kanchanaprat. </a:t>
            </a:r>
            <a:r>
              <a:rPr b="1" i="0" lang="en-US" sz="1200">
                <a:solidFill>
                  <a:schemeClr val="dk1"/>
                </a:solidFill>
                <a:latin typeface="Calibri"/>
                <a:ea typeface="Calibri"/>
                <a:cs typeface="Calibri"/>
                <a:sym typeface="Calibri"/>
              </a:rPr>
              <a:t>Provided by</a:t>
            </a:r>
            <a:r>
              <a:rPr b="0" i="0" lang="en-US" sz="1200">
                <a:solidFill>
                  <a:schemeClr val="dk1"/>
                </a:solidFill>
                <a:latin typeface="Calibri"/>
                <a:ea typeface="Calibri"/>
                <a:cs typeface="Calibri"/>
                <a:sym typeface="Calibri"/>
              </a:rPr>
              <a:t>: Pixabay. </a:t>
            </a:r>
            <a:r>
              <a:rPr b="1" i="0" lang="en-US" sz="1200">
                <a:solidFill>
                  <a:schemeClr val="dk1"/>
                </a:solidFill>
                <a:latin typeface="Calibri"/>
                <a:ea typeface="Calibri"/>
                <a:cs typeface="Calibri"/>
                <a:sym typeface="Calibri"/>
              </a:rPr>
              <a:t>Located at</a:t>
            </a:r>
            <a:r>
              <a:rPr b="0" i="0" lang="en-US" sz="1200">
                <a:solidFill>
                  <a:schemeClr val="dk1"/>
                </a:solidFill>
                <a:latin typeface="Calibri"/>
                <a:ea typeface="Calibri"/>
                <a:cs typeface="Calibri"/>
                <a:sym typeface="Calibri"/>
              </a:rPr>
              <a:t>: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https://pixabay.com/photos/money-coin-investment-business-2724241/</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a:t>
            </a:r>
            <a:r>
              <a:rPr b="0" i="0" lang="en-US" sz="1200">
                <a:solidFill>
                  <a:schemeClr val="dk1"/>
                </a:solidFill>
                <a:latin typeface="Calibri"/>
                <a:ea typeface="Calibri"/>
                <a:cs typeface="Calibri"/>
                <a:sym typeface="Calibri"/>
              </a:rPr>
              <a:t>: </a:t>
            </a:r>
            <a:r>
              <a:rPr b="1" i="1" lang="en-US" sz="1200" u="sng">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 Terms</a:t>
            </a:r>
            <a:r>
              <a:rPr b="0" i="0" lang="en-US" sz="1200">
                <a:solidFill>
                  <a:schemeClr val="dk1"/>
                </a:solidFill>
                <a:latin typeface="Calibri"/>
                <a:ea typeface="Calibri"/>
                <a:cs typeface="Calibri"/>
                <a:sym typeface="Calibri"/>
              </a:rPr>
              <a:t>: Pixabay License</a:t>
            </a:r>
            <a:endParaRPr/>
          </a:p>
          <a:p>
            <a:pPr indent="0" lvl="0" marL="0" rtl="0" algn="l">
              <a:spcBef>
                <a:spcPts val="0"/>
              </a:spcBef>
              <a:spcAft>
                <a:spcPts val="0"/>
              </a:spcAft>
              <a:buNone/>
            </a:pPr>
            <a:r>
              <a:t/>
            </a:r>
            <a:endParaRPr/>
          </a:p>
        </p:txBody>
      </p:sp>
      <p:sp>
        <p:nvSpPr>
          <p:cNvPr id="113" name="Google Shape;113;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 name="Google Shape;120;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 name="Google Shape;133;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0" i="0" lang="en-US" sz="1200">
                <a:solidFill>
                  <a:schemeClr val="dk1"/>
                </a:solidFill>
                <a:latin typeface="Calibri"/>
                <a:ea typeface="Calibri"/>
                <a:cs typeface="Calibri"/>
                <a:sym typeface="Calibri"/>
              </a:rPr>
              <a:t>The 5 Strategies That Raised My Credit Score From The 500s to The 800s. </a:t>
            </a:r>
            <a:r>
              <a:rPr b="1" i="0" lang="en-US" sz="1200">
                <a:solidFill>
                  <a:schemeClr val="dk1"/>
                </a:solidFill>
                <a:latin typeface="Calibri"/>
                <a:ea typeface="Calibri"/>
                <a:cs typeface="Calibri"/>
                <a:sym typeface="Calibri"/>
              </a:rPr>
              <a:t>Authored by</a:t>
            </a:r>
            <a:r>
              <a:rPr b="0" i="0" lang="en-US" sz="1200">
                <a:solidFill>
                  <a:schemeClr val="dk1"/>
                </a:solidFill>
                <a:latin typeface="Calibri"/>
                <a:ea typeface="Calibri"/>
                <a:cs typeface="Calibri"/>
                <a:sym typeface="Calibri"/>
              </a:rPr>
              <a:t>: The Financial Diet. </a:t>
            </a:r>
            <a:r>
              <a:rPr b="1" i="0" lang="en-US" sz="1200">
                <a:solidFill>
                  <a:schemeClr val="dk1"/>
                </a:solidFill>
                <a:latin typeface="Calibri"/>
                <a:ea typeface="Calibri"/>
                <a:cs typeface="Calibri"/>
                <a:sym typeface="Calibri"/>
              </a:rPr>
              <a:t>Located at</a:t>
            </a:r>
            <a:r>
              <a:rPr b="0" i="0" lang="en-US" sz="1200">
                <a:solidFill>
                  <a:schemeClr val="dk1"/>
                </a:solidFill>
                <a:latin typeface="Calibri"/>
                <a:ea typeface="Calibri"/>
                <a:cs typeface="Calibri"/>
                <a:sym typeface="Calibri"/>
              </a:rPr>
              <a:t>: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https://youtu.be/yDJ8r5ilpHU</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a:t>
            </a:r>
            <a:r>
              <a:rPr b="0" i="0" lang="en-US" sz="1200">
                <a:solidFill>
                  <a:schemeClr val="dk1"/>
                </a:solidFill>
                <a:latin typeface="Calibri"/>
                <a:ea typeface="Calibri"/>
                <a:cs typeface="Calibri"/>
                <a:sym typeface="Calibri"/>
              </a:rPr>
              <a:t>: </a:t>
            </a:r>
            <a:r>
              <a:rPr b="0" i="1" lang="en-US" sz="1200">
                <a:solidFill>
                  <a:schemeClr val="dk1"/>
                </a:solidFill>
                <a:latin typeface="Calibri"/>
                <a:ea typeface="Calibri"/>
                <a:cs typeface="Calibri"/>
                <a:sym typeface="Calibri"/>
              </a:rPr>
              <a:t>All Rights Reserved</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 Terms</a:t>
            </a:r>
            <a:r>
              <a:rPr b="0" i="0" lang="en-US" sz="1200">
                <a:solidFill>
                  <a:schemeClr val="dk1"/>
                </a:solidFill>
                <a:latin typeface="Calibri"/>
                <a:ea typeface="Calibri"/>
                <a:cs typeface="Calibri"/>
                <a:sym typeface="Calibri"/>
              </a:rPr>
              <a:t>: Standard YouTube License</a:t>
            </a:r>
            <a:endParaRPr/>
          </a:p>
          <a:p>
            <a:pPr indent="0" lvl="0" marL="0" rtl="0" algn="l">
              <a:spcBef>
                <a:spcPts val="0"/>
              </a:spcBef>
              <a:spcAft>
                <a:spcPts val="0"/>
              </a:spcAft>
              <a:buNone/>
            </a:pPr>
            <a:r>
              <a:t/>
            </a:r>
            <a:endParaRPr/>
          </a:p>
        </p:txBody>
      </p:sp>
      <p:sp>
        <p:nvSpPr>
          <p:cNvPr id="134" name="Google Shape;134;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0" name="Google Shape;140;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0" i="0" lang="en-US" sz="1200">
                <a:solidFill>
                  <a:schemeClr val="dk1"/>
                </a:solidFill>
                <a:latin typeface="Calibri"/>
                <a:ea typeface="Calibri"/>
                <a:cs typeface="Calibri"/>
                <a:sym typeface="Calibri"/>
              </a:rPr>
              <a:t>Image: Teal Hatchback. </a:t>
            </a:r>
            <a:r>
              <a:rPr b="1" i="0" lang="en-US" sz="1200">
                <a:solidFill>
                  <a:schemeClr val="dk1"/>
                </a:solidFill>
                <a:latin typeface="Calibri"/>
                <a:ea typeface="Calibri"/>
                <a:cs typeface="Calibri"/>
                <a:sym typeface="Calibri"/>
              </a:rPr>
              <a:t>Authored by</a:t>
            </a:r>
            <a:r>
              <a:rPr b="0" i="0" lang="en-US" sz="1200">
                <a:solidFill>
                  <a:schemeClr val="dk1"/>
                </a:solidFill>
                <a:latin typeface="Calibri"/>
                <a:ea typeface="Calibri"/>
                <a:cs typeface="Calibri"/>
                <a:sym typeface="Calibri"/>
              </a:rPr>
              <a:t>: Oli Woodman. </a:t>
            </a:r>
            <a:r>
              <a:rPr b="1" i="0" lang="en-US" sz="1200">
                <a:solidFill>
                  <a:schemeClr val="dk1"/>
                </a:solidFill>
                <a:latin typeface="Calibri"/>
                <a:ea typeface="Calibri"/>
                <a:cs typeface="Calibri"/>
                <a:sym typeface="Calibri"/>
              </a:rPr>
              <a:t>Provided by</a:t>
            </a:r>
            <a:r>
              <a:rPr b="0" i="0" lang="en-US" sz="1200">
                <a:solidFill>
                  <a:schemeClr val="dk1"/>
                </a:solidFill>
                <a:latin typeface="Calibri"/>
                <a:ea typeface="Calibri"/>
                <a:cs typeface="Calibri"/>
                <a:sym typeface="Calibri"/>
              </a:rPr>
              <a:t>: Unsplash. </a:t>
            </a:r>
            <a:r>
              <a:rPr b="1" i="0" lang="en-US" sz="1200">
                <a:solidFill>
                  <a:schemeClr val="dk1"/>
                </a:solidFill>
                <a:latin typeface="Calibri"/>
                <a:ea typeface="Calibri"/>
                <a:cs typeface="Calibri"/>
                <a:sym typeface="Calibri"/>
              </a:rPr>
              <a:t>Located at</a:t>
            </a:r>
            <a:r>
              <a:rPr b="0" i="0" lang="en-US" sz="1200">
                <a:solidFill>
                  <a:schemeClr val="dk1"/>
                </a:solidFill>
                <a:latin typeface="Calibri"/>
                <a:ea typeface="Calibri"/>
                <a:cs typeface="Calibri"/>
                <a:sym typeface="Calibri"/>
              </a:rPr>
              <a:t>: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https://unsplash.com/photos/fwYZ3B_QQco</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a:t>
            </a:r>
            <a:r>
              <a:rPr b="0" i="0" lang="en-US" sz="1200">
                <a:solidFill>
                  <a:schemeClr val="dk1"/>
                </a:solidFill>
                <a:latin typeface="Calibri"/>
                <a:ea typeface="Calibri"/>
                <a:cs typeface="Calibri"/>
                <a:sym typeface="Calibri"/>
              </a:rPr>
              <a:t>: </a:t>
            </a:r>
            <a:r>
              <a:rPr b="1" i="1" lang="en-US" sz="1200" u="sng">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 Terms</a:t>
            </a:r>
            <a:r>
              <a:rPr b="0" i="0" lang="en-US" sz="1200">
                <a:solidFill>
                  <a:schemeClr val="dk1"/>
                </a:solidFill>
                <a:latin typeface="Calibri"/>
                <a:ea typeface="Calibri"/>
                <a:cs typeface="Calibri"/>
                <a:sym typeface="Calibri"/>
              </a:rPr>
              <a:t>: Unsplash License</a:t>
            </a:r>
            <a:endParaRPr/>
          </a:p>
          <a:p>
            <a:pPr indent="0" lvl="0" marL="0" rtl="0" algn="l">
              <a:spcBef>
                <a:spcPts val="0"/>
              </a:spcBef>
              <a:spcAft>
                <a:spcPts val="0"/>
              </a:spcAft>
              <a:buNone/>
            </a:pPr>
            <a:r>
              <a:t/>
            </a:r>
            <a:endParaRPr/>
          </a:p>
        </p:txBody>
      </p:sp>
      <p:sp>
        <p:nvSpPr>
          <p:cNvPr id="141" name="Google Shape;141;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0" i="0" lang="en-US" sz="1200">
                <a:solidFill>
                  <a:schemeClr val="dk1"/>
                </a:solidFill>
                <a:latin typeface="Calibri"/>
                <a:ea typeface="Calibri"/>
                <a:cs typeface="Calibri"/>
                <a:sym typeface="Calibri"/>
              </a:rPr>
              <a:t>Image: Aerial View. </a:t>
            </a:r>
            <a:r>
              <a:rPr b="1" i="0" lang="en-US" sz="1200">
                <a:solidFill>
                  <a:schemeClr val="dk1"/>
                </a:solidFill>
                <a:latin typeface="Calibri"/>
                <a:ea typeface="Calibri"/>
                <a:cs typeface="Calibri"/>
                <a:sym typeface="Calibri"/>
              </a:rPr>
              <a:t>Authored by</a:t>
            </a:r>
            <a:r>
              <a:rPr b="0" i="0" lang="en-US" sz="1200">
                <a:solidFill>
                  <a:schemeClr val="dk1"/>
                </a:solidFill>
                <a:latin typeface="Calibri"/>
                <a:ea typeface="Calibri"/>
                <a:cs typeface="Calibri"/>
                <a:sym typeface="Calibri"/>
              </a:rPr>
              <a:t>: Lesia Gant. </a:t>
            </a:r>
            <a:r>
              <a:rPr b="1" i="0" lang="en-US" sz="1200">
                <a:solidFill>
                  <a:schemeClr val="dk1"/>
                </a:solidFill>
                <a:latin typeface="Calibri"/>
                <a:ea typeface="Calibri"/>
                <a:cs typeface="Calibri"/>
                <a:sym typeface="Calibri"/>
              </a:rPr>
              <a:t>Provided by</a:t>
            </a:r>
            <a:r>
              <a:rPr b="0" i="0" lang="en-US" sz="1200">
                <a:solidFill>
                  <a:schemeClr val="dk1"/>
                </a:solidFill>
                <a:latin typeface="Calibri"/>
                <a:ea typeface="Calibri"/>
                <a:cs typeface="Calibri"/>
                <a:sym typeface="Calibri"/>
              </a:rPr>
              <a:t>: Unsplash. </a:t>
            </a:r>
            <a:r>
              <a:rPr b="1" i="0" lang="en-US" sz="1200">
                <a:solidFill>
                  <a:schemeClr val="dk1"/>
                </a:solidFill>
                <a:latin typeface="Calibri"/>
                <a:ea typeface="Calibri"/>
                <a:cs typeface="Calibri"/>
                <a:sym typeface="Calibri"/>
              </a:rPr>
              <a:t>Located at</a:t>
            </a:r>
            <a:r>
              <a:rPr b="0" i="0" lang="en-US" sz="1200">
                <a:solidFill>
                  <a:schemeClr val="dk1"/>
                </a:solidFill>
                <a:latin typeface="Calibri"/>
                <a:ea typeface="Calibri"/>
                <a:cs typeface="Calibri"/>
                <a:sym typeface="Calibri"/>
              </a:rPr>
              <a:t>: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https://unsplash.com/photos/olFlnjzapjk</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a:t>
            </a:r>
            <a:r>
              <a:rPr b="0" i="0" lang="en-US" sz="1200">
                <a:solidFill>
                  <a:schemeClr val="dk1"/>
                </a:solidFill>
                <a:latin typeface="Calibri"/>
                <a:ea typeface="Calibri"/>
                <a:cs typeface="Calibri"/>
                <a:sym typeface="Calibri"/>
              </a:rPr>
              <a:t>: </a:t>
            </a:r>
            <a:r>
              <a:rPr b="1" i="1" lang="en-US" sz="1200" u="sng">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 Terms</a:t>
            </a:r>
            <a:r>
              <a:rPr b="0" i="0" lang="en-US" sz="1200">
                <a:solidFill>
                  <a:schemeClr val="dk1"/>
                </a:solidFill>
                <a:latin typeface="Calibri"/>
                <a:ea typeface="Calibri"/>
                <a:cs typeface="Calibri"/>
                <a:sym typeface="Calibri"/>
              </a:rPr>
              <a:t>: Unsplash License</a:t>
            </a:r>
            <a:endParaRPr/>
          </a:p>
          <a:p>
            <a:pPr indent="0" lvl="0" marL="0" rtl="0" algn="l">
              <a:spcBef>
                <a:spcPts val="0"/>
              </a:spcBef>
              <a:spcAft>
                <a:spcPts val="0"/>
              </a:spcAft>
              <a:buNone/>
            </a:pPr>
            <a:r>
              <a:t/>
            </a:r>
            <a:endParaRPr/>
          </a:p>
        </p:txBody>
      </p:sp>
      <p:sp>
        <p:nvSpPr>
          <p:cNvPr id="149" name="Google Shape;149;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8" name="Google Shape;158;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a:t>Correct answer: B — Charity is using her credit card </a:t>
            </a:r>
            <a:r>
              <a:rPr lang="en-US"/>
              <a:t>wisely</a:t>
            </a:r>
            <a:r>
              <a:rPr lang="en-US"/>
              <a:t>, not paying late or spending over her </a:t>
            </a:r>
            <a:r>
              <a:rPr lang="en-US"/>
              <a:t>allotted</a:t>
            </a:r>
            <a:r>
              <a:rPr lang="en-US"/>
              <a:t> amount. In this way she is establishing a </a:t>
            </a:r>
            <a:r>
              <a:rPr lang="en-US"/>
              <a:t>positive</a:t>
            </a:r>
            <a:r>
              <a:rPr lang="en-US"/>
              <a:t> credit history that will help her in her present and future.</a:t>
            </a:r>
            <a:endParaRPr/>
          </a:p>
        </p:txBody>
      </p:sp>
      <p:sp>
        <p:nvSpPr>
          <p:cNvPr id="164" name="Google Shape;164;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 name="Google Shape;4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5" name="Google Shape;175;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 name="Google Shape;181;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0" i="0" lang="en-US" sz="1200">
                <a:solidFill>
                  <a:schemeClr val="dk1"/>
                </a:solidFill>
                <a:latin typeface="Calibri"/>
                <a:ea typeface="Calibri"/>
                <a:cs typeface="Calibri"/>
                <a:sym typeface="Calibri"/>
              </a:rPr>
              <a:t>Image: Stocks. </a:t>
            </a:r>
            <a:r>
              <a:rPr b="1" i="0" lang="en-US" sz="1200">
                <a:solidFill>
                  <a:schemeClr val="dk1"/>
                </a:solidFill>
                <a:latin typeface="Calibri"/>
                <a:ea typeface="Calibri"/>
                <a:cs typeface="Calibri"/>
                <a:sym typeface="Calibri"/>
              </a:rPr>
              <a:t>Authored by</a:t>
            </a:r>
            <a:r>
              <a:rPr b="0" i="0" lang="en-US" sz="1200">
                <a:solidFill>
                  <a:schemeClr val="dk1"/>
                </a:solidFill>
                <a:latin typeface="Calibri"/>
                <a:ea typeface="Calibri"/>
                <a:cs typeface="Calibri"/>
                <a:sym typeface="Calibri"/>
              </a:rPr>
              <a:t>: William Iven. </a:t>
            </a:r>
            <a:r>
              <a:rPr b="1" i="0" lang="en-US" sz="1200">
                <a:solidFill>
                  <a:schemeClr val="dk1"/>
                </a:solidFill>
                <a:latin typeface="Calibri"/>
                <a:ea typeface="Calibri"/>
                <a:cs typeface="Calibri"/>
                <a:sym typeface="Calibri"/>
              </a:rPr>
              <a:t>Provided by</a:t>
            </a:r>
            <a:r>
              <a:rPr b="0" i="0" lang="en-US" sz="1200">
                <a:solidFill>
                  <a:schemeClr val="dk1"/>
                </a:solidFill>
                <a:latin typeface="Calibri"/>
                <a:ea typeface="Calibri"/>
                <a:cs typeface="Calibri"/>
                <a:sym typeface="Calibri"/>
              </a:rPr>
              <a:t>: Pixabay. </a:t>
            </a:r>
            <a:r>
              <a:rPr b="1" i="0" lang="en-US" sz="1200">
                <a:solidFill>
                  <a:schemeClr val="dk1"/>
                </a:solidFill>
                <a:latin typeface="Calibri"/>
                <a:ea typeface="Calibri"/>
                <a:cs typeface="Calibri"/>
                <a:sym typeface="Calibri"/>
              </a:rPr>
              <a:t>Located at</a:t>
            </a:r>
            <a:r>
              <a:rPr b="0" i="0" lang="en-US" sz="1200">
                <a:solidFill>
                  <a:schemeClr val="dk1"/>
                </a:solidFill>
                <a:latin typeface="Calibri"/>
                <a:ea typeface="Calibri"/>
                <a:cs typeface="Calibri"/>
                <a:sym typeface="Calibri"/>
              </a:rPr>
              <a:t>: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https://pixabay.com/photos/stock-iphone-business-mobile-phone-624712/</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a:t>
            </a:r>
            <a:r>
              <a:rPr b="0" i="0" lang="en-US" sz="1200">
                <a:solidFill>
                  <a:schemeClr val="dk1"/>
                </a:solidFill>
                <a:latin typeface="Calibri"/>
                <a:ea typeface="Calibri"/>
                <a:cs typeface="Calibri"/>
                <a:sym typeface="Calibri"/>
              </a:rPr>
              <a:t>: </a:t>
            </a:r>
            <a:r>
              <a:rPr b="1" i="1" lang="en-US" sz="1200" u="sng">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 Terms</a:t>
            </a:r>
            <a:r>
              <a:rPr b="0" i="0" lang="en-US" sz="1200">
                <a:solidFill>
                  <a:schemeClr val="dk1"/>
                </a:solidFill>
                <a:latin typeface="Calibri"/>
                <a:ea typeface="Calibri"/>
                <a:cs typeface="Calibri"/>
                <a:sym typeface="Calibri"/>
              </a:rPr>
              <a:t>: Pixabay License</a:t>
            </a:r>
            <a:endParaRPr/>
          </a:p>
          <a:p>
            <a:pPr indent="0" lvl="0" marL="0" rtl="0" algn="l">
              <a:spcBef>
                <a:spcPts val="0"/>
              </a:spcBef>
              <a:spcAft>
                <a:spcPts val="0"/>
              </a:spcAft>
              <a:buNone/>
            </a:pPr>
            <a:r>
              <a:t/>
            </a:r>
            <a:endParaRPr/>
          </a:p>
        </p:txBody>
      </p:sp>
      <p:sp>
        <p:nvSpPr>
          <p:cNvPr id="182" name="Google Shape;182;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 name="Google Shape;195;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1" name="Google Shape;201;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ac2ef7b443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a:t>Correct answer: D — </a:t>
            </a:r>
            <a:r>
              <a:rPr b="1" lang="en-US" sz="1100">
                <a:latin typeface="Century Gothic"/>
                <a:ea typeface="Century Gothic"/>
                <a:cs typeface="Century Gothic"/>
                <a:sym typeface="Century Gothic"/>
              </a:rPr>
              <a:t>Defined Contribution Plans: </a:t>
            </a:r>
            <a:r>
              <a:rPr lang="en-US" sz="1100">
                <a:latin typeface="Century Gothic"/>
                <a:ea typeface="Century Gothic"/>
                <a:cs typeface="Century Gothic"/>
                <a:sym typeface="Century Gothic"/>
              </a:rPr>
              <a:t>An employee contributes a percentage of their wages (typically 3–10%) into an investment account which can’t be accessed until they retire. Often, an employer will match all or a part of an employee’s contribution. </a:t>
            </a:r>
            <a:endParaRPr sz="500"/>
          </a:p>
        </p:txBody>
      </p:sp>
      <p:sp>
        <p:nvSpPr>
          <p:cNvPr id="207" name="Google Shape;207;gac2ef7b44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 name="Google Shape;5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 name="Google Shape;5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4" name="Google Shape;6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sz="1200">
                <a:solidFill>
                  <a:schemeClr val="dk1"/>
                </a:solidFill>
                <a:latin typeface="Calibri"/>
                <a:ea typeface="Calibri"/>
                <a:cs typeface="Calibri"/>
                <a:sym typeface="Calibri"/>
              </a:rPr>
              <a:t>Seal of the United States Department of Education. </a:t>
            </a:r>
            <a:r>
              <a:rPr b="1" i="0" lang="en-US" sz="1200">
                <a:solidFill>
                  <a:schemeClr val="dk1"/>
                </a:solidFill>
                <a:latin typeface="Calibri"/>
                <a:ea typeface="Calibri"/>
                <a:cs typeface="Calibri"/>
                <a:sym typeface="Calibri"/>
              </a:rPr>
              <a:t>Authored by</a:t>
            </a:r>
            <a:r>
              <a:rPr b="0" i="0" lang="en-US" sz="1200">
                <a:solidFill>
                  <a:schemeClr val="dk1"/>
                </a:solidFill>
                <a:latin typeface="Calibri"/>
                <a:ea typeface="Calibri"/>
                <a:cs typeface="Calibri"/>
                <a:sym typeface="Calibri"/>
              </a:rPr>
              <a:t>: U.S. Army Heraldry Directorate. </a:t>
            </a:r>
            <a:r>
              <a:rPr b="1" i="0" lang="en-US" sz="1200">
                <a:solidFill>
                  <a:schemeClr val="dk1"/>
                </a:solidFill>
                <a:latin typeface="Calibri"/>
                <a:ea typeface="Calibri"/>
                <a:cs typeface="Calibri"/>
                <a:sym typeface="Calibri"/>
              </a:rPr>
              <a:t>Provided by</a:t>
            </a:r>
            <a:r>
              <a:rPr b="0" i="0" lang="en-US" sz="1200">
                <a:solidFill>
                  <a:schemeClr val="dk1"/>
                </a:solidFill>
                <a:latin typeface="Calibri"/>
                <a:ea typeface="Calibri"/>
                <a:cs typeface="Calibri"/>
                <a:sym typeface="Calibri"/>
              </a:rPr>
              <a:t>: United States Department of Education. </a:t>
            </a:r>
            <a:r>
              <a:rPr b="1" i="0" lang="en-US" sz="1200">
                <a:solidFill>
                  <a:schemeClr val="dk1"/>
                </a:solidFill>
                <a:latin typeface="Calibri"/>
                <a:ea typeface="Calibri"/>
                <a:cs typeface="Calibri"/>
                <a:sym typeface="Calibri"/>
              </a:rPr>
              <a:t>Located at</a:t>
            </a:r>
            <a:r>
              <a:rPr b="0" i="0" lang="en-US" sz="1200">
                <a:solidFill>
                  <a:schemeClr val="dk1"/>
                </a:solidFill>
                <a:latin typeface="Calibri"/>
                <a:ea typeface="Calibri"/>
                <a:cs typeface="Calibri"/>
                <a:sym typeface="Calibri"/>
              </a:rPr>
              <a:t>: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https://commons.wikimedia.org/wiki/File:Seal_of_the_United_States_Department_of_Education.svg</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a:t>
            </a:r>
            <a:r>
              <a:rPr b="0" i="0" lang="en-US" sz="1200">
                <a:solidFill>
                  <a:schemeClr val="dk1"/>
                </a:solidFill>
                <a:latin typeface="Calibri"/>
                <a:ea typeface="Calibri"/>
                <a:cs typeface="Calibri"/>
                <a:sym typeface="Calibri"/>
              </a:rPr>
              <a:t>: </a:t>
            </a:r>
            <a:r>
              <a:rPr b="1" i="1" lang="en-US" sz="1200" u="sng">
                <a:solidFill>
                  <a:schemeClr val="dk1"/>
                </a:solidFill>
                <a:latin typeface="Calibri"/>
                <a:ea typeface="Calibri"/>
                <a:cs typeface="Calibri"/>
                <a:sym typeface="Calibri"/>
                <a:hlinkClick r:id="rId3">
                  <a:extLst>
                    <a:ext uri="{A12FA001-AC4F-418D-AE19-62706E023703}">
                      <ahyp:hlinkClr val="tx"/>
                    </a:ext>
                  </a:extLst>
                </a:hlinkClick>
              </a:rPr>
              <a:t>Public Domain: No Known Copyright</a:t>
            </a:r>
            <a:endParaRPr b="0" i="0" sz="1200">
              <a:solidFill>
                <a:schemeClr val="dk1"/>
              </a:solidFill>
              <a:latin typeface="Calibri"/>
              <a:ea typeface="Calibri"/>
              <a:cs typeface="Calibri"/>
              <a:sym typeface="Calibri"/>
            </a:endParaRPr>
          </a:p>
        </p:txBody>
      </p:sp>
      <p:sp>
        <p:nvSpPr>
          <p:cNvPr id="65" name="Google Shape;6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2" name="Google Shape;7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0" i="0" lang="en-US" sz="1200">
                <a:solidFill>
                  <a:schemeClr val="dk1"/>
                </a:solidFill>
                <a:latin typeface="Calibri"/>
                <a:ea typeface="Calibri"/>
                <a:cs typeface="Calibri"/>
                <a:sym typeface="Calibri"/>
              </a:rPr>
              <a:t>Types of Federal Student Aid. </a:t>
            </a:r>
            <a:r>
              <a:rPr b="1" i="0" lang="en-US" sz="1200">
                <a:solidFill>
                  <a:schemeClr val="dk1"/>
                </a:solidFill>
                <a:latin typeface="Calibri"/>
                <a:ea typeface="Calibri"/>
                <a:cs typeface="Calibri"/>
                <a:sym typeface="Calibri"/>
              </a:rPr>
              <a:t>Authored by</a:t>
            </a:r>
            <a:r>
              <a:rPr b="0" i="0" lang="en-US" sz="1200">
                <a:solidFill>
                  <a:schemeClr val="dk1"/>
                </a:solidFill>
                <a:latin typeface="Calibri"/>
                <a:ea typeface="Calibri"/>
                <a:cs typeface="Calibri"/>
                <a:sym typeface="Calibri"/>
              </a:rPr>
              <a:t>: Federal Student Aid. </a:t>
            </a:r>
            <a:r>
              <a:rPr b="1" i="0" lang="en-US" sz="1200">
                <a:solidFill>
                  <a:schemeClr val="dk1"/>
                </a:solidFill>
                <a:latin typeface="Calibri"/>
                <a:ea typeface="Calibri"/>
                <a:cs typeface="Calibri"/>
                <a:sym typeface="Calibri"/>
              </a:rPr>
              <a:t>Located at</a:t>
            </a:r>
            <a:r>
              <a:rPr b="0" i="0" lang="en-US" sz="1200">
                <a:solidFill>
                  <a:schemeClr val="dk1"/>
                </a:solidFill>
                <a:latin typeface="Calibri"/>
                <a:ea typeface="Calibri"/>
                <a:cs typeface="Calibri"/>
                <a:sym typeface="Calibri"/>
              </a:rPr>
              <a:t>: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https://youtu.be/Pn4OECMTh5w</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a:t>
            </a:r>
            <a:r>
              <a:rPr b="0" i="0" lang="en-US" sz="1200">
                <a:solidFill>
                  <a:schemeClr val="dk1"/>
                </a:solidFill>
                <a:latin typeface="Calibri"/>
                <a:ea typeface="Calibri"/>
                <a:cs typeface="Calibri"/>
                <a:sym typeface="Calibri"/>
              </a:rPr>
              <a:t>: </a:t>
            </a:r>
            <a:r>
              <a:rPr b="0" i="1" lang="en-US" sz="1200">
                <a:solidFill>
                  <a:schemeClr val="dk1"/>
                </a:solidFill>
                <a:latin typeface="Calibri"/>
                <a:ea typeface="Calibri"/>
                <a:cs typeface="Calibri"/>
                <a:sym typeface="Calibri"/>
              </a:rPr>
              <a:t>All Rights Reserved</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 Terms</a:t>
            </a:r>
            <a:r>
              <a:rPr b="0" i="0" lang="en-US" sz="1200">
                <a:solidFill>
                  <a:schemeClr val="dk1"/>
                </a:solidFill>
                <a:latin typeface="Calibri"/>
                <a:ea typeface="Calibri"/>
                <a:cs typeface="Calibri"/>
                <a:sym typeface="Calibri"/>
              </a:rPr>
              <a:t>: Standard YouTube License</a:t>
            </a:r>
            <a:endParaRPr/>
          </a:p>
          <a:p>
            <a:pPr indent="0" lvl="0" marL="0" rtl="0" algn="l">
              <a:spcBef>
                <a:spcPts val="0"/>
              </a:spcBef>
              <a:spcAft>
                <a:spcPts val="0"/>
              </a:spcAft>
              <a:buNone/>
            </a:pPr>
            <a:r>
              <a:t/>
            </a:r>
            <a:endParaRPr/>
          </a:p>
        </p:txBody>
      </p:sp>
      <p:sp>
        <p:nvSpPr>
          <p:cNvPr id="73" name="Google Shape;73;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 name="Google Shape;7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 name="Google Shape;85;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0" i="0" lang="en-US" sz="1200">
                <a:solidFill>
                  <a:schemeClr val="dk1"/>
                </a:solidFill>
                <a:latin typeface="Calibri"/>
                <a:ea typeface="Calibri"/>
                <a:cs typeface="Calibri"/>
                <a:sym typeface="Calibri"/>
              </a:rPr>
              <a:t>Image: Walking. </a:t>
            </a:r>
            <a:r>
              <a:rPr b="1" i="0" lang="en-US" sz="1200">
                <a:solidFill>
                  <a:schemeClr val="dk1"/>
                </a:solidFill>
                <a:latin typeface="Calibri"/>
                <a:ea typeface="Calibri"/>
                <a:cs typeface="Calibri"/>
                <a:sym typeface="Calibri"/>
              </a:rPr>
              <a:t>Authored by</a:t>
            </a:r>
            <a:r>
              <a:rPr b="0" i="0" lang="en-US" sz="1200">
                <a:solidFill>
                  <a:schemeClr val="dk1"/>
                </a:solidFill>
                <a:latin typeface="Calibri"/>
                <a:ea typeface="Calibri"/>
                <a:cs typeface="Calibri"/>
                <a:sym typeface="Calibri"/>
              </a:rPr>
              <a:t>: LinkedIn Sales Navigator. </a:t>
            </a:r>
            <a:r>
              <a:rPr b="1" i="0" lang="en-US" sz="1200">
                <a:solidFill>
                  <a:schemeClr val="dk1"/>
                </a:solidFill>
                <a:latin typeface="Calibri"/>
                <a:ea typeface="Calibri"/>
                <a:cs typeface="Calibri"/>
                <a:sym typeface="Calibri"/>
              </a:rPr>
              <a:t>Provided by</a:t>
            </a:r>
            <a:r>
              <a:rPr b="0" i="0" lang="en-US" sz="1200">
                <a:solidFill>
                  <a:schemeClr val="dk1"/>
                </a:solidFill>
                <a:latin typeface="Calibri"/>
                <a:ea typeface="Calibri"/>
                <a:cs typeface="Calibri"/>
                <a:sym typeface="Calibri"/>
              </a:rPr>
              <a:t>: Unsplash. </a:t>
            </a:r>
            <a:r>
              <a:rPr b="1" i="0" lang="en-US" sz="1200">
                <a:solidFill>
                  <a:schemeClr val="dk1"/>
                </a:solidFill>
                <a:latin typeface="Calibri"/>
                <a:ea typeface="Calibri"/>
                <a:cs typeface="Calibri"/>
                <a:sym typeface="Calibri"/>
              </a:rPr>
              <a:t>Located at</a:t>
            </a:r>
            <a:r>
              <a:rPr b="0" i="0" lang="en-US" sz="1200">
                <a:solidFill>
                  <a:schemeClr val="dk1"/>
                </a:solidFill>
                <a:latin typeface="Calibri"/>
                <a:ea typeface="Calibri"/>
                <a:cs typeface="Calibri"/>
                <a:sym typeface="Calibri"/>
              </a:rPr>
              <a:t>: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https://unsplash.com/photos/hf-kxslw7ok</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a:t>
            </a:r>
            <a:r>
              <a:rPr b="0" i="0" lang="en-US" sz="1200">
                <a:solidFill>
                  <a:schemeClr val="dk1"/>
                </a:solidFill>
                <a:latin typeface="Calibri"/>
                <a:ea typeface="Calibri"/>
                <a:cs typeface="Calibri"/>
                <a:sym typeface="Calibri"/>
              </a:rPr>
              <a:t>: </a:t>
            </a:r>
            <a:r>
              <a:rPr b="1" i="1" lang="en-US" sz="1200" u="sng">
                <a:solidFill>
                  <a:schemeClr val="dk1"/>
                </a:solidFill>
                <a:latin typeface="Calibri"/>
                <a:ea typeface="Calibri"/>
                <a:cs typeface="Calibri"/>
                <a:sym typeface="Calibri"/>
                <a:hlinkClick r:id="rId3">
                  <a:extLst>
                    <a:ext uri="{A12FA001-AC4F-418D-AE19-62706E023703}">
                      <ahyp:hlinkClr val="tx"/>
                    </a:ext>
                  </a:extLst>
                </a:hlinkClick>
              </a:rPr>
              <a:t>CC0: No Rights Reserved</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 Terms</a:t>
            </a:r>
            <a:r>
              <a:rPr b="0" i="0" lang="en-US" sz="1200">
                <a:solidFill>
                  <a:schemeClr val="dk1"/>
                </a:solidFill>
                <a:latin typeface="Calibri"/>
                <a:ea typeface="Calibri"/>
                <a:cs typeface="Calibri"/>
                <a:sym typeface="Calibri"/>
              </a:rPr>
              <a:t>: Unsplash License</a:t>
            </a:r>
            <a:endParaRPr/>
          </a:p>
          <a:p>
            <a:pPr indent="0" lvl="0" marL="0" rtl="0" algn="l">
              <a:spcBef>
                <a:spcPts val="0"/>
              </a:spcBef>
              <a:spcAft>
                <a:spcPts val="0"/>
              </a:spcAft>
              <a:buNone/>
            </a:pPr>
            <a:r>
              <a:t/>
            </a:r>
            <a:endParaRPr/>
          </a:p>
        </p:txBody>
      </p:sp>
      <p:sp>
        <p:nvSpPr>
          <p:cNvPr id="86" name="Google Shape;86;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b="0" i="0" lang="en-US" sz="1200">
                <a:solidFill>
                  <a:schemeClr val="dk1"/>
                </a:solidFill>
                <a:latin typeface="Calibri"/>
                <a:ea typeface="Calibri"/>
                <a:cs typeface="Calibri"/>
                <a:sym typeface="Calibri"/>
              </a:rPr>
              <a:t>Image: Scholarship. </a:t>
            </a:r>
            <a:r>
              <a:rPr b="1" i="0" lang="en-US" sz="1200">
                <a:solidFill>
                  <a:schemeClr val="dk1"/>
                </a:solidFill>
                <a:latin typeface="Calibri"/>
                <a:ea typeface="Calibri"/>
                <a:cs typeface="Calibri"/>
                <a:sym typeface="Calibri"/>
              </a:rPr>
              <a:t>Authored by</a:t>
            </a:r>
            <a:r>
              <a:rPr b="0" i="0" lang="en-US" sz="1200">
                <a:solidFill>
                  <a:schemeClr val="dk1"/>
                </a:solidFill>
                <a:latin typeface="Calibri"/>
                <a:ea typeface="Calibri"/>
                <a:cs typeface="Calibri"/>
                <a:sym typeface="Calibri"/>
              </a:rPr>
              <a:t>: DigitalRalph. </a:t>
            </a:r>
            <a:r>
              <a:rPr b="1" i="0" lang="en-US" sz="1200">
                <a:solidFill>
                  <a:schemeClr val="dk1"/>
                </a:solidFill>
                <a:latin typeface="Calibri"/>
                <a:ea typeface="Calibri"/>
                <a:cs typeface="Calibri"/>
                <a:sym typeface="Calibri"/>
              </a:rPr>
              <a:t>Provided by</a:t>
            </a:r>
            <a:r>
              <a:rPr b="0" i="0" lang="en-US" sz="1200">
                <a:solidFill>
                  <a:schemeClr val="dk1"/>
                </a:solidFill>
                <a:latin typeface="Calibri"/>
                <a:ea typeface="Calibri"/>
                <a:cs typeface="Calibri"/>
                <a:sym typeface="Calibri"/>
              </a:rPr>
              <a:t>: Flickr. </a:t>
            </a:r>
            <a:r>
              <a:rPr b="1" i="0" lang="en-US" sz="1200">
                <a:solidFill>
                  <a:schemeClr val="dk1"/>
                </a:solidFill>
                <a:latin typeface="Calibri"/>
                <a:ea typeface="Calibri"/>
                <a:cs typeface="Calibri"/>
                <a:sym typeface="Calibri"/>
              </a:rPr>
              <a:t>Located at</a:t>
            </a:r>
            <a:r>
              <a:rPr b="0" i="0" lang="en-US" sz="1200">
                <a:solidFill>
                  <a:schemeClr val="dk1"/>
                </a:solidFill>
                <a:latin typeface="Calibri"/>
                <a:ea typeface="Calibri"/>
                <a:cs typeface="Calibri"/>
                <a:sym typeface="Calibri"/>
              </a:rPr>
              <a:t>: </a:t>
            </a:r>
            <a:r>
              <a:rPr b="1" i="0" lang="en-US" sz="1200" u="sng">
                <a:solidFill>
                  <a:schemeClr val="dk1"/>
                </a:solidFill>
                <a:latin typeface="Calibri"/>
                <a:ea typeface="Calibri"/>
                <a:cs typeface="Calibri"/>
                <a:sym typeface="Calibri"/>
                <a:hlinkClick r:id="rId2">
                  <a:extLst>
                    <a:ext uri="{A12FA001-AC4F-418D-AE19-62706E023703}">
                      <ahyp:hlinkClr val="tx"/>
                    </a:ext>
                  </a:extLst>
                </a:hlinkClick>
              </a:rPr>
              <a:t>https://flic.kr/p/f999xu</a:t>
            </a:r>
            <a:r>
              <a:rPr b="0" i="0" lang="en-US" sz="1200">
                <a:solidFill>
                  <a:schemeClr val="dk1"/>
                </a:solidFill>
                <a:latin typeface="Calibri"/>
                <a:ea typeface="Calibri"/>
                <a:cs typeface="Calibri"/>
                <a:sym typeface="Calibri"/>
              </a:rPr>
              <a:t>. </a:t>
            </a:r>
            <a:r>
              <a:rPr b="1" i="0" lang="en-US" sz="1200">
                <a:solidFill>
                  <a:schemeClr val="dk1"/>
                </a:solidFill>
                <a:latin typeface="Calibri"/>
                <a:ea typeface="Calibri"/>
                <a:cs typeface="Calibri"/>
                <a:sym typeface="Calibri"/>
              </a:rPr>
              <a:t>License</a:t>
            </a:r>
            <a:r>
              <a:rPr b="0" i="0" lang="en-US" sz="1200">
                <a:solidFill>
                  <a:schemeClr val="dk1"/>
                </a:solidFill>
                <a:latin typeface="Calibri"/>
                <a:ea typeface="Calibri"/>
                <a:cs typeface="Calibri"/>
                <a:sym typeface="Calibri"/>
              </a:rPr>
              <a:t>: </a:t>
            </a:r>
            <a:r>
              <a:rPr b="1" i="1" lang="en-US" sz="1200" u="sng">
                <a:solidFill>
                  <a:schemeClr val="dk1"/>
                </a:solidFill>
                <a:latin typeface="Calibri"/>
                <a:ea typeface="Calibri"/>
                <a:cs typeface="Calibri"/>
                <a:sym typeface="Calibri"/>
                <a:hlinkClick r:id="rId3">
                  <a:extLst>
                    <a:ext uri="{A12FA001-AC4F-418D-AE19-62706E023703}">
                      <ahyp:hlinkClr val="tx"/>
                    </a:ext>
                  </a:extLst>
                </a:hlinkClick>
              </a:rPr>
              <a:t>CC BY: Attribution</a:t>
            </a:r>
            <a:endParaRPr b="0" i="0"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94" name="Google Shape;94;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blipFill>
          <a:blip r:embed="rId2">
            <a:alphaModFix amt="50000"/>
          </a:blip>
          <a:stretch>
            <a:fillRect/>
          </a:stretch>
        </a:blipFill>
      </p:bgPr>
    </p:bg>
    <p:spTree>
      <p:nvGrpSpPr>
        <p:cNvPr id="13" name="Shape 13"/>
        <p:cNvGrpSpPr/>
        <p:nvPr/>
      </p:nvGrpSpPr>
      <p:grpSpPr>
        <a:xfrm>
          <a:off x="0" y="0"/>
          <a:ext cx="0" cy="0"/>
          <a:chOff x="0" y="0"/>
          <a:chExt cx="0" cy="0"/>
        </a:xfrm>
      </p:grpSpPr>
      <p:sp>
        <p:nvSpPr>
          <p:cNvPr id="14" name="Google Shape;14;p30"/>
          <p:cNvSpPr/>
          <p:nvPr/>
        </p:nvSpPr>
        <p:spPr>
          <a:xfrm>
            <a:off x="0" y="552196"/>
            <a:ext cx="12207240" cy="268833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
        <p:nvSpPr>
          <p:cNvPr id="15" name="Google Shape;15;p30"/>
          <p:cNvSpPr txBox="1"/>
          <p:nvPr>
            <p:ph type="ctrTitle"/>
          </p:nvPr>
        </p:nvSpPr>
        <p:spPr>
          <a:xfrm>
            <a:off x="1519519" y="0"/>
            <a:ext cx="9144000" cy="2387600"/>
          </a:xfrm>
          <a:prstGeom prst="rect">
            <a:avLst/>
          </a:prstGeom>
          <a:noFill/>
          <a:ln>
            <a:noFill/>
          </a:ln>
        </p:spPr>
        <p:txBody>
          <a:bodyPr anchorCtr="0" anchor="b" bIns="45700" lIns="91425" spcFirstLastPara="1" rIns="91425" wrap="square" tIns="45700">
            <a:noAutofit/>
          </a:bodyPr>
          <a:lstStyle>
            <a:lvl1pPr lvl="0" marR="0" algn="ctr">
              <a:lnSpc>
                <a:spcPct val="90000"/>
              </a:lnSpc>
              <a:spcBef>
                <a:spcPts val="0"/>
              </a:spcBef>
              <a:spcAft>
                <a:spcPts val="0"/>
              </a:spcAft>
              <a:buClr>
                <a:srgbClr val="F1F7FB"/>
              </a:buClr>
              <a:buSzPts val="5500"/>
              <a:buFont typeface="Century Gothic"/>
              <a:buNone/>
              <a:defRPr b="0" i="0" sz="4125" u="none" cap="none" strike="noStrike">
                <a:solidFill>
                  <a:srgbClr val="F1F7FB"/>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16" name="Google Shape;16;p30"/>
          <p:cNvSpPr txBox="1"/>
          <p:nvPr>
            <p:ph idx="1" type="subTitle"/>
          </p:nvPr>
        </p:nvSpPr>
        <p:spPr>
          <a:xfrm>
            <a:off x="0" y="2661428"/>
            <a:ext cx="12192000" cy="1655762"/>
          </a:xfrm>
          <a:prstGeom prst="rect">
            <a:avLst/>
          </a:prstGeom>
          <a:noFill/>
          <a:ln>
            <a:noFill/>
          </a:ln>
        </p:spPr>
        <p:txBody>
          <a:bodyPr anchorCtr="0" anchor="t" bIns="45700" lIns="91425" spcFirstLastPara="1" rIns="91425" wrap="square" tIns="45700">
            <a:noAutofit/>
          </a:bodyPr>
          <a:lstStyle>
            <a:lvl1pPr lvl="0" marR="0" algn="ctr">
              <a:lnSpc>
                <a:spcPct val="90000"/>
              </a:lnSpc>
              <a:spcBef>
                <a:spcPts val="750"/>
              </a:spcBef>
              <a:spcAft>
                <a:spcPts val="0"/>
              </a:spcAft>
              <a:buClr>
                <a:srgbClr val="F1F7FB"/>
              </a:buClr>
              <a:buSzPts val="2400"/>
              <a:buFont typeface="Arial"/>
              <a:buNone/>
              <a:defRPr b="0" i="0" sz="1800" u="none" cap="none" strike="noStrike">
                <a:solidFill>
                  <a:srgbClr val="F1F7FB"/>
                </a:solidFill>
                <a:latin typeface="Century Gothic"/>
                <a:ea typeface="Century Gothic"/>
                <a:cs typeface="Century Gothic"/>
                <a:sym typeface="Century Gothic"/>
              </a:defRPr>
            </a:lvl1pPr>
            <a:lvl2pPr lvl="1" marR="0" algn="ctr">
              <a:lnSpc>
                <a:spcPct val="90000"/>
              </a:lnSpc>
              <a:spcBef>
                <a:spcPts val="375"/>
              </a:spcBef>
              <a:spcAft>
                <a:spcPts val="0"/>
              </a:spcAft>
              <a:buClr>
                <a:schemeClr val="dk1"/>
              </a:buClr>
              <a:buSzPts val="2000"/>
              <a:buFont typeface="Arial"/>
              <a:buNone/>
              <a:defRPr b="0" i="0" sz="1500" u="none" cap="none" strike="noStrike">
                <a:solidFill>
                  <a:schemeClr val="dk1"/>
                </a:solidFill>
                <a:latin typeface="Century Gothic"/>
                <a:ea typeface="Century Gothic"/>
                <a:cs typeface="Century Gothic"/>
                <a:sym typeface="Century Gothic"/>
              </a:defRPr>
            </a:lvl2pPr>
            <a:lvl3pPr lvl="2" marR="0" algn="ctr">
              <a:lnSpc>
                <a:spcPct val="90000"/>
              </a:lnSpc>
              <a:spcBef>
                <a:spcPts val="375"/>
              </a:spcBef>
              <a:spcAft>
                <a:spcPts val="0"/>
              </a:spcAft>
              <a:buClr>
                <a:schemeClr val="dk1"/>
              </a:buClr>
              <a:buSzPts val="1800"/>
              <a:buFont typeface="Arial"/>
              <a:buNone/>
              <a:defRPr b="0" i="0" sz="1350" u="none" cap="none" strike="noStrike">
                <a:solidFill>
                  <a:schemeClr val="dk1"/>
                </a:solidFill>
                <a:latin typeface="Century Gothic"/>
                <a:ea typeface="Century Gothic"/>
                <a:cs typeface="Century Gothic"/>
                <a:sym typeface="Century Gothic"/>
              </a:defRPr>
            </a:lvl3pPr>
            <a:lvl4pPr lvl="3"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4pPr>
            <a:lvl5pPr lvl="4"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5pPr>
            <a:lvl6pPr lvl="5"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6pPr>
            <a:lvl7pPr lvl="6"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7pPr>
            <a:lvl8pPr lvl="7"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8pPr>
            <a:lvl9pPr lvl="8" marR="0" algn="ctr">
              <a:lnSpc>
                <a:spcPct val="90000"/>
              </a:lnSpc>
              <a:spcBef>
                <a:spcPts val="375"/>
              </a:spcBef>
              <a:spcAft>
                <a:spcPts val="0"/>
              </a:spcAft>
              <a:buClr>
                <a:schemeClr val="dk1"/>
              </a:buClr>
              <a:buSzPts val="1600"/>
              <a:buFont typeface="Arial"/>
              <a:buNone/>
              <a:defRPr b="0" i="0" sz="1200" u="none" cap="none" strike="noStrike">
                <a:solidFill>
                  <a:schemeClr val="dk1"/>
                </a:solidFill>
                <a:latin typeface="Century Gothic"/>
                <a:ea typeface="Century Gothic"/>
                <a:cs typeface="Century Gothic"/>
                <a:sym typeface="Century Gothic"/>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31"/>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19" name="Google Shape;19;p3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20" name="Google Shape;20;p31"/>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
        <p:nvSpPr>
          <p:cNvPr id="21" name="Google Shape;21;p31"/>
          <p:cNvSpPr/>
          <p:nvPr/>
        </p:nvSpPr>
        <p:spPr>
          <a:xfrm rot="5400000">
            <a:off x="-3183272" y="3127248"/>
            <a:ext cx="6912864" cy="58521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22" name="Shape 22"/>
        <p:cNvGrpSpPr/>
        <p:nvPr/>
      </p:nvGrpSpPr>
      <p:grpSpPr>
        <a:xfrm>
          <a:off x="0" y="0"/>
          <a:ext cx="0" cy="0"/>
          <a:chOff x="0" y="0"/>
          <a:chExt cx="0" cy="0"/>
        </a:xfrm>
      </p:grpSpPr>
      <p:sp>
        <p:nvSpPr>
          <p:cNvPr id="23" name="Google Shape;23;p32"/>
          <p:cNvSpPr/>
          <p:nvPr/>
        </p:nvSpPr>
        <p:spPr>
          <a:xfrm>
            <a:off x="0" y="537882"/>
            <a:ext cx="12192000" cy="2689412"/>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
        <p:nvSpPr>
          <p:cNvPr id="24" name="Google Shape;24;p32"/>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lvl1pPr lvl="0" marR="0" algn="ctr">
              <a:lnSpc>
                <a:spcPct val="90000"/>
              </a:lnSpc>
              <a:spcBef>
                <a:spcPts val="0"/>
              </a:spcBef>
              <a:spcAft>
                <a:spcPts val="0"/>
              </a:spcAft>
              <a:buClr>
                <a:schemeClr val="dk1"/>
              </a:buClr>
              <a:buSzPts val="5000"/>
              <a:buFont typeface="Century Gothic"/>
              <a:buNone/>
              <a:defRPr b="0" i="0" sz="3750" u="none" cap="none" strike="noStrike">
                <a:solidFill>
                  <a:schemeClr val="lt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5" name="Shape 25"/>
        <p:cNvGrpSpPr/>
        <p:nvPr/>
      </p:nvGrpSpPr>
      <p:grpSpPr>
        <a:xfrm>
          <a:off x="0" y="0"/>
          <a:ext cx="0" cy="0"/>
          <a:chOff x="0" y="0"/>
          <a:chExt cx="0" cy="0"/>
        </a:xfrm>
      </p:grpSpPr>
      <p:sp>
        <p:nvSpPr>
          <p:cNvPr id="26" name="Google Shape;26;p33"/>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27" name="Google Shape;27;p33"/>
          <p:cNvSpPr/>
          <p:nvPr/>
        </p:nvSpPr>
        <p:spPr>
          <a:xfrm rot="5400000">
            <a:off x="-3137554" y="3137552"/>
            <a:ext cx="6858002" cy="582894"/>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34275" lIns="68550" spcFirstLastPara="1" rIns="68550" wrap="square" tIns="3427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8" name="Shape 28"/>
        <p:cNvGrpSpPr/>
        <p:nvPr/>
      </p:nvGrpSpPr>
      <p:grpSpPr>
        <a:xfrm>
          <a:off x="0" y="0"/>
          <a:ext cx="0" cy="0"/>
          <a:chOff x="0" y="0"/>
          <a:chExt cx="0" cy="0"/>
        </a:xfrm>
      </p:grpSpPr>
      <p:sp>
        <p:nvSpPr>
          <p:cNvPr id="29" name="Google Shape;29;p3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30" name="Google Shape;30;p34"/>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31" name="Google Shape;31;p34"/>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32" name="Google Shape;32;p34"/>
          <p:cNvSpPr/>
          <p:nvPr/>
        </p:nvSpPr>
        <p:spPr>
          <a:xfrm rot="5400000">
            <a:off x="-3183272" y="3127248"/>
            <a:ext cx="6912864" cy="58521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33" name="Shape 33"/>
        <p:cNvGrpSpPr/>
        <p:nvPr/>
      </p:nvGrpSpPr>
      <p:grpSpPr>
        <a:xfrm>
          <a:off x="0" y="0"/>
          <a:ext cx="0" cy="0"/>
          <a:chOff x="0" y="0"/>
          <a:chExt cx="0" cy="0"/>
        </a:xfrm>
      </p:grpSpPr>
      <p:sp>
        <p:nvSpPr>
          <p:cNvPr id="34" name="Google Shape;34;p35"/>
          <p:cNvSpPr txBox="1"/>
          <p:nvPr>
            <p:ph type="title"/>
          </p:nvPr>
        </p:nvSpPr>
        <p:spPr>
          <a:xfrm rot="5400000">
            <a:off x="7133432" y="1956595"/>
            <a:ext cx="5811838" cy="2628900"/>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chemeClr val="dk1"/>
              </a:buClr>
              <a:buSzPts val="4400"/>
              <a:buFont typeface="Century Gothic"/>
              <a:buNone/>
              <a:defRPr b="0" i="0" sz="3300" u="none" cap="none" strike="noStrike">
                <a:solidFill>
                  <a:schemeClr val="dk1"/>
                </a:solidFill>
                <a:latin typeface="Century Gothic"/>
                <a:ea typeface="Century Gothic"/>
                <a:cs typeface="Century Gothic"/>
                <a:sym typeface="Century Gothic"/>
              </a:defRPr>
            </a:lvl1pPr>
            <a:lvl2pPr lvl="1"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2pPr>
            <a:lvl3pPr lvl="2"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3pPr>
            <a:lvl4pPr lvl="3"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4pPr>
            <a:lvl5pPr lvl="4"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5pPr>
            <a:lvl6pPr lvl="5"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6pPr>
            <a:lvl7pPr lvl="6"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7pPr>
            <a:lvl8pPr lvl="7"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8pPr>
            <a:lvl9pPr lvl="8" marR="0" algn="l">
              <a:lnSpc>
                <a:spcPct val="100000"/>
              </a:lnSpc>
              <a:spcBef>
                <a:spcPts val="0"/>
              </a:spcBef>
              <a:spcAft>
                <a:spcPts val="0"/>
              </a:spcAft>
              <a:buClr>
                <a:srgbClr val="000000"/>
              </a:buClr>
              <a:buSzPts val="1400"/>
              <a:buFont typeface="Arial"/>
              <a:buNone/>
              <a:defRPr b="0" i="0" sz="1350" u="none" cap="none" strike="noStrike">
                <a:solidFill>
                  <a:srgbClr val="000000"/>
                </a:solidFill>
                <a:latin typeface="Arial"/>
                <a:ea typeface="Arial"/>
                <a:cs typeface="Arial"/>
                <a:sym typeface="Arial"/>
              </a:defRPr>
            </a:lvl9pPr>
          </a:lstStyle>
          <a:p/>
        </p:txBody>
      </p:sp>
      <p:sp>
        <p:nvSpPr>
          <p:cNvPr id="35" name="Google Shape;35;p35"/>
          <p:cNvSpPr txBox="1"/>
          <p:nvPr>
            <p:ph idx="1" type="body"/>
          </p:nvPr>
        </p:nvSpPr>
        <p:spPr>
          <a:xfrm rot="5400000">
            <a:off x="1799432" y="-596105"/>
            <a:ext cx="5811838" cy="7734300"/>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750"/>
              </a:spcBef>
              <a:spcAft>
                <a:spcPts val="0"/>
              </a:spcAft>
              <a:buClr>
                <a:schemeClr val="dk1"/>
              </a:buClr>
              <a:buSzPts val="2800"/>
              <a:buFont typeface="Arial"/>
              <a:buChar char="•"/>
              <a:defRPr b="0" i="0" sz="2100" u="none" cap="none" strike="noStrike">
                <a:solidFill>
                  <a:schemeClr val="dk1"/>
                </a:solidFill>
                <a:latin typeface="Century Gothic"/>
                <a:ea typeface="Century Gothic"/>
                <a:cs typeface="Century Gothic"/>
                <a:sym typeface="Century Gothic"/>
              </a:defRPr>
            </a:lvl1pPr>
            <a:lvl2pPr indent="-381000" lvl="1" marL="914400" marR="0" algn="l">
              <a:lnSpc>
                <a:spcPct val="90000"/>
              </a:lnSpc>
              <a:spcBef>
                <a:spcPts val="375"/>
              </a:spcBef>
              <a:spcAft>
                <a:spcPts val="0"/>
              </a:spcAft>
              <a:buClr>
                <a:schemeClr val="dk1"/>
              </a:buClr>
              <a:buSzPts val="2400"/>
              <a:buFont typeface="Arial"/>
              <a:buChar char="•"/>
              <a:defRPr b="0" i="0" sz="1800" u="none" cap="none" strike="noStrike">
                <a:solidFill>
                  <a:schemeClr val="dk1"/>
                </a:solidFill>
                <a:latin typeface="Century Gothic"/>
                <a:ea typeface="Century Gothic"/>
                <a:cs typeface="Century Gothic"/>
                <a:sym typeface="Century Gothic"/>
              </a:defRPr>
            </a:lvl2pPr>
            <a:lvl3pPr indent="-355600" lvl="2" marL="1371600" marR="0" algn="l">
              <a:lnSpc>
                <a:spcPct val="90000"/>
              </a:lnSpc>
              <a:spcBef>
                <a:spcPts val="375"/>
              </a:spcBef>
              <a:spcAft>
                <a:spcPts val="0"/>
              </a:spcAft>
              <a:buClr>
                <a:schemeClr val="dk1"/>
              </a:buClr>
              <a:buSzPts val="2000"/>
              <a:buFont typeface="Arial"/>
              <a:buChar char="•"/>
              <a:defRPr b="0" i="0" sz="1500" u="none" cap="none" strike="noStrike">
                <a:solidFill>
                  <a:schemeClr val="dk1"/>
                </a:solidFill>
                <a:latin typeface="Century Gothic"/>
                <a:ea typeface="Century Gothic"/>
                <a:cs typeface="Century Gothic"/>
                <a:sym typeface="Century Gothic"/>
              </a:defRPr>
            </a:lvl3pPr>
            <a:lvl4pPr indent="-342900" lvl="3" marL="1828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4pPr>
            <a:lvl5pPr indent="-342900" lvl="4" marL="22860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5pPr>
            <a:lvl6pPr indent="-342900" lvl="5" marL="27432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6pPr>
            <a:lvl7pPr indent="-342900" lvl="6" marL="32004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7pPr>
            <a:lvl8pPr indent="-342900" lvl="7" marL="36576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8pPr>
            <a:lvl9pPr indent="-342900" lvl="8" marL="4114800" marR="0" algn="l">
              <a:lnSpc>
                <a:spcPct val="90000"/>
              </a:lnSpc>
              <a:spcBef>
                <a:spcPts val="375"/>
              </a:spcBef>
              <a:spcAft>
                <a:spcPts val="0"/>
              </a:spcAft>
              <a:buClr>
                <a:schemeClr val="dk1"/>
              </a:buClr>
              <a:buSzPts val="1800"/>
              <a:buFont typeface="Arial"/>
              <a:buChar char="•"/>
              <a:defRPr b="0" i="0" sz="1350" u="none" cap="none" strike="noStrike">
                <a:solidFill>
                  <a:schemeClr val="dk1"/>
                </a:solidFill>
                <a:latin typeface="Century Gothic"/>
                <a:ea typeface="Century Gothic"/>
                <a:cs typeface="Century Gothic"/>
                <a:sym typeface="Century Gothic"/>
              </a:defRPr>
            </a:lvl9pPr>
          </a:lstStyle>
          <a:p/>
        </p:txBody>
      </p:sp>
      <p:sp>
        <p:nvSpPr>
          <p:cNvPr id="36" name="Google Shape;36;p35"/>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
        <p:nvSpPr>
          <p:cNvPr id="37" name="Google Shape;37;p35"/>
          <p:cNvSpPr/>
          <p:nvPr/>
        </p:nvSpPr>
        <p:spPr>
          <a:xfrm rot="5400000">
            <a:off x="-3183272" y="3127248"/>
            <a:ext cx="6912864" cy="585216"/>
          </a:xfrm>
          <a:prstGeom prst="rect">
            <a:avLst/>
          </a:prstGeom>
          <a:solidFill>
            <a:srgbClr val="3A4047"/>
          </a:solidFill>
          <a:ln cap="flat" cmpd="sng" w="12700">
            <a:solidFill>
              <a:schemeClr val="dk1">
                <a:alpha val="784"/>
              </a:schemeClr>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350" u="none" cap="none" strike="noStrike">
              <a:solidFill>
                <a:schemeClr val="lt1"/>
              </a:solidFill>
              <a:latin typeface="Century Gothic"/>
              <a:ea typeface="Century Gothic"/>
              <a:cs typeface="Century Gothic"/>
              <a:sym typeface="Century Gothic"/>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1F7FB">
            <a:alpha val="80000"/>
          </a:srgbClr>
        </a:solidFill>
      </p:bgPr>
    </p:bg>
    <p:spTree>
      <p:nvGrpSpPr>
        <p:cNvPr id="9" name="Shape 9"/>
        <p:cNvGrpSpPr/>
        <p:nvPr/>
      </p:nvGrpSpPr>
      <p:grpSpPr>
        <a:xfrm>
          <a:off x="0" y="0"/>
          <a:ext cx="0" cy="0"/>
          <a:chOff x="0" y="0"/>
          <a:chExt cx="0" cy="0"/>
        </a:xfrm>
      </p:grpSpPr>
      <p:sp>
        <p:nvSpPr>
          <p:cNvPr id="10" name="Google Shape;10;p29"/>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4400"/>
              <a:buFont typeface="Century Gothic"/>
              <a:buNone/>
              <a:defRPr b="0" i="0" sz="4400" u="none" cap="none" strike="noStrike">
                <a:solidFill>
                  <a:schemeClr val="dk1"/>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entury Gothic"/>
                <a:ea typeface="Century Gothic"/>
                <a:cs typeface="Century Gothic"/>
                <a:sym typeface="Century Gothic"/>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entury Gothic"/>
                <a:ea typeface="Century Gothic"/>
                <a:cs typeface="Century Gothic"/>
                <a:sym typeface="Century Gothic"/>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entury Gothic"/>
                <a:ea typeface="Century Gothic"/>
                <a:cs typeface="Century Gothic"/>
                <a:sym typeface="Century Gothic"/>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entury Gothic"/>
                <a:ea typeface="Century Gothic"/>
                <a:cs typeface="Century Gothic"/>
                <a:sym typeface="Century Gothic"/>
              </a:defRPr>
            </a:lvl9pPr>
          </a:lstStyle>
          <a:p/>
        </p:txBody>
      </p:sp>
      <p:sp>
        <p:nvSpPr>
          <p:cNvPr id="12" name="Google Shape;12;p29"/>
          <p:cNvSpPr txBox="1"/>
          <p:nvPr>
            <p:ph idx="12" type="sldNum"/>
          </p:nvPr>
        </p:nvSpPr>
        <p:spPr>
          <a:xfrm>
            <a:off x="838200" y="6356352"/>
            <a:ext cx="10515600" cy="3651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1pPr>
            <a:lvl2pPr indent="0" lvl="1"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2pPr>
            <a:lvl3pPr indent="0" lvl="2"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3pPr>
            <a:lvl4pPr indent="0" lvl="3"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4pPr>
            <a:lvl5pPr indent="0" lvl="4"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5pPr>
            <a:lvl6pPr indent="0" lvl="5"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6pPr>
            <a:lvl7pPr indent="0" lvl="6"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7pPr>
            <a:lvl8pPr indent="0" lvl="7"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8pPr>
            <a:lvl9pPr indent="0" lvl="8" marL="0" marR="0" rtl="0" algn="ctr">
              <a:lnSpc>
                <a:spcPct val="100000"/>
              </a:lnSpc>
              <a:spcBef>
                <a:spcPts val="0"/>
              </a:spcBef>
              <a:spcAft>
                <a:spcPts val="0"/>
              </a:spcAft>
              <a:buClr>
                <a:srgbClr val="000000"/>
              </a:buClr>
              <a:buSzPts val="1200"/>
              <a:buFont typeface="Arial"/>
              <a:buNone/>
              <a:defRPr b="0" i="0" sz="900" u="none" cap="none" strike="noStrike">
                <a:solidFill>
                  <a:srgbClr val="888888"/>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10.xml"/><Relationship Id="rId5" Type="http://schemas.openxmlformats.org/officeDocument/2006/relationships/slide" Target="/ppt/slides/slide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0.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 name="Shape 42"/>
        <p:cNvGrpSpPr/>
        <p:nvPr/>
      </p:nvGrpSpPr>
      <p:grpSpPr>
        <a:xfrm>
          <a:off x="0" y="0"/>
          <a:ext cx="0" cy="0"/>
          <a:chOff x="0" y="0"/>
          <a:chExt cx="0" cy="0"/>
        </a:xfrm>
      </p:grpSpPr>
      <p:sp>
        <p:nvSpPr>
          <p:cNvPr id="43" name="Google Shape;43;p1"/>
          <p:cNvSpPr txBox="1"/>
          <p:nvPr>
            <p:ph type="ctrTitle"/>
          </p:nvPr>
        </p:nvSpPr>
        <p:spPr>
          <a:xfrm>
            <a:off x="1519519" y="0"/>
            <a:ext cx="9144000" cy="238760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rgbClr val="F1F7FB"/>
              </a:buClr>
              <a:buSzPts val="5500"/>
              <a:buFont typeface="Century Gothic"/>
              <a:buNone/>
            </a:pPr>
            <a:r>
              <a:rPr lang="en-US"/>
              <a:t>Financial Accounting</a:t>
            </a:r>
            <a:endParaRPr/>
          </a:p>
        </p:txBody>
      </p:sp>
      <p:sp>
        <p:nvSpPr>
          <p:cNvPr id="44" name="Google Shape;44;p1"/>
          <p:cNvSpPr txBox="1"/>
          <p:nvPr>
            <p:ph idx="1" type="subTitle"/>
          </p:nvPr>
        </p:nvSpPr>
        <p:spPr>
          <a:xfrm>
            <a:off x="0" y="2661428"/>
            <a:ext cx="12192000" cy="1655762"/>
          </a:xfrm>
          <a:prstGeom prst="rect">
            <a:avLst/>
          </a:prstGeom>
          <a:noFill/>
          <a:ln>
            <a:noFill/>
          </a:ln>
        </p:spPr>
        <p:txBody>
          <a:bodyPr anchorCtr="0" anchor="t" bIns="45700" lIns="91425" spcFirstLastPara="1" rIns="91425" wrap="square" tIns="45700">
            <a:noAutofit/>
          </a:bodyPr>
          <a:lstStyle/>
          <a:p>
            <a:pPr indent="-406400" lvl="0" marL="457200" marR="0" rtl="0" algn="ctr">
              <a:lnSpc>
                <a:spcPct val="90000"/>
              </a:lnSpc>
              <a:spcBef>
                <a:spcPts val="750"/>
              </a:spcBef>
              <a:spcAft>
                <a:spcPts val="0"/>
              </a:spcAft>
              <a:buClr>
                <a:srgbClr val="F1F7FB"/>
              </a:buClr>
              <a:buSzPts val="2400"/>
              <a:buFont typeface="Arial"/>
              <a:buNone/>
            </a:pPr>
            <a:r>
              <a:rPr lang="en-US"/>
              <a:t>Module 0: Personal Accounting</a:t>
            </a:r>
            <a:endParaRPr/>
          </a:p>
          <a:p>
            <a:pPr indent="-406400" lvl="0" marL="457200" marR="0" rtl="0" algn="ctr">
              <a:lnSpc>
                <a:spcPct val="90000"/>
              </a:lnSpc>
              <a:spcBef>
                <a:spcPts val="750"/>
              </a:spcBef>
              <a:spcAft>
                <a:spcPts val="0"/>
              </a:spcAft>
              <a:buClr>
                <a:srgbClr val="F1F7FB"/>
              </a:buClr>
              <a:buSzPts val="2400"/>
              <a:buFont typeface="Arial"/>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0"/>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Financing the Present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1"/>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Financing the Present</a:t>
            </a:r>
            <a:endParaRPr/>
          </a:p>
        </p:txBody>
      </p:sp>
      <p:sp>
        <p:nvSpPr>
          <p:cNvPr id="109" name="Google Shape;109;p1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0.2: Use your knowledge of accounting to create a healthy financial picture for you and your family</a:t>
            </a:r>
            <a:endParaRPr i="1" sz="2400"/>
          </a:p>
          <a:p>
            <a:pPr indent="0" lvl="1" marL="582930" rtl="0" algn="l">
              <a:lnSpc>
                <a:spcPct val="90000"/>
              </a:lnSpc>
              <a:spcBef>
                <a:spcPts val="375"/>
              </a:spcBef>
              <a:spcAft>
                <a:spcPts val="0"/>
              </a:spcAft>
              <a:buSzPts val="2400"/>
              <a:buNone/>
            </a:pPr>
            <a:r>
              <a:rPr lang="en-US" sz="2000"/>
              <a:t>0.2.1: Create and follow a family budget</a:t>
            </a:r>
            <a:endParaRPr/>
          </a:p>
          <a:p>
            <a:pPr indent="0" lvl="1" marL="582930" rtl="0" algn="l">
              <a:lnSpc>
                <a:spcPct val="90000"/>
              </a:lnSpc>
              <a:spcBef>
                <a:spcPts val="375"/>
              </a:spcBef>
              <a:spcAft>
                <a:spcPts val="0"/>
              </a:spcAft>
              <a:buSzPts val="2400"/>
              <a:buNone/>
            </a:pPr>
            <a:r>
              <a:rPr lang="en-US" sz="2000"/>
              <a:t>0.2.2: Identify proper ways to use and manage credit</a:t>
            </a:r>
            <a:endParaRPr/>
          </a:p>
          <a:p>
            <a:pPr indent="0" lvl="1" marL="582930" rtl="0" algn="l">
              <a:lnSpc>
                <a:spcPct val="90000"/>
              </a:lnSpc>
              <a:spcBef>
                <a:spcPts val="375"/>
              </a:spcBef>
              <a:spcAft>
                <a:spcPts val="0"/>
              </a:spcAft>
              <a:buSzPts val="2400"/>
              <a:buNone/>
            </a:pPr>
            <a:r>
              <a:rPr lang="en-US" sz="2000"/>
              <a:t>0.2.3: Articulate how to buy a home and other major purchases</a:t>
            </a:r>
            <a:endParaRPr/>
          </a:p>
          <a:p>
            <a:pPr indent="0" lvl="1" marL="582930" rtl="0" algn="l">
              <a:lnSpc>
                <a:spcPct val="90000"/>
              </a:lnSpc>
              <a:spcBef>
                <a:spcPts val="375"/>
              </a:spcBef>
              <a:spcAft>
                <a:spcPts val="0"/>
              </a:spcAft>
              <a:buSzPts val="2400"/>
              <a:buNone/>
            </a:pPr>
            <a:r>
              <a:rPr lang="en-US" sz="2000"/>
              <a:t>0.2.4: Apply accounting principles to properly minimize and file taxes</a:t>
            </a:r>
            <a:endParaRPr i="1" sz="20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Budgeting Personal Finances</a:t>
            </a:r>
            <a:endParaRPr/>
          </a:p>
        </p:txBody>
      </p:sp>
      <p:sp>
        <p:nvSpPr>
          <p:cNvPr id="116" name="Google Shape;116;p12"/>
          <p:cNvSpPr txBox="1"/>
          <p:nvPr>
            <p:ph idx="1" type="body"/>
          </p:nvPr>
        </p:nvSpPr>
        <p:spPr>
          <a:xfrm>
            <a:off x="838200" y="1825625"/>
            <a:ext cx="4078574"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a:t>When budgeting, remember that saving money (or paying off debt) is just as important as not running out of money.</a:t>
            </a:r>
            <a:endParaRPr/>
          </a:p>
          <a:p>
            <a:pPr indent="0" lvl="0" marL="38100" rtl="0" algn="l">
              <a:lnSpc>
                <a:spcPct val="90000"/>
              </a:lnSpc>
              <a:spcBef>
                <a:spcPts val="750"/>
              </a:spcBef>
              <a:spcAft>
                <a:spcPts val="0"/>
              </a:spcAft>
              <a:buSzPts val="2800"/>
              <a:buNone/>
            </a:pPr>
            <a:r>
              <a:t/>
            </a:r>
            <a:endParaRPr/>
          </a:p>
          <a:p>
            <a:pPr indent="0" lvl="0" marL="38100" rtl="0" algn="l">
              <a:lnSpc>
                <a:spcPct val="90000"/>
              </a:lnSpc>
              <a:spcBef>
                <a:spcPts val="750"/>
              </a:spcBef>
              <a:spcAft>
                <a:spcPts val="0"/>
              </a:spcAft>
              <a:buSzPts val="2800"/>
              <a:buNone/>
            </a:pPr>
            <a:r>
              <a:rPr lang="en-US"/>
              <a:t>Budgeting can be tricky, as you have to pay attention to your money—which isn’t the most enjoyable task.</a:t>
            </a:r>
            <a:endParaRPr/>
          </a:p>
          <a:p>
            <a:pPr indent="0" lvl="0" marL="38100" rtl="0" algn="l">
              <a:lnSpc>
                <a:spcPct val="90000"/>
              </a:lnSpc>
              <a:spcBef>
                <a:spcPts val="750"/>
              </a:spcBef>
              <a:spcAft>
                <a:spcPts val="0"/>
              </a:spcAft>
              <a:buSzPts val="2800"/>
              <a:buNone/>
            </a:pPr>
            <a:r>
              <a:t/>
            </a:r>
            <a:endParaRPr/>
          </a:p>
          <a:p>
            <a:pPr indent="0" lvl="0" marL="38100" rtl="0" algn="l">
              <a:lnSpc>
                <a:spcPct val="90000"/>
              </a:lnSpc>
              <a:spcBef>
                <a:spcPts val="750"/>
              </a:spcBef>
              <a:spcAft>
                <a:spcPts val="0"/>
              </a:spcAft>
              <a:buSzPts val="2800"/>
              <a:buNone/>
            </a:pPr>
            <a:r>
              <a:rPr lang="en-US"/>
              <a:t>However, if you don’t look at your actual spend, you can’t know where your money is going.</a:t>
            </a:r>
            <a:endParaRPr/>
          </a:p>
        </p:txBody>
      </p:sp>
      <p:pic>
        <p:nvPicPr>
          <p:cNvPr descr="four increasingly tall stacks of coins sitting next to a jar of coins. The stacks and jar all have seedlings growing out of them." id="117" name="Google Shape;117;p12"/>
          <p:cNvPicPr preferRelativeResize="0"/>
          <p:nvPr/>
        </p:nvPicPr>
        <p:blipFill rotWithShape="1">
          <a:blip r:embed="rId3">
            <a:alphaModFix/>
          </a:blip>
          <a:srcRect b="0" l="0" r="0" t="0"/>
          <a:stretch/>
        </p:blipFill>
        <p:spPr>
          <a:xfrm>
            <a:off x="5208248" y="2004075"/>
            <a:ext cx="6446425" cy="435133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13"/>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Budgeting Strategies</a:t>
            </a:r>
            <a:endParaRPr/>
          </a:p>
        </p:txBody>
      </p:sp>
      <p:sp>
        <p:nvSpPr>
          <p:cNvPr id="124" name="Google Shape;124;p1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lang="en-US"/>
              <a:t>Allocate funds to separate accounts  </a:t>
            </a:r>
            <a:endParaRPr/>
          </a:p>
          <a:p>
            <a:pPr indent="-285750" lvl="1" marL="685800" rtl="0" algn="l">
              <a:lnSpc>
                <a:spcPct val="90000"/>
              </a:lnSpc>
              <a:spcBef>
                <a:spcPts val="375"/>
              </a:spcBef>
              <a:spcAft>
                <a:spcPts val="0"/>
              </a:spcAft>
              <a:buSzPts val="2400"/>
              <a:buChar char="•"/>
            </a:pPr>
            <a:r>
              <a:rPr lang="en-US"/>
              <a:t>First account for fixed expenses, like rent and car payment.</a:t>
            </a:r>
            <a:endParaRPr/>
          </a:p>
          <a:p>
            <a:pPr indent="-285750" lvl="1" marL="685800" rtl="0" algn="l">
              <a:lnSpc>
                <a:spcPct val="90000"/>
              </a:lnSpc>
              <a:spcBef>
                <a:spcPts val="375"/>
              </a:spcBef>
              <a:spcAft>
                <a:spcPts val="0"/>
              </a:spcAft>
              <a:buSzPts val="2400"/>
              <a:buChar char="•"/>
            </a:pPr>
            <a:r>
              <a:rPr lang="en-US"/>
              <a:t>Then have another section for discretionary spending, like eating out and entertainment.</a:t>
            </a:r>
            <a:endParaRPr/>
          </a:p>
          <a:p>
            <a:pPr indent="-304800" lvl="0" marL="342900" rtl="0" algn="l">
              <a:lnSpc>
                <a:spcPct val="90000"/>
              </a:lnSpc>
              <a:spcBef>
                <a:spcPts val="750"/>
              </a:spcBef>
              <a:spcAft>
                <a:spcPts val="0"/>
              </a:spcAft>
              <a:buSzPts val="2800"/>
              <a:buChar char="•"/>
            </a:pPr>
            <a:r>
              <a:rPr lang="en-US"/>
              <a:t>Follow the 50/30/20 rule:</a:t>
            </a:r>
            <a:endParaRPr/>
          </a:p>
          <a:p>
            <a:pPr indent="-285750" lvl="1" marL="685800" rtl="0" algn="l">
              <a:lnSpc>
                <a:spcPct val="90000"/>
              </a:lnSpc>
              <a:spcBef>
                <a:spcPts val="375"/>
              </a:spcBef>
              <a:spcAft>
                <a:spcPts val="0"/>
              </a:spcAft>
              <a:buSzPts val="2400"/>
              <a:buChar char="•"/>
            </a:pPr>
            <a:r>
              <a:rPr lang="en-US"/>
              <a:t>50% (or less) goes to necessities such as housing, student loans, and utilities. These are expenses you have to pay every month.</a:t>
            </a:r>
            <a:endParaRPr/>
          </a:p>
          <a:p>
            <a:pPr indent="-285750" lvl="1" marL="685800" rtl="0" algn="l">
              <a:lnSpc>
                <a:spcPct val="90000"/>
              </a:lnSpc>
              <a:spcBef>
                <a:spcPts val="375"/>
              </a:spcBef>
              <a:spcAft>
                <a:spcPts val="0"/>
              </a:spcAft>
              <a:buSzPts val="2400"/>
              <a:buChar char="•"/>
            </a:pPr>
            <a:r>
              <a:rPr lang="en-US"/>
              <a:t>30% (or less) goes to nice-to-haves, such as entertainment, hobbies, and travel.</a:t>
            </a:r>
            <a:endParaRPr/>
          </a:p>
          <a:p>
            <a:pPr indent="-285750" lvl="1" marL="685800" rtl="0" algn="l">
              <a:lnSpc>
                <a:spcPct val="90000"/>
              </a:lnSpc>
              <a:spcBef>
                <a:spcPts val="375"/>
              </a:spcBef>
              <a:spcAft>
                <a:spcPts val="0"/>
              </a:spcAft>
              <a:buSzPts val="2400"/>
              <a:buChar char="•"/>
            </a:pPr>
            <a:r>
              <a:rPr lang="en-US"/>
              <a:t>20% (or more, if possible) goes toward savings and paying down debt.</a:t>
            </a:r>
            <a:endParaRPr/>
          </a:p>
          <a:p>
            <a:pPr indent="0" lvl="0" marL="38100" rtl="0" algn="l">
              <a:lnSpc>
                <a:spcPct val="90000"/>
              </a:lnSpc>
              <a:spcBef>
                <a:spcPts val="750"/>
              </a:spcBef>
              <a:spcAft>
                <a:spcPts val="0"/>
              </a:spcAft>
              <a:buSzPts val="2800"/>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Credit</a:t>
            </a:r>
            <a:endParaRPr/>
          </a:p>
        </p:txBody>
      </p:sp>
      <p:sp>
        <p:nvSpPr>
          <p:cNvPr id="130" name="Google Shape;130;p14"/>
          <p:cNvSpPr txBox="1"/>
          <p:nvPr>
            <p:ph idx="1" type="body"/>
          </p:nvPr>
        </p:nvSpPr>
        <p:spPr>
          <a:xfrm>
            <a:off x="838200" y="1368425"/>
            <a:ext cx="10515600" cy="4351200"/>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Establishing and building up good credit over time is an important element of sound financial health. </a:t>
            </a:r>
            <a:endParaRPr/>
          </a:p>
          <a:p>
            <a:pPr indent="-304800" lvl="0" marL="342900" marR="0" rtl="0" algn="l">
              <a:lnSpc>
                <a:spcPct val="90000"/>
              </a:lnSpc>
              <a:spcBef>
                <a:spcPts val="750"/>
              </a:spcBef>
              <a:spcAft>
                <a:spcPts val="0"/>
              </a:spcAft>
              <a:buClr>
                <a:schemeClr val="dk1"/>
              </a:buClr>
              <a:buSzPts val="2800"/>
              <a:buFont typeface="Arial"/>
              <a:buChar char="•"/>
            </a:pPr>
            <a:r>
              <a:rPr lang="en-US"/>
              <a:t>Common ways to establish credit:</a:t>
            </a:r>
            <a:endParaRPr/>
          </a:p>
          <a:p>
            <a:pPr indent="-285750" lvl="1" marL="685800" rtl="0" algn="l">
              <a:lnSpc>
                <a:spcPct val="90000"/>
              </a:lnSpc>
              <a:spcBef>
                <a:spcPts val="375"/>
              </a:spcBef>
              <a:spcAft>
                <a:spcPts val="0"/>
              </a:spcAft>
              <a:buSzPts val="2400"/>
              <a:buChar char="•"/>
            </a:pPr>
            <a:r>
              <a:rPr lang="en-US"/>
              <a:t>Apply for a credit card </a:t>
            </a:r>
            <a:endParaRPr/>
          </a:p>
          <a:p>
            <a:pPr indent="-285750" lvl="1" marL="685800" rtl="0" algn="l">
              <a:lnSpc>
                <a:spcPct val="90000"/>
              </a:lnSpc>
              <a:spcBef>
                <a:spcPts val="375"/>
              </a:spcBef>
              <a:spcAft>
                <a:spcPts val="0"/>
              </a:spcAft>
              <a:buSzPts val="2400"/>
              <a:buChar char="•"/>
            </a:pPr>
            <a:r>
              <a:rPr lang="en-US"/>
              <a:t>Apply for a car loan</a:t>
            </a:r>
            <a:endParaRPr/>
          </a:p>
          <a:p>
            <a:pPr indent="-285750" lvl="1" marL="685800" rtl="0" algn="l">
              <a:lnSpc>
                <a:spcPct val="90000"/>
              </a:lnSpc>
              <a:spcBef>
                <a:spcPts val="375"/>
              </a:spcBef>
              <a:spcAft>
                <a:spcPts val="0"/>
              </a:spcAft>
              <a:buSzPts val="2400"/>
              <a:buChar char="•"/>
            </a:pPr>
            <a:r>
              <a:rPr lang="en-US"/>
              <a:t>Establish renting history</a:t>
            </a:r>
            <a:endParaRPr/>
          </a:p>
          <a:p>
            <a:pPr indent="-304800" lvl="0" marL="342900" marR="0" rtl="0" algn="l">
              <a:lnSpc>
                <a:spcPct val="90000"/>
              </a:lnSpc>
              <a:spcBef>
                <a:spcPts val="750"/>
              </a:spcBef>
              <a:spcAft>
                <a:spcPts val="0"/>
              </a:spcAft>
              <a:buClr>
                <a:schemeClr val="dk1"/>
              </a:buClr>
              <a:buSzPts val="2800"/>
              <a:buFont typeface="Arial"/>
              <a:buChar char="•"/>
            </a:pPr>
            <a:r>
              <a:rPr lang="en-US"/>
              <a:t>Be wary of credit card usage—credit card debt can negatively affect your credit score.</a:t>
            </a:r>
            <a:endParaRPr/>
          </a:p>
          <a:p>
            <a:pPr indent="-304800" lvl="0" marL="342900" rtl="0" algn="l">
              <a:lnSpc>
                <a:spcPct val="90000"/>
              </a:lnSpc>
              <a:spcBef>
                <a:spcPts val="750"/>
              </a:spcBef>
              <a:spcAft>
                <a:spcPts val="0"/>
              </a:spcAft>
              <a:buSzPts val="2800"/>
              <a:buChar char="•"/>
            </a:pPr>
            <a:r>
              <a:rPr lang="en-US"/>
              <a:t>Credit scores are generally classified as:</a:t>
            </a:r>
            <a:endParaRPr/>
          </a:p>
          <a:p>
            <a:pPr indent="-234950" lvl="1" marL="685800" rtl="0" algn="l">
              <a:lnSpc>
                <a:spcPct val="90000"/>
              </a:lnSpc>
              <a:spcBef>
                <a:spcPts val="375"/>
              </a:spcBef>
              <a:spcAft>
                <a:spcPts val="0"/>
              </a:spcAft>
              <a:buSzPts val="1600"/>
              <a:buChar char="•"/>
            </a:pPr>
            <a:r>
              <a:rPr b="1" lang="en-US" sz="1600"/>
              <a:t>Very poor:</a:t>
            </a:r>
            <a:r>
              <a:rPr lang="en-US" sz="1600"/>
              <a:t> 300–579</a:t>
            </a:r>
            <a:endParaRPr sz="1600"/>
          </a:p>
          <a:p>
            <a:pPr indent="-234950" lvl="1" marL="685800" rtl="0" algn="l">
              <a:lnSpc>
                <a:spcPct val="90000"/>
              </a:lnSpc>
              <a:spcBef>
                <a:spcPts val="375"/>
              </a:spcBef>
              <a:spcAft>
                <a:spcPts val="0"/>
              </a:spcAft>
              <a:buSzPts val="1600"/>
              <a:buChar char="•"/>
            </a:pPr>
            <a:r>
              <a:rPr b="1" lang="en-US" sz="1600"/>
              <a:t>Fair:</a:t>
            </a:r>
            <a:r>
              <a:rPr lang="en-US" sz="1600"/>
              <a:t> 580–669</a:t>
            </a:r>
            <a:endParaRPr sz="1600"/>
          </a:p>
          <a:p>
            <a:pPr indent="-234950" lvl="1" marL="685800" rtl="0" algn="l">
              <a:lnSpc>
                <a:spcPct val="90000"/>
              </a:lnSpc>
              <a:spcBef>
                <a:spcPts val="375"/>
              </a:spcBef>
              <a:spcAft>
                <a:spcPts val="0"/>
              </a:spcAft>
              <a:buSzPts val="1600"/>
              <a:buChar char="•"/>
            </a:pPr>
            <a:r>
              <a:rPr b="1" lang="en-US" sz="1600"/>
              <a:t>Good:</a:t>
            </a:r>
            <a:r>
              <a:rPr lang="en-US" sz="1600"/>
              <a:t> 670–739</a:t>
            </a:r>
            <a:endParaRPr sz="1600"/>
          </a:p>
          <a:p>
            <a:pPr indent="-234950" lvl="1" marL="685800" rtl="0" algn="l">
              <a:lnSpc>
                <a:spcPct val="90000"/>
              </a:lnSpc>
              <a:spcBef>
                <a:spcPts val="375"/>
              </a:spcBef>
              <a:spcAft>
                <a:spcPts val="0"/>
              </a:spcAft>
              <a:buSzPts val="1600"/>
              <a:buChar char="•"/>
            </a:pPr>
            <a:r>
              <a:rPr b="1" lang="en-US" sz="1600"/>
              <a:t>Very good:</a:t>
            </a:r>
            <a:r>
              <a:rPr lang="en-US" sz="1600"/>
              <a:t> 740–799</a:t>
            </a:r>
            <a:endParaRPr sz="1600"/>
          </a:p>
          <a:p>
            <a:pPr indent="-234950" lvl="1" marL="685800" rtl="0" algn="l">
              <a:lnSpc>
                <a:spcPct val="90000"/>
              </a:lnSpc>
              <a:spcBef>
                <a:spcPts val="375"/>
              </a:spcBef>
              <a:spcAft>
                <a:spcPts val="0"/>
              </a:spcAft>
              <a:buSzPts val="1600"/>
              <a:buChar char="•"/>
            </a:pPr>
            <a:r>
              <a:rPr b="1" lang="en-US" sz="1600"/>
              <a:t>Exceptional:</a:t>
            </a:r>
            <a:r>
              <a:rPr lang="en-US" sz="1600"/>
              <a:t> 800–850</a:t>
            </a:r>
            <a:endParaRPr sz="1600"/>
          </a:p>
          <a:p>
            <a:pPr indent="-127000" lvl="0" marL="342900" marR="0" rtl="0" algn="l">
              <a:lnSpc>
                <a:spcPct val="90000"/>
              </a:lnSpc>
              <a:spcBef>
                <a:spcPts val="750"/>
              </a:spcBef>
              <a:spcAft>
                <a:spcPts val="0"/>
              </a:spcAft>
              <a:buClr>
                <a:schemeClr val="dk1"/>
              </a:buClr>
              <a:buSzPts val="2800"/>
              <a:buFont typeface="Arial"/>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Raising Your Credit Score</a:t>
            </a:r>
            <a:endParaRPr/>
          </a:p>
        </p:txBody>
      </p:sp>
      <p:pic>
        <p:nvPicPr>
          <p:cNvPr descr="The 5 Strategies That Raised My Credit Score From The 500s to The 800s" id="137" name="Google Shape;137;p15"/>
          <p:cNvPicPr preferRelativeResize="0"/>
          <p:nvPr/>
        </p:nvPicPr>
        <p:blipFill rotWithShape="1">
          <a:blip r:embed="rId3">
            <a:alphaModFix/>
          </a:blip>
          <a:srcRect b="0" l="0" r="0" t="0"/>
          <a:stretch/>
        </p:blipFill>
        <p:spPr>
          <a:xfrm>
            <a:off x="1950595" y="1740015"/>
            <a:ext cx="8290810" cy="466358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6"/>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Buying a Car</a:t>
            </a:r>
            <a:endParaRPr/>
          </a:p>
        </p:txBody>
      </p:sp>
      <p:sp>
        <p:nvSpPr>
          <p:cNvPr id="144" name="Google Shape;144;p16"/>
          <p:cNvSpPr txBox="1"/>
          <p:nvPr>
            <p:ph idx="1" type="body"/>
          </p:nvPr>
        </p:nvSpPr>
        <p:spPr>
          <a:xfrm>
            <a:off x="838200" y="1825625"/>
            <a:ext cx="4408357"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Benefits of Buying New</a:t>
            </a:r>
            <a:endParaRPr/>
          </a:p>
          <a:p>
            <a:pPr indent="-285750" lvl="1" marL="685800" rtl="0" algn="l">
              <a:lnSpc>
                <a:spcPct val="90000"/>
              </a:lnSpc>
              <a:spcBef>
                <a:spcPts val="375"/>
              </a:spcBef>
              <a:spcAft>
                <a:spcPts val="0"/>
              </a:spcAft>
              <a:buSzPts val="2400"/>
              <a:buChar char="•"/>
            </a:pPr>
            <a:r>
              <a:rPr lang="en-US"/>
              <a:t>better interest rates</a:t>
            </a:r>
            <a:endParaRPr/>
          </a:p>
          <a:p>
            <a:pPr indent="-285750" lvl="1" marL="685800" rtl="0" algn="l">
              <a:lnSpc>
                <a:spcPct val="90000"/>
              </a:lnSpc>
              <a:spcBef>
                <a:spcPts val="375"/>
              </a:spcBef>
              <a:spcAft>
                <a:spcPts val="0"/>
              </a:spcAft>
              <a:buSzPts val="2400"/>
              <a:buChar char="•"/>
            </a:pPr>
            <a:r>
              <a:rPr lang="en-US"/>
              <a:t>dealer incentives</a:t>
            </a:r>
            <a:endParaRPr/>
          </a:p>
          <a:p>
            <a:pPr indent="-285750" lvl="1" marL="685800" rtl="0" algn="l">
              <a:lnSpc>
                <a:spcPct val="90000"/>
              </a:lnSpc>
              <a:spcBef>
                <a:spcPts val="375"/>
              </a:spcBef>
              <a:spcAft>
                <a:spcPts val="0"/>
              </a:spcAft>
              <a:buSzPts val="2400"/>
              <a:buChar char="•"/>
            </a:pPr>
            <a:r>
              <a:rPr lang="en-US"/>
              <a:t>latest innovations </a:t>
            </a:r>
            <a:endParaRPr/>
          </a:p>
          <a:p>
            <a:pPr indent="-304800" lvl="0" marL="342900" marR="0" rtl="0" algn="l">
              <a:lnSpc>
                <a:spcPct val="90000"/>
              </a:lnSpc>
              <a:spcBef>
                <a:spcPts val="750"/>
              </a:spcBef>
              <a:spcAft>
                <a:spcPts val="0"/>
              </a:spcAft>
              <a:buClr>
                <a:schemeClr val="dk1"/>
              </a:buClr>
              <a:buSzPts val="2800"/>
              <a:buFont typeface="Arial"/>
              <a:buChar char="•"/>
            </a:pPr>
            <a:r>
              <a:rPr lang="en-US"/>
              <a:t>Benefits of Buying Used</a:t>
            </a:r>
            <a:endParaRPr/>
          </a:p>
          <a:p>
            <a:pPr indent="-285750" lvl="1" marL="685800" rtl="0" algn="l">
              <a:lnSpc>
                <a:spcPct val="90000"/>
              </a:lnSpc>
              <a:spcBef>
                <a:spcPts val="375"/>
              </a:spcBef>
              <a:spcAft>
                <a:spcPts val="0"/>
              </a:spcAft>
              <a:buSzPts val="2400"/>
              <a:buChar char="•"/>
            </a:pPr>
            <a:r>
              <a:rPr lang="en-US"/>
              <a:t>avoiding depreciation: a new car loses ~30% of its value as soon as it’s purchased</a:t>
            </a:r>
            <a:endParaRPr/>
          </a:p>
          <a:p>
            <a:pPr indent="-285750" lvl="1" marL="685800" rtl="0" algn="l">
              <a:lnSpc>
                <a:spcPct val="90000"/>
              </a:lnSpc>
              <a:spcBef>
                <a:spcPts val="375"/>
              </a:spcBef>
              <a:spcAft>
                <a:spcPts val="0"/>
              </a:spcAft>
              <a:buSzPts val="2400"/>
              <a:buChar char="•"/>
            </a:pPr>
            <a:r>
              <a:rPr lang="en-US"/>
              <a:t>typically less expensive than new car</a:t>
            </a:r>
            <a:endParaRPr/>
          </a:p>
          <a:p>
            <a:pPr indent="-127000" lvl="0" marL="342900" marR="0" rtl="0" algn="l">
              <a:lnSpc>
                <a:spcPct val="90000"/>
              </a:lnSpc>
              <a:spcBef>
                <a:spcPts val="750"/>
              </a:spcBef>
              <a:spcAft>
                <a:spcPts val="0"/>
              </a:spcAft>
              <a:buClr>
                <a:schemeClr val="dk1"/>
              </a:buClr>
              <a:buSzPts val="2800"/>
              <a:buFont typeface="Arial"/>
              <a:buNone/>
            </a:pPr>
            <a:r>
              <a:t/>
            </a:r>
            <a:endParaRPr/>
          </a:p>
        </p:txBody>
      </p:sp>
      <p:pic>
        <p:nvPicPr>
          <p:cNvPr descr="A small blue hatchback car parked in front of a building." id="145" name="Google Shape;145;p16"/>
          <p:cNvPicPr preferRelativeResize="0"/>
          <p:nvPr/>
        </p:nvPicPr>
        <p:blipFill rotWithShape="1">
          <a:blip r:embed="rId3">
            <a:alphaModFix/>
          </a:blip>
          <a:srcRect b="0" l="0" r="0" t="0"/>
          <a:stretch/>
        </p:blipFill>
        <p:spPr>
          <a:xfrm>
            <a:off x="5729573" y="1930556"/>
            <a:ext cx="5624227" cy="375417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Buying a House</a:t>
            </a:r>
            <a:endParaRPr/>
          </a:p>
        </p:txBody>
      </p:sp>
      <p:sp>
        <p:nvSpPr>
          <p:cNvPr id="152" name="Google Shape;152;p17"/>
          <p:cNvSpPr txBox="1"/>
          <p:nvPr>
            <p:ph idx="1" type="body"/>
          </p:nvPr>
        </p:nvSpPr>
        <p:spPr>
          <a:xfrm>
            <a:off x="838200" y="1825625"/>
            <a:ext cx="5007964"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a:t>A traditional home mortgage is usually 80% of the value of the home, with a 20% down payment, although there are some assistance programs</a:t>
            </a:r>
            <a:endParaRPr/>
          </a:p>
          <a:p>
            <a:pPr indent="0" lvl="0" marL="38100" rtl="0" algn="l">
              <a:lnSpc>
                <a:spcPct val="90000"/>
              </a:lnSpc>
              <a:spcBef>
                <a:spcPts val="750"/>
              </a:spcBef>
              <a:spcAft>
                <a:spcPts val="0"/>
              </a:spcAft>
              <a:buSzPts val="2800"/>
              <a:buNone/>
            </a:pPr>
            <a:r>
              <a:t/>
            </a:r>
            <a:endParaRPr sz="1000"/>
          </a:p>
          <a:p>
            <a:pPr indent="-304800" lvl="0" marL="342900" marR="0" rtl="0" algn="l">
              <a:lnSpc>
                <a:spcPct val="90000"/>
              </a:lnSpc>
              <a:spcBef>
                <a:spcPts val="750"/>
              </a:spcBef>
              <a:spcAft>
                <a:spcPts val="0"/>
              </a:spcAft>
              <a:buClr>
                <a:schemeClr val="dk1"/>
              </a:buClr>
              <a:buSzPts val="2800"/>
              <a:buFont typeface="Arial"/>
              <a:buChar char="•"/>
            </a:pPr>
            <a:r>
              <a:rPr lang="en-US"/>
              <a:t>A House as a Liability</a:t>
            </a:r>
            <a:endParaRPr/>
          </a:p>
          <a:p>
            <a:pPr indent="-285750" lvl="1" marL="685800" rtl="0" algn="l">
              <a:lnSpc>
                <a:spcPct val="90000"/>
              </a:lnSpc>
              <a:spcBef>
                <a:spcPts val="375"/>
              </a:spcBef>
              <a:spcAft>
                <a:spcPts val="0"/>
              </a:spcAft>
              <a:buSzPts val="2400"/>
              <a:buChar char="•"/>
            </a:pPr>
            <a:r>
              <a:rPr lang="en-US"/>
              <a:t>insurance</a:t>
            </a:r>
            <a:endParaRPr/>
          </a:p>
          <a:p>
            <a:pPr indent="-285750" lvl="1" marL="685800" rtl="0" algn="l">
              <a:lnSpc>
                <a:spcPct val="90000"/>
              </a:lnSpc>
              <a:spcBef>
                <a:spcPts val="375"/>
              </a:spcBef>
              <a:spcAft>
                <a:spcPts val="0"/>
              </a:spcAft>
              <a:buSzPts val="2400"/>
              <a:buChar char="•"/>
            </a:pPr>
            <a:r>
              <a:rPr lang="en-US"/>
              <a:t>repairs and maintenance</a:t>
            </a:r>
            <a:endParaRPr/>
          </a:p>
          <a:p>
            <a:pPr indent="-285750" lvl="1" marL="685800" rtl="0" algn="l">
              <a:lnSpc>
                <a:spcPct val="90000"/>
              </a:lnSpc>
              <a:spcBef>
                <a:spcPts val="375"/>
              </a:spcBef>
              <a:spcAft>
                <a:spcPts val="0"/>
              </a:spcAft>
              <a:buSzPts val="2400"/>
              <a:buChar char="•"/>
            </a:pPr>
            <a:r>
              <a:rPr lang="en-US"/>
              <a:t>monthly payment</a:t>
            </a:r>
            <a:endParaRPr/>
          </a:p>
          <a:p>
            <a:pPr indent="-304800" lvl="0" marL="342900" marR="0" rtl="0" algn="l">
              <a:lnSpc>
                <a:spcPct val="90000"/>
              </a:lnSpc>
              <a:spcBef>
                <a:spcPts val="750"/>
              </a:spcBef>
              <a:spcAft>
                <a:spcPts val="0"/>
              </a:spcAft>
              <a:buClr>
                <a:schemeClr val="dk1"/>
              </a:buClr>
              <a:buSzPts val="2800"/>
              <a:buFont typeface="Arial"/>
              <a:buChar char="•"/>
            </a:pPr>
            <a:r>
              <a:rPr lang="en-US"/>
              <a:t>A House as an Asset</a:t>
            </a:r>
            <a:endParaRPr/>
          </a:p>
          <a:p>
            <a:pPr indent="-285750" lvl="1" marL="685800" rtl="0" algn="l">
              <a:lnSpc>
                <a:spcPct val="90000"/>
              </a:lnSpc>
              <a:spcBef>
                <a:spcPts val="375"/>
              </a:spcBef>
              <a:spcAft>
                <a:spcPts val="0"/>
              </a:spcAft>
              <a:buSzPts val="2400"/>
              <a:buChar char="•"/>
            </a:pPr>
            <a:r>
              <a:rPr lang="en-US"/>
              <a:t>equity</a:t>
            </a:r>
            <a:endParaRPr/>
          </a:p>
          <a:p>
            <a:pPr indent="-285750" lvl="1" marL="685800" rtl="0" algn="l">
              <a:lnSpc>
                <a:spcPct val="90000"/>
              </a:lnSpc>
              <a:spcBef>
                <a:spcPts val="375"/>
              </a:spcBef>
              <a:spcAft>
                <a:spcPts val="0"/>
              </a:spcAft>
              <a:buSzPts val="2400"/>
              <a:buChar char="•"/>
            </a:pPr>
            <a:r>
              <a:rPr lang="en-US"/>
              <a:t>renting out for passive income  </a:t>
            </a:r>
            <a:endParaRPr/>
          </a:p>
          <a:p>
            <a:pPr indent="0" lvl="0" marL="38100" rtl="0" algn="l">
              <a:lnSpc>
                <a:spcPct val="90000"/>
              </a:lnSpc>
              <a:spcBef>
                <a:spcPts val="750"/>
              </a:spcBef>
              <a:spcAft>
                <a:spcPts val="0"/>
              </a:spcAft>
              <a:buSzPts val="2800"/>
              <a:buNone/>
            </a:pPr>
            <a:r>
              <a:t/>
            </a:r>
            <a:endParaRPr/>
          </a:p>
        </p:txBody>
      </p:sp>
      <p:sp>
        <p:nvSpPr>
          <p:cNvPr id="153" name="Google Shape;153;p17"/>
          <p:cNvSpPr txBox="1"/>
          <p:nvPr/>
        </p:nvSpPr>
        <p:spPr>
          <a:xfrm>
            <a:off x="6345838" y="1825625"/>
            <a:ext cx="5007964" cy="4351338"/>
          </a:xfrm>
          <a:prstGeom prst="rect">
            <a:avLst/>
          </a:prstGeom>
          <a:noFill/>
          <a:ln>
            <a:noFill/>
          </a:ln>
        </p:spPr>
        <p:txBody>
          <a:bodyPr anchorCtr="0" anchor="t" bIns="45700" lIns="91425" spcFirstLastPara="1" rIns="91425" wrap="square" tIns="45700">
            <a:noAutofit/>
          </a:bodyPr>
          <a:lstStyle/>
          <a:p>
            <a:pPr indent="-127000" lvl="0" marL="342900" marR="0" rtl="0" algn="l">
              <a:lnSpc>
                <a:spcPct val="90000"/>
              </a:lnSpc>
              <a:spcBef>
                <a:spcPts val="750"/>
              </a:spcBef>
              <a:spcAft>
                <a:spcPts val="0"/>
              </a:spcAft>
              <a:buClr>
                <a:schemeClr val="dk1"/>
              </a:buClr>
              <a:buSzPts val="2800"/>
              <a:buFont typeface="Arial"/>
              <a:buNone/>
            </a:pPr>
            <a:r>
              <a:t/>
            </a:r>
            <a:endParaRPr b="0" i="0" sz="2100" u="none" cap="none" strike="noStrike">
              <a:solidFill>
                <a:schemeClr val="dk1"/>
              </a:solidFill>
              <a:latin typeface="Century Gothic"/>
              <a:ea typeface="Century Gothic"/>
              <a:cs typeface="Century Gothic"/>
              <a:sym typeface="Century Gothic"/>
            </a:endParaRPr>
          </a:p>
        </p:txBody>
      </p:sp>
      <p:pic>
        <p:nvPicPr>
          <p:cNvPr descr="aerial shot of a suburban neighborhood of mid-sized houses. " id="154" name="Google Shape;154;p17"/>
          <p:cNvPicPr preferRelativeResize="0"/>
          <p:nvPr/>
        </p:nvPicPr>
        <p:blipFill rotWithShape="1">
          <a:blip r:embed="rId3">
            <a:alphaModFix/>
          </a:blip>
          <a:srcRect b="0" l="0" r="0" t="0"/>
          <a:stretch/>
        </p:blipFill>
        <p:spPr>
          <a:xfrm>
            <a:off x="5846163" y="1937373"/>
            <a:ext cx="5648090" cy="423958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1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Taxes</a:t>
            </a:r>
            <a:endParaRPr/>
          </a:p>
        </p:txBody>
      </p:sp>
      <p:sp>
        <p:nvSpPr>
          <p:cNvPr id="161" name="Google Shape;161;p1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ctr">
              <a:lnSpc>
                <a:spcPct val="90000"/>
              </a:lnSpc>
              <a:spcBef>
                <a:spcPts val="750"/>
              </a:spcBef>
              <a:spcAft>
                <a:spcPts val="0"/>
              </a:spcAft>
              <a:buSzPts val="2800"/>
              <a:buNone/>
            </a:pPr>
            <a:r>
              <a:rPr i="1" lang="en-US"/>
              <a:t>Taxes are what we pay for civilized society.</a:t>
            </a:r>
            <a:endParaRPr/>
          </a:p>
          <a:p>
            <a:pPr indent="0" lvl="0" marL="38100" rtl="0" algn="ctr">
              <a:lnSpc>
                <a:spcPct val="90000"/>
              </a:lnSpc>
              <a:spcBef>
                <a:spcPts val="750"/>
              </a:spcBef>
              <a:spcAft>
                <a:spcPts val="0"/>
              </a:spcAft>
              <a:buSzPts val="2800"/>
              <a:buNone/>
            </a:pPr>
            <a:r>
              <a:rPr i="1" lang="en-US"/>
              <a:t>—Oliver Wendell Holmes, Jr.</a:t>
            </a:r>
            <a:endParaRPr/>
          </a:p>
          <a:p>
            <a:pPr indent="-127000" lvl="0" marL="342900" marR="0" rtl="0" algn="l">
              <a:lnSpc>
                <a:spcPct val="90000"/>
              </a:lnSpc>
              <a:spcBef>
                <a:spcPts val="750"/>
              </a:spcBef>
              <a:spcAft>
                <a:spcPts val="0"/>
              </a:spcAft>
              <a:buClr>
                <a:schemeClr val="dk1"/>
              </a:buClr>
              <a:buSzPts val="2800"/>
              <a:buFont typeface="Arial"/>
              <a:buNone/>
            </a:pPr>
            <a:r>
              <a:t/>
            </a:r>
            <a:endParaRPr sz="1000"/>
          </a:p>
          <a:p>
            <a:pPr indent="-304800" lvl="0" marL="342900" marR="0" rtl="0" algn="l">
              <a:lnSpc>
                <a:spcPct val="90000"/>
              </a:lnSpc>
              <a:spcBef>
                <a:spcPts val="750"/>
              </a:spcBef>
              <a:spcAft>
                <a:spcPts val="0"/>
              </a:spcAft>
              <a:buClr>
                <a:schemeClr val="dk1"/>
              </a:buClr>
              <a:buSzPts val="2800"/>
              <a:buFont typeface="Arial"/>
              <a:buChar char="•"/>
            </a:pPr>
            <a:r>
              <a:rPr lang="en-US"/>
              <a:t>Anyone who makes more than the standard deduction ($12,400 in 2020) must pay income tax</a:t>
            </a:r>
            <a:endParaRPr/>
          </a:p>
          <a:p>
            <a:pPr indent="-304800" lvl="0" marL="342900" marR="0" rtl="0" algn="l">
              <a:lnSpc>
                <a:spcPct val="90000"/>
              </a:lnSpc>
              <a:spcBef>
                <a:spcPts val="750"/>
              </a:spcBef>
              <a:spcAft>
                <a:spcPts val="0"/>
              </a:spcAft>
              <a:buClr>
                <a:schemeClr val="dk1"/>
              </a:buClr>
              <a:buSzPts val="2800"/>
              <a:buFont typeface="Arial"/>
              <a:buChar char="•"/>
            </a:pPr>
            <a:r>
              <a:rPr lang="en-US"/>
              <a:t>Student-Specific Tax Rules</a:t>
            </a:r>
            <a:endParaRPr/>
          </a:p>
          <a:p>
            <a:pPr indent="-285750" lvl="1" marL="685800" rtl="0" algn="l">
              <a:lnSpc>
                <a:spcPct val="90000"/>
              </a:lnSpc>
              <a:spcBef>
                <a:spcPts val="375"/>
              </a:spcBef>
              <a:spcAft>
                <a:spcPts val="0"/>
              </a:spcAft>
              <a:buSzPts val="2400"/>
              <a:buChar char="•"/>
            </a:pPr>
            <a:r>
              <a:rPr lang="en-US"/>
              <a:t>Scholarships are tax-exempt, unless the scholarship exceeds school costs (which include room and board, books, etc.)</a:t>
            </a:r>
            <a:endParaRPr/>
          </a:p>
          <a:p>
            <a:pPr indent="-304800" lvl="0" marL="342900" marR="0" rtl="0" algn="l">
              <a:lnSpc>
                <a:spcPct val="90000"/>
              </a:lnSpc>
              <a:spcBef>
                <a:spcPts val="750"/>
              </a:spcBef>
              <a:spcAft>
                <a:spcPts val="0"/>
              </a:spcAft>
              <a:buClr>
                <a:schemeClr val="dk1"/>
              </a:buClr>
              <a:buSzPts val="2800"/>
              <a:buFont typeface="Arial"/>
              <a:buChar char="•"/>
            </a:pPr>
            <a:r>
              <a:rPr lang="en-US"/>
              <a:t>Student-Specific Tax Credits</a:t>
            </a:r>
            <a:endParaRPr/>
          </a:p>
          <a:p>
            <a:pPr indent="-285750" lvl="1" marL="685800" rtl="0" algn="l">
              <a:lnSpc>
                <a:spcPct val="90000"/>
              </a:lnSpc>
              <a:spcBef>
                <a:spcPts val="375"/>
              </a:spcBef>
              <a:spcAft>
                <a:spcPts val="0"/>
              </a:spcAft>
              <a:buSzPts val="2400"/>
              <a:buChar char="•"/>
            </a:pPr>
            <a:r>
              <a:rPr b="1" lang="en-US"/>
              <a:t>The American opportunity tax credit:</a:t>
            </a:r>
            <a:r>
              <a:rPr lang="en-US"/>
              <a:t> for their first four years of undergraduate school, students are qualified to receive up to $2,500 in returns</a:t>
            </a:r>
            <a:endParaRPr/>
          </a:p>
          <a:p>
            <a:pPr indent="-285750" lvl="1" marL="685800" rtl="0" algn="l">
              <a:lnSpc>
                <a:spcPct val="90000"/>
              </a:lnSpc>
              <a:spcBef>
                <a:spcPts val="375"/>
              </a:spcBef>
              <a:spcAft>
                <a:spcPts val="0"/>
              </a:spcAft>
              <a:buSzPts val="2400"/>
              <a:buChar char="•"/>
            </a:pPr>
            <a:r>
              <a:rPr b="1" lang="en-US"/>
              <a:t>The lifetime learning tax credit:</a:t>
            </a:r>
            <a:r>
              <a:rPr lang="en-US"/>
              <a:t> after their first four years, students can claim 20 percent of $10,000 of qualifying educational expenses </a:t>
            </a:r>
            <a:endParaRPr/>
          </a:p>
          <a:p>
            <a:pPr indent="-127000" lvl="0" marL="342900" marR="0" rtl="0" algn="l">
              <a:lnSpc>
                <a:spcPct val="90000"/>
              </a:lnSpc>
              <a:spcBef>
                <a:spcPts val="750"/>
              </a:spcBef>
              <a:spcAft>
                <a:spcPts val="0"/>
              </a:spcAft>
              <a:buClr>
                <a:schemeClr val="dk1"/>
              </a:buClr>
              <a:buSzPts val="2800"/>
              <a:buFont typeface="Arial"/>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6"/>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Practice Question 1</a:t>
            </a:r>
            <a:endParaRPr/>
          </a:p>
        </p:txBody>
      </p:sp>
      <p:sp>
        <p:nvSpPr>
          <p:cNvPr id="167" name="Google Shape;167;p2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6350" lvl="0" marL="6350" rtl="0" algn="l">
              <a:lnSpc>
                <a:spcPct val="90000"/>
              </a:lnSpc>
              <a:spcBef>
                <a:spcPts val="750"/>
              </a:spcBef>
              <a:spcAft>
                <a:spcPts val="0"/>
              </a:spcAft>
              <a:buSzPts val="2800"/>
              <a:buNone/>
            </a:pPr>
            <a:r>
              <a:rPr lang="en-US"/>
              <a:t>Charity planned a trip and decided to sign up for her first credit card. After she received it in the mail, she started to use it. She purchased an airplane ticket to New Orleans, booked a hotel and rental car. While on the trip she used the credit card to purchase meals, </a:t>
            </a:r>
            <a:r>
              <a:rPr lang="en-US"/>
              <a:t>souvenirs</a:t>
            </a:r>
            <a:r>
              <a:rPr lang="en-US"/>
              <a:t> and local music. When she returned she paid her credit card down to zero before the due date. If Charity continues to operate this way with her credit card, what future financial status will she be establishing?</a:t>
            </a:r>
            <a:endParaRPr/>
          </a:p>
          <a:p>
            <a:pPr indent="-6350" lvl="0" marL="6350" rtl="0" algn="l">
              <a:lnSpc>
                <a:spcPct val="90000"/>
              </a:lnSpc>
              <a:spcBef>
                <a:spcPts val="750"/>
              </a:spcBef>
              <a:spcAft>
                <a:spcPts val="0"/>
              </a:spcAft>
              <a:buSzPts val="2800"/>
              <a:buNone/>
            </a:pPr>
            <a:r>
              <a:t/>
            </a:r>
            <a:endParaRPr/>
          </a:p>
          <a:p>
            <a:pPr indent="-457200" lvl="0" marL="914400" rtl="0" algn="l">
              <a:lnSpc>
                <a:spcPct val="90000"/>
              </a:lnSpc>
              <a:spcBef>
                <a:spcPts val="750"/>
              </a:spcBef>
              <a:spcAft>
                <a:spcPts val="0"/>
              </a:spcAft>
              <a:buSzPts val="2100"/>
              <a:buFont typeface="Arial"/>
              <a:buAutoNum type="alphaUcPeriod"/>
            </a:pPr>
            <a:r>
              <a:rPr lang="en-US"/>
              <a:t>Use her credit card to pay for unnecessary things.</a:t>
            </a:r>
            <a:endParaRPr/>
          </a:p>
          <a:p>
            <a:pPr indent="-457200" lvl="0" marL="914400" rtl="0" algn="l">
              <a:lnSpc>
                <a:spcPct val="90000"/>
              </a:lnSpc>
              <a:spcBef>
                <a:spcPts val="750"/>
              </a:spcBef>
              <a:spcAft>
                <a:spcPts val="0"/>
              </a:spcAft>
              <a:buSzPts val="2100"/>
              <a:buFont typeface="Arial"/>
              <a:buAutoNum type="alphaUcPeriod"/>
            </a:pPr>
            <a:r>
              <a:rPr lang="en-US"/>
              <a:t>Build a positive credit history and raise her credit score. </a:t>
            </a:r>
            <a:endParaRPr/>
          </a:p>
          <a:p>
            <a:pPr indent="-457200" lvl="0" marL="914400" rtl="0" algn="l">
              <a:lnSpc>
                <a:spcPct val="90000"/>
              </a:lnSpc>
              <a:spcBef>
                <a:spcPts val="750"/>
              </a:spcBef>
              <a:spcAft>
                <a:spcPts val="0"/>
              </a:spcAft>
              <a:buSzPts val="2100"/>
              <a:buFont typeface="Arial"/>
              <a:buAutoNum type="alphaUcPeriod"/>
            </a:pPr>
            <a:r>
              <a:rPr lang="en-US"/>
              <a:t>Overstretch her budget and get in debt.</a:t>
            </a:r>
            <a:endParaRPr/>
          </a:p>
          <a:p>
            <a:pPr indent="-457200" lvl="0" marL="914400" rtl="0" algn="l">
              <a:lnSpc>
                <a:spcPct val="90000"/>
              </a:lnSpc>
              <a:spcBef>
                <a:spcPts val="750"/>
              </a:spcBef>
              <a:spcAft>
                <a:spcPts val="0"/>
              </a:spcAft>
              <a:buSzPts val="2100"/>
              <a:buFont typeface="Arial"/>
              <a:buAutoNum type="alphaUcPeriod"/>
            </a:pPr>
            <a:r>
              <a:rPr lang="en-US"/>
              <a:t>Her present actions will not affect her financial future.</a:t>
            </a:r>
            <a:endParaRPr/>
          </a:p>
          <a:p>
            <a:pPr indent="0" lvl="0" marL="38100" rtl="0" algn="l">
              <a:lnSpc>
                <a:spcPct val="90000"/>
              </a:lnSpc>
              <a:spcBef>
                <a:spcPts val="750"/>
              </a:spcBef>
              <a:spcAft>
                <a:spcPts val="0"/>
              </a:spcAft>
              <a:buSzPts val="28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p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Module Learning Outcomes</a:t>
            </a:r>
            <a:endParaRPr/>
          </a:p>
        </p:txBody>
      </p:sp>
      <p:sp>
        <p:nvSpPr>
          <p:cNvPr id="50" name="Google Shape;50;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i="1" lang="en-US"/>
              <a:t>Discuss the importance of accounting principles in your personal life</a:t>
            </a:r>
            <a:endParaRPr/>
          </a:p>
          <a:p>
            <a:pPr indent="0" lvl="0" marL="38100" rtl="0" algn="l">
              <a:lnSpc>
                <a:spcPct val="90000"/>
              </a:lnSpc>
              <a:spcBef>
                <a:spcPts val="750"/>
              </a:spcBef>
              <a:spcAft>
                <a:spcPts val="0"/>
              </a:spcAft>
              <a:buSzPts val="2800"/>
              <a:buNone/>
            </a:pPr>
            <a:r>
              <a:t/>
            </a:r>
            <a:endParaRPr/>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3"/>
              </a:rPr>
              <a:t>0.1: Use your knowledge of accounting to garner resources to fund your education</a:t>
            </a:r>
            <a:endParaRPr sz="2400"/>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4"/>
              </a:rPr>
              <a:t>0.2: Use your knowledge of accounting to create a healthy financial picture for you and your family</a:t>
            </a:r>
            <a:endParaRPr sz="2400"/>
          </a:p>
          <a:p>
            <a:pPr indent="-457200" lvl="0" marL="932688" rtl="0" algn="l">
              <a:lnSpc>
                <a:spcPct val="90000"/>
              </a:lnSpc>
              <a:spcBef>
                <a:spcPts val="375"/>
              </a:spcBef>
              <a:spcAft>
                <a:spcPts val="0"/>
              </a:spcAft>
              <a:buSzPts val="2800"/>
              <a:buNone/>
            </a:pPr>
            <a:r>
              <a:rPr lang="en-US" sz="2400" u="sng">
                <a:solidFill>
                  <a:schemeClr val="hlink"/>
                </a:solidFill>
                <a:hlinkClick action="ppaction://hlinksldjump" r:id="rId5"/>
              </a:rPr>
              <a:t>0.3: Use your knowledge of accounting to finance your retirement and leave a legacy for your loved ones</a:t>
            </a: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19"/>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Financing the Future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0"/>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Financing the Future</a:t>
            </a:r>
            <a:endParaRPr/>
          </a:p>
        </p:txBody>
      </p:sp>
      <p:sp>
        <p:nvSpPr>
          <p:cNvPr id="178" name="Google Shape;178;p2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0.3: Use your knowledge of accounting to finance your retirement and leave a legacy for your loved ones</a:t>
            </a:r>
            <a:endParaRPr i="1" sz="2400"/>
          </a:p>
          <a:p>
            <a:pPr indent="0" lvl="1" marL="582930" rtl="0" algn="l">
              <a:lnSpc>
                <a:spcPct val="90000"/>
              </a:lnSpc>
              <a:spcBef>
                <a:spcPts val="375"/>
              </a:spcBef>
              <a:spcAft>
                <a:spcPts val="0"/>
              </a:spcAft>
              <a:buSzPts val="2400"/>
              <a:buNone/>
            </a:pPr>
            <a:r>
              <a:rPr lang="en-US" sz="2000"/>
              <a:t>0.3.1: Describe common types of investments</a:t>
            </a:r>
            <a:endParaRPr/>
          </a:p>
          <a:p>
            <a:pPr indent="0" lvl="1" marL="582930" rtl="0" algn="l">
              <a:lnSpc>
                <a:spcPct val="90000"/>
              </a:lnSpc>
              <a:spcBef>
                <a:spcPts val="375"/>
              </a:spcBef>
              <a:spcAft>
                <a:spcPts val="0"/>
              </a:spcAft>
              <a:buSzPts val="2400"/>
              <a:buNone/>
            </a:pPr>
            <a:r>
              <a:rPr lang="en-US" sz="2000"/>
              <a:t>0.3.2: Demonstrate an understanding of the time value of money</a:t>
            </a:r>
            <a:endParaRPr/>
          </a:p>
          <a:p>
            <a:pPr indent="0" lvl="1" marL="582930" rtl="0" algn="l">
              <a:lnSpc>
                <a:spcPct val="90000"/>
              </a:lnSpc>
              <a:spcBef>
                <a:spcPts val="375"/>
              </a:spcBef>
              <a:spcAft>
                <a:spcPts val="0"/>
              </a:spcAft>
              <a:buSzPts val="2400"/>
              <a:buNone/>
            </a:pPr>
            <a:r>
              <a:rPr lang="en-US" sz="2000"/>
              <a:t>0.3.3: Identify various strategies to fund retirement</a:t>
            </a:r>
            <a:endParaRPr i="1" sz="20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21"/>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Investing</a:t>
            </a:r>
            <a:endParaRPr/>
          </a:p>
        </p:txBody>
      </p:sp>
      <p:sp>
        <p:nvSpPr>
          <p:cNvPr id="185" name="Google Shape;185;p21"/>
          <p:cNvSpPr txBox="1"/>
          <p:nvPr>
            <p:ph idx="1" type="body"/>
          </p:nvPr>
        </p:nvSpPr>
        <p:spPr>
          <a:xfrm>
            <a:off x="838200" y="1825625"/>
            <a:ext cx="4588239" cy="4351338"/>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lang="en-US"/>
              <a:t>Most commonly used types of investments:</a:t>
            </a:r>
            <a:endParaRPr/>
          </a:p>
          <a:p>
            <a:pPr indent="-285750" lvl="1" marL="685800" rtl="0" algn="l">
              <a:lnSpc>
                <a:spcPct val="90000"/>
              </a:lnSpc>
              <a:spcBef>
                <a:spcPts val="375"/>
              </a:spcBef>
              <a:spcAft>
                <a:spcPts val="0"/>
              </a:spcAft>
              <a:buSzPts val="2400"/>
              <a:buChar char="•"/>
            </a:pPr>
            <a:r>
              <a:rPr lang="en-US"/>
              <a:t>Stocks: a share of ownership in a single company</a:t>
            </a:r>
            <a:endParaRPr/>
          </a:p>
          <a:p>
            <a:pPr indent="-285750" lvl="1" marL="685800" rtl="0" algn="l">
              <a:lnSpc>
                <a:spcPct val="90000"/>
              </a:lnSpc>
              <a:spcBef>
                <a:spcPts val="375"/>
              </a:spcBef>
              <a:spcAft>
                <a:spcPts val="0"/>
              </a:spcAft>
              <a:buSzPts val="2400"/>
              <a:buChar char="•"/>
            </a:pPr>
            <a:r>
              <a:rPr lang="en-US"/>
              <a:t>Bonds: a loan to a company or government entity</a:t>
            </a:r>
            <a:endParaRPr/>
          </a:p>
          <a:p>
            <a:pPr indent="-285750" lvl="1" marL="685800" rtl="0" algn="l">
              <a:lnSpc>
                <a:spcPct val="90000"/>
              </a:lnSpc>
              <a:spcBef>
                <a:spcPts val="375"/>
              </a:spcBef>
              <a:spcAft>
                <a:spcPts val="0"/>
              </a:spcAft>
              <a:buSzPts val="2400"/>
              <a:buChar char="•"/>
            </a:pPr>
            <a:r>
              <a:rPr lang="en-US"/>
              <a:t>Mutual Funds: a mix of investments packaged together</a:t>
            </a:r>
            <a:endParaRPr/>
          </a:p>
          <a:p>
            <a:pPr indent="-285750" lvl="1" marL="685800" rtl="0" algn="l">
              <a:lnSpc>
                <a:spcPct val="90000"/>
              </a:lnSpc>
              <a:spcBef>
                <a:spcPts val="375"/>
              </a:spcBef>
              <a:spcAft>
                <a:spcPts val="0"/>
              </a:spcAft>
              <a:buSzPts val="2400"/>
              <a:buChar char="•"/>
            </a:pPr>
            <a:r>
              <a:rPr lang="en-US"/>
              <a:t>Rental Real Estate: you must purchase and manage (or pay someone to manage) property to then rent out</a:t>
            </a:r>
            <a:endParaRPr/>
          </a:p>
          <a:p>
            <a:pPr indent="-127000" lvl="0" marL="342900" marR="0" rtl="0" algn="l">
              <a:lnSpc>
                <a:spcPct val="90000"/>
              </a:lnSpc>
              <a:spcBef>
                <a:spcPts val="750"/>
              </a:spcBef>
              <a:spcAft>
                <a:spcPts val="0"/>
              </a:spcAft>
              <a:buClr>
                <a:schemeClr val="dk1"/>
              </a:buClr>
              <a:buSzPts val="2800"/>
              <a:buFont typeface="Arial"/>
              <a:buNone/>
            </a:pPr>
            <a:r>
              <a:t/>
            </a:r>
            <a:endParaRPr/>
          </a:p>
        </p:txBody>
      </p:sp>
      <p:pic>
        <p:nvPicPr>
          <p:cNvPr descr="A white woman holding a cell phone with stock reports on the screen." id="186" name="Google Shape;186;p21"/>
          <p:cNvPicPr preferRelativeResize="0"/>
          <p:nvPr/>
        </p:nvPicPr>
        <p:blipFill rotWithShape="1">
          <a:blip r:embed="rId3">
            <a:alphaModFix/>
          </a:blip>
          <a:srcRect b="0" l="0" r="0" t="0"/>
          <a:stretch/>
        </p:blipFill>
        <p:spPr>
          <a:xfrm>
            <a:off x="5426439" y="1825626"/>
            <a:ext cx="6543364" cy="435133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2"/>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Present Value vs. Future Value</a:t>
            </a:r>
            <a:endParaRPr/>
          </a:p>
        </p:txBody>
      </p:sp>
      <p:sp>
        <p:nvSpPr>
          <p:cNvPr id="192" name="Google Shape;192;p2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The present value of an amount of money is essentially what a future amount of money is worth today.</a:t>
            </a:r>
            <a:endParaRPr/>
          </a:p>
          <a:p>
            <a:pPr indent="-304800" lvl="0" marL="342900" marR="0" rtl="0" algn="l">
              <a:lnSpc>
                <a:spcPct val="90000"/>
              </a:lnSpc>
              <a:spcBef>
                <a:spcPts val="750"/>
              </a:spcBef>
              <a:spcAft>
                <a:spcPts val="0"/>
              </a:spcAft>
              <a:buClr>
                <a:schemeClr val="dk1"/>
              </a:buClr>
              <a:buSzPts val="2800"/>
              <a:buFont typeface="Arial"/>
              <a:buChar char="•"/>
            </a:pPr>
            <a:r>
              <a:rPr lang="en-US"/>
              <a:t>For example, you promise to give your daughter $10,000 for college once she enrolls five years from now. If your investment account grows at about 8% every year, you would need to put $6,806 in your account today.</a:t>
            </a:r>
            <a:endParaRPr/>
          </a:p>
          <a:p>
            <a:pPr indent="-304800" lvl="0" marL="342900" rtl="0" algn="l">
              <a:lnSpc>
                <a:spcPct val="90000"/>
              </a:lnSpc>
              <a:spcBef>
                <a:spcPts val="750"/>
              </a:spcBef>
              <a:spcAft>
                <a:spcPts val="0"/>
              </a:spcAft>
              <a:buSzPts val="2800"/>
              <a:buChar char="•"/>
            </a:pPr>
            <a:r>
              <a:rPr lang="en-US"/>
              <a:t>The </a:t>
            </a:r>
            <a:r>
              <a:rPr b="1" lang="en-US"/>
              <a:t>present value </a:t>
            </a:r>
            <a:r>
              <a:rPr lang="en-US"/>
              <a:t>of $10,000 five years from now, discounted at 8%, with interest compounded annually, is $6,806.</a:t>
            </a:r>
            <a:endParaRPr/>
          </a:p>
          <a:p>
            <a:pPr indent="-304800" lvl="0" marL="342900" rtl="0" algn="l">
              <a:lnSpc>
                <a:spcPct val="90000"/>
              </a:lnSpc>
              <a:spcBef>
                <a:spcPts val="750"/>
              </a:spcBef>
              <a:spcAft>
                <a:spcPts val="0"/>
              </a:spcAft>
              <a:buSzPts val="2800"/>
              <a:buChar char="•"/>
            </a:pPr>
            <a:r>
              <a:rPr lang="en-US"/>
              <a:t>The</a:t>
            </a:r>
            <a:r>
              <a:rPr b="1" lang="en-US"/>
              <a:t> future value</a:t>
            </a:r>
            <a:r>
              <a:rPr lang="en-US"/>
              <a:t> of $6,806 at 8% compounded annually is $10,000.</a:t>
            </a:r>
            <a:endParaRPr/>
          </a:p>
          <a:p>
            <a:pPr indent="-127000" lvl="0" marL="342900" marR="0" rtl="0" algn="l">
              <a:lnSpc>
                <a:spcPct val="90000"/>
              </a:lnSpc>
              <a:spcBef>
                <a:spcPts val="750"/>
              </a:spcBef>
              <a:spcAft>
                <a:spcPts val="0"/>
              </a:spcAft>
              <a:buClr>
                <a:schemeClr val="dk1"/>
              </a:buClr>
              <a:buSzPts val="2800"/>
              <a:buFont typeface="Arial"/>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Retirement Accounts</a:t>
            </a:r>
            <a:endParaRPr/>
          </a:p>
        </p:txBody>
      </p:sp>
      <p:sp>
        <p:nvSpPr>
          <p:cNvPr id="198" name="Google Shape;198;p2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b="1" lang="en-US"/>
              <a:t>Company-Sponsored Retirement Plans</a:t>
            </a:r>
            <a:endParaRPr/>
          </a:p>
          <a:p>
            <a:pPr indent="-285750" lvl="1" marL="685800" rtl="0" algn="l">
              <a:lnSpc>
                <a:spcPct val="90000"/>
              </a:lnSpc>
              <a:spcBef>
                <a:spcPts val="375"/>
              </a:spcBef>
              <a:spcAft>
                <a:spcPts val="0"/>
              </a:spcAft>
              <a:buSzPts val="2400"/>
              <a:buChar char="•"/>
            </a:pPr>
            <a:r>
              <a:rPr b="1" lang="en-US"/>
              <a:t>Defined Contribution Plans: </a:t>
            </a:r>
            <a:r>
              <a:rPr lang="en-US"/>
              <a:t>You contribute a percentage of your wages (typically 3–10%) into an investment account you can’t access until you retire. Often, your employer will match all or a part of your contribution. </a:t>
            </a:r>
            <a:endParaRPr b="1"/>
          </a:p>
          <a:p>
            <a:pPr indent="-285750" lvl="1" marL="685800" rtl="0" algn="l">
              <a:lnSpc>
                <a:spcPct val="90000"/>
              </a:lnSpc>
              <a:spcBef>
                <a:spcPts val="375"/>
              </a:spcBef>
              <a:spcAft>
                <a:spcPts val="0"/>
              </a:spcAft>
              <a:buSzPts val="2400"/>
              <a:buChar char="•"/>
            </a:pPr>
            <a:r>
              <a:rPr b="1" lang="en-US"/>
              <a:t>Defined Benefit Plans: </a:t>
            </a:r>
            <a:r>
              <a:rPr lang="en-US"/>
              <a:t>These plans provide a certain benefit according to a formula. For instance, the defined benefit (often called a pension) may be 60% of the employee’s highest salary paid out for life after retirement, but only it the employee works for the company for 20 years.</a:t>
            </a:r>
            <a:endParaRPr/>
          </a:p>
          <a:p>
            <a:pPr indent="-304800" lvl="0" marL="342900" marR="0" rtl="0" algn="l">
              <a:lnSpc>
                <a:spcPct val="90000"/>
              </a:lnSpc>
              <a:spcBef>
                <a:spcPts val="750"/>
              </a:spcBef>
              <a:spcAft>
                <a:spcPts val="0"/>
              </a:spcAft>
              <a:buClr>
                <a:schemeClr val="dk1"/>
              </a:buClr>
              <a:buSzPts val="2800"/>
              <a:buFont typeface="Arial"/>
              <a:buChar char="•"/>
            </a:pPr>
            <a:r>
              <a:rPr b="1" lang="en-US"/>
              <a:t>Individual Retirement Accounts</a:t>
            </a:r>
            <a:endParaRPr/>
          </a:p>
          <a:p>
            <a:pPr indent="-285750" lvl="1" marL="685800" rtl="0" algn="l">
              <a:lnSpc>
                <a:spcPct val="90000"/>
              </a:lnSpc>
              <a:spcBef>
                <a:spcPts val="375"/>
              </a:spcBef>
              <a:spcAft>
                <a:spcPts val="0"/>
              </a:spcAft>
              <a:buSzPts val="2400"/>
              <a:buChar char="•"/>
            </a:pPr>
            <a:r>
              <a:rPr b="1" lang="en-US"/>
              <a:t>IRAs</a:t>
            </a:r>
            <a:r>
              <a:rPr lang="en-US"/>
              <a:t> are excluded from your taxable income for the year you make them, and the investments grow without being subject to tax until you withdraw the funds.</a:t>
            </a:r>
            <a:endParaRPr/>
          </a:p>
          <a:p>
            <a:pPr indent="-285750" lvl="1" marL="685800" rtl="0" algn="l">
              <a:lnSpc>
                <a:spcPct val="90000"/>
              </a:lnSpc>
              <a:spcBef>
                <a:spcPts val="375"/>
              </a:spcBef>
              <a:spcAft>
                <a:spcPts val="0"/>
              </a:spcAft>
              <a:buSzPts val="2400"/>
              <a:buChar char="•"/>
            </a:pPr>
            <a:r>
              <a:rPr b="1" lang="en-US"/>
              <a:t>ROTH IRAs</a:t>
            </a:r>
            <a:r>
              <a:rPr lang="en-US"/>
              <a:t> come out of taxed income, but grow tax-free and no tax is due when the funds are withdrawn.</a:t>
            </a:r>
            <a:br>
              <a:rPr lang="en-US"/>
            </a:br>
            <a:endParaRPr b="1"/>
          </a:p>
          <a:p>
            <a:pPr indent="-133350" lvl="1" marL="685800" rtl="0" algn="l">
              <a:lnSpc>
                <a:spcPct val="90000"/>
              </a:lnSpc>
              <a:spcBef>
                <a:spcPts val="375"/>
              </a:spcBef>
              <a:spcAft>
                <a:spcPts val="0"/>
              </a:spcAft>
              <a:buSzPts val="2400"/>
              <a:buNone/>
            </a:pPr>
            <a:r>
              <a:t/>
            </a:r>
            <a:endParaRPr b="1"/>
          </a:p>
          <a:p>
            <a:pPr indent="-127000" lvl="0" marL="342900" marR="0" rtl="0" algn="l">
              <a:lnSpc>
                <a:spcPct val="90000"/>
              </a:lnSpc>
              <a:spcBef>
                <a:spcPts val="750"/>
              </a:spcBef>
              <a:spcAft>
                <a:spcPts val="0"/>
              </a:spcAft>
              <a:buClr>
                <a:schemeClr val="dk1"/>
              </a:buClr>
              <a:buSzPts val="2800"/>
              <a:buFont typeface="Arial"/>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Life Insurance</a:t>
            </a:r>
            <a:endParaRPr/>
          </a:p>
        </p:txBody>
      </p:sp>
      <p:sp>
        <p:nvSpPr>
          <p:cNvPr id="204" name="Google Shape;204;p2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lang="en-US"/>
              <a:t>There are two basic types of life insurance—term and whole life.</a:t>
            </a:r>
            <a:endParaRPr/>
          </a:p>
          <a:p>
            <a:pPr indent="-285750" lvl="1" marL="685800" rtl="0" algn="l">
              <a:lnSpc>
                <a:spcPct val="90000"/>
              </a:lnSpc>
              <a:spcBef>
                <a:spcPts val="375"/>
              </a:spcBef>
              <a:spcAft>
                <a:spcPts val="0"/>
              </a:spcAft>
              <a:buSzPts val="2400"/>
              <a:buChar char="•"/>
            </a:pPr>
            <a:r>
              <a:rPr b="1" lang="en-US"/>
              <a:t>Term Insurance</a:t>
            </a:r>
            <a:r>
              <a:rPr lang="en-US"/>
              <a:t> is the simplest form of life insurance. It pays only if death occurs during the term of the policy, which is usually from one to 30 years. If you stop making the monthly payments, the policy expires.</a:t>
            </a:r>
            <a:endParaRPr/>
          </a:p>
          <a:p>
            <a:pPr indent="-285750" lvl="1" marL="685800" rtl="0" algn="l">
              <a:lnSpc>
                <a:spcPct val="90000"/>
              </a:lnSpc>
              <a:spcBef>
                <a:spcPts val="375"/>
              </a:spcBef>
              <a:spcAft>
                <a:spcPts val="0"/>
              </a:spcAft>
              <a:buSzPts val="2400"/>
              <a:buChar char="•"/>
            </a:pPr>
            <a:r>
              <a:rPr b="1" lang="en-US"/>
              <a:t>Whole life</a:t>
            </a:r>
            <a:r>
              <a:rPr lang="en-US"/>
              <a:t> pays a death benefit whenever you die—even if you live to 100. In these policies, both the death benefit and the premium are level throughout the life of the policy. </a:t>
            </a:r>
            <a:endParaRPr/>
          </a:p>
          <a:p>
            <a:pPr indent="-127000" lvl="0" marL="342900" marR="0" rtl="0" algn="l">
              <a:lnSpc>
                <a:spcPct val="90000"/>
              </a:lnSpc>
              <a:spcBef>
                <a:spcPts val="750"/>
              </a:spcBef>
              <a:spcAft>
                <a:spcPts val="0"/>
              </a:spcAft>
              <a:buClr>
                <a:schemeClr val="dk1"/>
              </a:buClr>
              <a:buSzPts val="2800"/>
              <a:buFont typeface="Arial"/>
              <a:buNone/>
            </a:pPr>
            <a:r>
              <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gac2ef7b443_0_0"/>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Practice Question 2</a:t>
            </a:r>
            <a:endParaRPr/>
          </a:p>
        </p:txBody>
      </p:sp>
      <p:sp>
        <p:nvSpPr>
          <p:cNvPr id="210" name="Google Shape;210;gac2ef7b443_0_0"/>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6350" lvl="0" marL="6350" rtl="0" algn="l">
              <a:lnSpc>
                <a:spcPct val="90000"/>
              </a:lnSpc>
              <a:spcBef>
                <a:spcPts val="750"/>
              </a:spcBef>
              <a:spcAft>
                <a:spcPts val="0"/>
              </a:spcAft>
              <a:buSzPts val="2800"/>
              <a:buNone/>
            </a:pPr>
            <a:r>
              <a:rPr lang="en-US"/>
              <a:t>The XYZ Company now has enough employees to establish an investment </a:t>
            </a:r>
            <a:r>
              <a:rPr lang="en-US"/>
              <a:t>account</a:t>
            </a:r>
            <a:r>
              <a:rPr lang="en-US"/>
              <a:t> with a mutual fund company where </a:t>
            </a:r>
            <a:r>
              <a:rPr lang="en-US"/>
              <a:t>employees</a:t>
            </a:r>
            <a:r>
              <a:rPr lang="en-US"/>
              <a:t> can contribute toward their </a:t>
            </a:r>
            <a:r>
              <a:rPr lang="en-US"/>
              <a:t>retirement</a:t>
            </a:r>
            <a:r>
              <a:rPr lang="en-US"/>
              <a:t> and the company </a:t>
            </a:r>
            <a:r>
              <a:rPr lang="en-US"/>
              <a:t>will</a:t>
            </a:r>
            <a:r>
              <a:rPr lang="en-US"/>
              <a:t> kick in an additional 5% on top of employee contributions. What is this type of company sponsored retirement called?</a:t>
            </a:r>
            <a:endParaRPr/>
          </a:p>
          <a:p>
            <a:pPr indent="-6350" lvl="0" marL="6350" rtl="0" algn="l">
              <a:lnSpc>
                <a:spcPct val="90000"/>
              </a:lnSpc>
              <a:spcBef>
                <a:spcPts val="750"/>
              </a:spcBef>
              <a:spcAft>
                <a:spcPts val="0"/>
              </a:spcAft>
              <a:buSzPts val="2800"/>
              <a:buNone/>
            </a:pPr>
            <a:r>
              <a:t/>
            </a:r>
            <a:endParaRPr/>
          </a:p>
          <a:p>
            <a:pPr indent="-457200" lvl="0" marL="914400" rtl="0" algn="l">
              <a:lnSpc>
                <a:spcPct val="90000"/>
              </a:lnSpc>
              <a:spcBef>
                <a:spcPts val="750"/>
              </a:spcBef>
              <a:spcAft>
                <a:spcPts val="0"/>
              </a:spcAft>
              <a:buSzPts val="2100"/>
              <a:buFont typeface="Arial"/>
              <a:buAutoNum type="alphaUcPeriod"/>
            </a:pPr>
            <a:r>
              <a:rPr lang="en-US"/>
              <a:t>Roth IRA</a:t>
            </a:r>
            <a:endParaRPr/>
          </a:p>
          <a:p>
            <a:pPr indent="-457200" lvl="0" marL="914400" rtl="0" algn="l">
              <a:lnSpc>
                <a:spcPct val="90000"/>
              </a:lnSpc>
              <a:spcBef>
                <a:spcPts val="750"/>
              </a:spcBef>
              <a:spcAft>
                <a:spcPts val="0"/>
              </a:spcAft>
              <a:buSzPts val="2100"/>
              <a:buFont typeface="Arial"/>
              <a:buAutoNum type="alphaUcPeriod"/>
            </a:pPr>
            <a:r>
              <a:rPr lang="en-US"/>
              <a:t>Defined Benefit Plan </a:t>
            </a:r>
            <a:endParaRPr/>
          </a:p>
          <a:p>
            <a:pPr indent="-457200" lvl="0" marL="914400" rtl="0" algn="l">
              <a:lnSpc>
                <a:spcPct val="90000"/>
              </a:lnSpc>
              <a:spcBef>
                <a:spcPts val="750"/>
              </a:spcBef>
              <a:spcAft>
                <a:spcPts val="0"/>
              </a:spcAft>
              <a:buSzPts val="2100"/>
              <a:buFont typeface="Arial"/>
              <a:buAutoNum type="alphaUcPeriod"/>
            </a:pPr>
            <a:r>
              <a:rPr lang="en-US"/>
              <a:t>IRA</a:t>
            </a:r>
            <a:endParaRPr/>
          </a:p>
          <a:p>
            <a:pPr indent="-457200" lvl="0" marL="914400" rtl="0" algn="l">
              <a:lnSpc>
                <a:spcPct val="90000"/>
              </a:lnSpc>
              <a:spcBef>
                <a:spcPts val="750"/>
              </a:spcBef>
              <a:spcAft>
                <a:spcPts val="0"/>
              </a:spcAft>
              <a:buSzPts val="2100"/>
              <a:buFont typeface="Arial"/>
              <a:buAutoNum type="alphaUcPeriod"/>
            </a:pPr>
            <a:r>
              <a:rPr lang="en-US"/>
              <a:t>Defined </a:t>
            </a:r>
            <a:r>
              <a:rPr lang="en-US"/>
              <a:t>Contribution</a:t>
            </a:r>
            <a:r>
              <a:rPr lang="en-US"/>
              <a:t> Plan</a:t>
            </a:r>
            <a:endParaRPr/>
          </a:p>
          <a:p>
            <a:pPr indent="0" lvl="0" marL="38100" rtl="0" algn="l">
              <a:lnSpc>
                <a:spcPct val="90000"/>
              </a:lnSpc>
              <a:spcBef>
                <a:spcPts val="750"/>
              </a:spcBef>
              <a:spcAft>
                <a:spcPts val="0"/>
              </a:spcAft>
              <a:buSzPts val="280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2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Quick Review</a:t>
            </a:r>
            <a:endParaRPr/>
          </a:p>
        </p:txBody>
      </p:sp>
      <p:sp>
        <p:nvSpPr>
          <p:cNvPr id="216" name="Google Shape;216;p28"/>
          <p:cNvSpPr txBox="1"/>
          <p:nvPr>
            <p:ph idx="1" type="body"/>
          </p:nvPr>
        </p:nvSpPr>
        <p:spPr>
          <a:xfrm>
            <a:off x="838200" y="1756125"/>
            <a:ext cx="10659000" cy="4351500"/>
          </a:xfrm>
          <a:prstGeom prst="rect">
            <a:avLst/>
          </a:prstGeom>
          <a:noFill/>
          <a:ln>
            <a:noFill/>
          </a:ln>
        </p:spPr>
        <p:txBody>
          <a:bodyPr anchorCtr="0" anchor="t" bIns="45700" lIns="91425" spcFirstLastPara="1" rIns="91425" wrap="square" tIns="45700">
            <a:noAutofit/>
          </a:bodyPr>
          <a:lstStyle/>
          <a:p>
            <a:pPr indent="-381000" lvl="0" marL="457200" rtl="0" algn="l">
              <a:spcBef>
                <a:spcPts val="750"/>
              </a:spcBef>
              <a:spcAft>
                <a:spcPts val="0"/>
              </a:spcAft>
              <a:buSzPts val="2400"/>
              <a:buChar char="•"/>
            </a:pPr>
            <a:r>
              <a:rPr lang="en-US" sz="2000"/>
              <a:t>How can you u</a:t>
            </a:r>
            <a:r>
              <a:rPr lang="en-US" sz="2000"/>
              <a:t>se accounting knowledge to garner resources to fund your education?</a:t>
            </a:r>
            <a:endParaRPr sz="2000"/>
          </a:p>
          <a:p>
            <a:pPr indent="-381000" lvl="0" marL="457200" rtl="0" algn="l">
              <a:spcBef>
                <a:spcPts val="375"/>
              </a:spcBef>
              <a:spcAft>
                <a:spcPts val="0"/>
              </a:spcAft>
              <a:buSzPts val="2400"/>
              <a:buChar char="•"/>
            </a:pPr>
            <a:r>
              <a:rPr lang="en-US" sz="2000"/>
              <a:t>What is your understanding of financial aid options?</a:t>
            </a:r>
            <a:endParaRPr sz="2000"/>
          </a:p>
          <a:p>
            <a:pPr indent="-355600" lvl="0" marL="457200" rtl="0" algn="l">
              <a:spcBef>
                <a:spcPts val="375"/>
              </a:spcBef>
              <a:spcAft>
                <a:spcPts val="0"/>
              </a:spcAft>
              <a:buSzPts val="2000"/>
              <a:buChar char="•"/>
            </a:pPr>
            <a:r>
              <a:rPr lang="en-US" sz="2000"/>
              <a:t>What are the pros and cons of working while studying?</a:t>
            </a:r>
            <a:endParaRPr sz="2000"/>
          </a:p>
          <a:p>
            <a:pPr indent="-381000" lvl="0" marL="457200" rtl="0" algn="l">
              <a:spcBef>
                <a:spcPts val="375"/>
              </a:spcBef>
              <a:spcAft>
                <a:spcPts val="0"/>
              </a:spcAft>
              <a:buSzPts val="2400"/>
              <a:buChar char="•"/>
            </a:pPr>
            <a:r>
              <a:rPr lang="en-US" sz="2000"/>
              <a:t>What other income sources are available while attending school full or part time?</a:t>
            </a:r>
            <a:endParaRPr sz="2000"/>
          </a:p>
          <a:p>
            <a:pPr indent="-381000" lvl="0" marL="457200" rtl="0" algn="l">
              <a:spcBef>
                <a:spcPts val="750"/>
              </a:spcBef>
              <a:spcAft>
                <a:spcPts val="0"/>
              </a:spcAft>
              <a:buSzPts val="2400"/>
              <a:buChar char="•"/>
            </a:pPr>
            <a:r>
              <a:rPr lang="en-US" sz="2000"/>
              <a:t>How do you create and follow a family budget?</a:t>
            </a:r>
            <a:endParaRPr sz="1800"/>
          </a:p>
          <a:p>
            <a:pPr indent="-381000" lvl="0" marL="457200" rtl="0" algn="l">
              <a:spcBef>
                <a:spcPts val="375"/>
              </a:spcBef>
              <a:spcAft>
                <a:spcPts val="0"/>
              </a:spcAft>
              <a:buSzPts val="2400"/>
              <a:buChar char="•"/>
            </a:pPr>
            <a:r>
              <a:rPr lang="en-US" sz="2000"/>
              <a:t>How do you use and manage credit properly?</a:t>
            </a:r>
            <a:endParaRPr sz="1800"/>
          </a:p>
          <a:p>
            <a:pPr indent="-381000" lvl="0" marL="457200" rtl="0" algn="l">
              <a:spcBef>
                <a:spcPts val="375"/>
              </a:spcBef>
              <a:spcAft>
                <a:spcPts val="0"/>
              </a:spcAft>
              <a:buSzPts val="2400"/>
              <a:buChar char="•"/>
            </a:pPr>
            <a:r>
              <a:rPr lang="en-US" sz="2000"/>
              <a:t>What are ways to buy a home and other major purchases?</a:t>
            </a:r>
            <a:endParaRPr sz="1800"/>
          </a:p>
          <a:p>
            <a:pPr indent="-381000" lvl="0" marL="457200" rtl="0" algn="l">
              <a:spcBef>
                <a:spcPts val="375"/>
              </a:spcBef>
              <a:spcAft>
                <a:spcPts val="0"/>
              </a:spcAft>
              <a:buSzPts val="2400"/>
              <a:buChar char="•"/>
            </a:pPr>
            <a:r>
              <a:rPr lang="en-US" sz="2000"/>
              <a:t>What accounting principles help you properly minimize and file taxes?</a:t>
            </a:r>
            <a:endParaRPr sz="2000"/>
          </a:p>
          <a:p>
            <a:pPr indent="-381000" lvl="0" marL="457200" rtl="0" algn="l">
              <a:spcBef>
                <a:spcPts val="375"/>
              </a:spcBef>
              <a:spcAft>
                <a:spcPts val="0"/>
              </a:spcAft>
              <a:buSzPts val="2400"/>
              <a:buChar char="•"/>
            </a:pPr>
            <a:r>
              <a:rPr lang="en-US" sz="2000"/>
              <a:t>What are common types of investments?</a:t>
            </a:r>
            <a:endParaRPr sz="1800"/>
          </a:p>
          <a:p>
            <a:pPr indent="-381000" lvl="0" marL="457200" rtl="0" algn="l">
              <a:spcBef>
                <a:spcPts val="375"/>
              </a:spcBef>
              <a:spcAft>
                <a:spcPts val="0"/>
              </a:spcAft>
              <a:buSzPts val="2400"/>
              <a:buChar char="•"/>
            </a:pPr>
            <a:r>
              <a:rPr lang="en-US" sz="2000"/>
              <a:t>What is time value of money?</a:t>
            </a:r>
            <a:endParaRPr sz="1800"/>
          </a:p>
          <a:p>
            <a:pPr indent="-381000" lvl="0" marL="457200" rtl="0" algn="l">
              <a:spcBef>
                <a:spcPts val="375"/>
              </a:spcBef>
              <a:spcAft>
                <a:spcPts val="0"/>
              </a:spcAft>
              <a:buSzPts val="2400"/>
              <a:buChar char="•"/>
            </a:pPr>
            <a:r>
              <a:rPr lang="en-US" sz="2000"/>
              <a:t>What are some of the various strategies to fund your retirement?</a:t>
            </a:r>
            <a:endParaRPr sz="2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3"/>
          <p:cNvSpPr txBox="1"/>
          <p:nvPr>
            <p:ph type="title"/>
          </p:nvPr>
        </p:nvSpPr>
        <p:spPr>
          <a:xfrm>
            <a:off x="838200" y="537883"/>
            <a:ext cx="10515600" cy="2689412"/>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5000"/>
              <a:buFont typeface="Century Gothic"/>
              <a:buNone/>
            </a:pPr>
            <a:r>
              <a:rPr lang="en-US"/>
              <a:t>Financing Your Education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4"/>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Learning Outcomes: Financing Your Education</a:t>
            </a:r>
            <a:endParaRPr/>
          </a:p>
        </p:txBody>
      </p:sp>
      <p:sp>
        <p:nvSpPr>
          <p:cNvPr id="61" name="Google Shape;61;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0" lvl="0" marL="38100" rtl="0" algn="l">
              <a:lnSpc>
                <a:spcPct val="90000"/>
              </a:lnSpc>
              <a:spcBef>
                <a:spcPts val="750"/>
              </a:spcBef>
              <a:spcAft>
                <a:spcPts val="0"/>
              </a:spcAft>
              <a:buSzPts val="2800"/>
              <a:buNone/>
            </a:pPr>
            <a:r>
              <a:rPr lang="en-US" sz="2400"/>
              <a:t>0.1: Use your knowledge of accounting to garner resources to fund your education	</a:t>
            </a:r>
            <a:endParaRPr/>
          </a:p>
          <a:p>
            <a:pPr indent="0" lvl="1" marL="582930" rtl="0" algn="l">
              <a:lnSpc>
                <a:spcPct val="90000"/>
              </a:lnSpc>
              <a:spcBef>
                <a:spcPts val="375"/>
              </a:spcBef>
              <a:spcAft>
                <a:spcPts val="0"/>
              </a:spcAft>
              <a:buSzPts val="2400"/>
              <a:buNone/>
            </a:pPr>
            <a:r>
              <a:rPr lang="en-US" sz="2000"/>
              <a:t>0.1.1: Demonstrate an understanding of financial aid options</a:t>
            </a:r>
            <a:endParaRPr/>
          </a:p>
          <a:p>
            <a:pPr indent="0" lvl="1" marL="582930" rtl="0" algn="l">
              <a:lnSpc>
                <a:spcPct val="90000"/>
              </a:lnSpc>
              <a:spcBef>
                <a:spcPts val="375"/>
              </a:spcBef>
              <a:spcAft>
                <a:spcPts val="0"/>
              </a:spcAft>
              <a:buSzPts val="2400"/>
              <a:buNone/>
            </a:pPr>
            <a:r>
              <a:rPr lang="en-US" sz="2000"/>
              <a:t>0.1.2: Recognize the pros and cons of working while studying</a:t>
            </a:r>
            <a:endParaRPr/>
          </a:p>
          <a:p>
            <a:pPr indent="0" lvl="1" marL="582930" rtl="0" algn="l">
              <a:lnSpc>
                <a:spcPct val="90000"/>
              </a:lnSpc>
              <a:spcBef>
                <a:spcPts val="375"/>
              </a:spcBef>
              <a:spcAft>
                <a:spcPts val="0"/>
              </a:spcAft>
              <a:buSzPts val="2400"/>
              <a:buNone/>
            </a:pPr>
            <a:r>
              <a:rPr lang="en-US" sz="2000"/>
              <a:t>0.1.3: Identify other potential sources of income available while attending school full or part time</a:t>
            </a:r>
            <a:endParaRPr i="1"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Financial Aid</a:t>
            </a:r>
            <a:endParaRPr/>
          </a:p>
        </p:txBody>
      </p:sp>
      <p:sp>
        <p:nvSpPr>
          <p:cNvPr id="68" name="Google Shape;68;p5"/>
          <p:cNvSpPr txBox="1"/>
          <p:nvPr>
            <p:ph idx="1" type="body"/>
          </p:nvPr>
        </p:nvSpPr>
        <p:spPr>
          <a:xfrm>
            <a:off x="838200" y="1825625"/>
            <a:ext cx="525780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Common federal financial aid can be broken into four categories:</a:t>
            </a:r>
            <a:endParaRPr/>
          </a:p>
          <a:p>
            <a:pPr indent="-285750" lvl="1" marL="685800" rtl="0" algn="l">
              <a:lnSpc>
                <a:spcPct val="90000"/>
              </a:lnSpc>
              <a:spcBef>
                <a:spcPts val="375"/>
              </a:spcBef>
              <a:spcAft>
                <a:spcPts val="0"/>
              </a:spcAft>
              <a:buSzPts val="2400"/>
              <a:buChar char="•"/>
            </a:pPr>
            <a:r>
              <a:rPr lang="en-US"/>
              <a:t>Grants</a:t>
            </a:r>
            <a:endParaRPr/>
          </a:p>
          <a:p>
            <a:pPr indent="-285750" lvl="1" marL="685800" rtl="0" algn="l">
              <a:lnSpc>
                <a:spcPct val="90000"/>
              </a:lnSpc>
              <a:spcBef>
                <a:spcPts val="375"/>
              </a:spcBef>
              <a:spcAft>
                <a:spcPts val="0"/>
              </a:spcAft>
              <a:buSzPts val="2400"/>
              <a:buChar char="•"/>
            </a:pPr>
            <a:r>
              <a:rPr lang="en-US"/>
              <a:t>Scholarships</a:t>
            </a:r>
            <a:endParaRPr/>
          </a:p>
          <a:p>
            <a:pPr indent="-285750" lvl="1" marL="685800" rtl="0" algn="l">
              <a:lnSpc>
                <a:spcPct val="90000"/>
              </a:lnSpc>
              <a:spcBef>
                <a:spcPts val="375"/>
              </a:spcBef>
              <a:spcAft>
                <a:spcPts val="0"/>
              </a:spcAft>
              <a:buSzPts val="2400"/>
              <a:buChar char="•"/>
            </a:pPr>
            <a:r>
              <a:rPr lang="en-US"/>
              <a:t>Work-Study Jobs</a:t>
            </a:r>
            <a:endParaRPr/>
          </a:p>
          <a:p>
            <a:pPr indent="-285750" lvl="1" marL="685800" rtl="0" algn="l">
              <a:lnSpc>
                <a:spcPct val="90000"/>
              </a:lnSpc>
              <a:spcBef>
                <a:spcPts val="375"/>
              </a:spcBef>
              <a:spcAft>
                <a:spcPts val="0"/>
              </a:spcAft>
              <a:buSzPts val="2400"/>
              <a:buChar char="•"/>
            </a:pPr>
            <a:r>
              <a:rPr lang="en-US"/>
              <a:t>Student Loans</a:t>
            </a:r>
            <a:endParaRPr/>
          </a:p>
          <a:p>
            <a:pPr indent="-133350" lvl="1" marL="685800" rtl="0" algn="l">
              <a:lnSpc>
                <a:spcPct val="90000"/>
              </a:lnSpc>
              <a:spcBef>
                <a:spcPts val="375"/>
              </a:spcBef>
              <a:spcAft>
                <a:spcPts val="0"/>
              </a:spcAft>
              <a:buSzPts val="2400"/>
              <a:buNone/>
            </a:pPr>
            <a:r>
              <a:t/>
            </a:r>
            <a:endParaRPr/>
          </a:p>
          <a:p>
            <a:pPr indent="-304800" lvl="0" marL="342900" marR="0" rtl="0" algn="l">
              <a:lnSpc>
                <a:spcPct val="90000"/>
              </a:lnSpc>
              <a:spcBef>
                <a:spcPts val="750"/>
              </a:spcBef>
              <a:spcAft>
                <a:spcPts val="0"/>
              </a:spcAft>
              <a:buClr>
                <a:schemeClr val="dk1"/>
              </a:buClr>
              <a:buSzPts val="2800"/>
              <a:buFont typeface="Arial"/>
              <a:buChar char="•"/>
            </a:pPr>
            <a:r>
              <a:rPr lang="en-US"/>
              <a:t>To access Federal financial aid, you must first fill out a Free Application for Federal Student Aid, or FAFSA. </a:t>
            </a:r>
            <a:endParaRPr/>
          </a:p>
        </p:txBody>
      </p:sp>
      <p:pic>
        <p:nvPicPr>
          <p:cNvPr descr="Seal of the United States Department of Education" id="69" name="Google Shape;69;p5"/>
          <p:cNvPicPr preferRelativeResize="0"/>
          <p:nvPr/>
        </p:nvPicPr>
        <p:blipFill rotWithShape="1">
          <a:blip r:embed="rId3">
            <a:alphaModFix/>
          </a:blip>
          <a:srcRect b="0" l="0" r="0" t="0"/>
          <a:stretch/>
        </p:blipFill>
        <p:spPr>
          <a:xfrm>
            <a:off x="6541749" y="1731963"/>
            <a:ext cx="4445000" cy="4445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6"/>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Video: Financial Aid</a:t>
            </a:r>
            <a:endParaRPr/>
          </a:p>
        </p:txBody>
      </p:sp>
      <p:pic>
        <p:nvPicPr>
          <p:cNvPr descr="Types of Federal Student Aid" id="76" name="Google Shape;76;p6"/>
          <p:cNvPicPr preferRelativeResize="0"/>
          <p:nvPr/>
        </p:nvPicPr>
        <p:blipFill rotWithShape="1">
          <a:blip r:embed="rId3">
            <a:alphaModFix/>
          </a:blip>
          <a:srcRect b="0" l="0" r="0" t="0"/>
          <a:stretch/>
        </p:blipFill>
        <p:spPr>
          <a:xfrm>
            <a:off x="2228144" y="1840615"/>
            <a:ext cx="7735712" cy="435133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Filing for Financial Aid</a:t>
            </a:r>
            <a:endParaRPr/>
          </a:p>
        </p:txBody>
      </p:sp>
      <p:sp>
        <p:nvSpPr>
          <p:cNvPr id="82" name="Google Shape;82;p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p>
            <a:pPr indent="-304800" lvl="0" marL="342900" rtl="0" algn="l">
              <a:lnSpc>
                <a:spcPct val="90000"/>
              </a:lnSpc>
              <a:spcBef>
                <a:spcPts val="750"/>
              </a:spcBef>
              <a:spcAft>
                <a:spcPts val="0"/>
              </a:spcAft>
              <a:buSzPts val="2800"/>
              <a:buChar char="•"/>
            </a:pPr>
            <a:r>
              <a:rPr b="1" lang="en-US"/>
              <a:t>October 1, 2021:</a:t>
            </a:r>
            <a:r>
              <a:rPr lang="en-US"/>
              <a:t> First date you can file your FAFSA for the 2022–2023 school year</a:t>
            </a:r>
            <a:endParaRPr/>
          </a:p>
          <a:p>
            <a:pPr indent="-304800" lvl="0" marL="342900" rtl="0" algn="l">
              <a:lnSpc>
                <a:spcPct val="90000"/>
              </a:lnSpc>
              <a:spcBef>
                <a:spcPts val="750"/>
              </a:spcBef>
              <a:spcAft>
                <a:spcPts val="0"/>
              </a:spcAft>
              <a:buSzPts val="2800"/>
              <a:buChar char="•"/>
            </a:pPr>
            <a:r>
              <a:rPr b="1" lang="en-US"/>
              <a:t>Late spring, 2021:</a:t>
            </a:r>
            <a:r>
              <a:rPr lang="en-US"/>
              <a:t> The 2020–2021 school year ends, but the 2020–2021 FAFSA is still available until June 30</a:t>
            </a:r>
            <a:endParaRPr/>
          </a:p>
          <a:p>
            <a:pPr indent="-304800" lvl="0" marL="342900" rtl="0" algn="l">
              <a:lnSpc>
                <a:spcPct val="90000"/>
              </a:lnSpc>
              <a:spcBef>
                <a:spcPts val="750"/>
              </a:spcBef>
              <a:spcAft>
                <a:spcPts val="0"/>
              </a:spcAft>
              <a:buSzPts val="2800"/>
              <a:buChar char="•"/>
            </a:pPr>
            <a:r>
              <a:rPr b="1" lang="en-US"/>
              <a:t>Fall 2021:</a:t>
            </a:r>
            <a:r>
              <a:rPr lang="en-US"/>
              <a:t> School year begins; financial aid awarded based on your 2021–2022 FAFSA, but it’s also time to file your 2022–2023 FAFSA</a:t>
            </a:r>
            <a:endParaRPr/>
          </a:p>
          <a:p>
            <a:pPr indent="-304800" lvl="0" marL="342900" rtl="0" algn="l">
              <a:lnSpc>
                <a:spcPct val="90000"/>
              </a:lnSpc>
              <a:spcBef>
                <a:spcPts val="750"/>
              </a:spcBef>
              <a:spcAft>
                <a:spcPts val="0"/>
              </a:spcAft>
              <a:buSzPts val="2800"/>
              <a:buChar char="•"/>
            </a:pPr>
            <a:r>
              <a:rPr b="1" lang="en-US"/>
              <a:t>Late spring 2022:</a:t>
            </a:r>
            <a:r>
              <a:rPr lang="en-US"/>
              <a:t> School year ends—the last possible chance to access FAFSA is June 30, 2022</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8"/>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Working While Studying</a:t>
            </a:r>
            <a:endParaRPr/>
          </a:p>
        </p:txBody>
      </p:sp>
      <p:sp>
        <p:nvSpPr>
          <p:cNvPr id="89" name="Google Shape;89;p8"/>
          <p:cNvSpPr txBox="1"/>
          <p:nvPr>
            <p:ph idx="1" type="body"/>
          </p:nvPr>
        </p:nvSpPr>
        <p:spPr>
          <a:xfrm>
            <a:off x="838200" y="1825625"/>
            <a:ext cx="4653820" cy="4351338"/>
          </a:xfrm>
          <a:prstGeom prst="rect">
            <a:avLst/>
          </a:prstGeom>
          <a:noFill/>
          <a:ln>
            <a:noFill/>
          </a:ln>
        </p:spPr>
        <p:txBody>
          <a:bodyPr anchorCtr="0" anchor="t" bIns="45700" lIns="91425" spcFirstLastPara="1" rIns="91425" wrap="square" tIns="45700">
            <a:noAutofit/>
          </a:bodyPr>
          <a:lstStyle/>
          <a:p>
            <a:pPr indent="-304800" lvl="0" marL="342900" marR="0" rtl="0" algn="l">
              <a:lnSpc>
                <a:spcPct val="90000"/>
              </a:lnSpc>
              <a:spcBef>
                <a:spcPts val="750"/>
              </a:spcBef>
              <a:spcAft>
                <a:spcPts val="0"/>
              </a:spcAft>
              <a:buClr>
                <a:schemeClr val="dk1"/>
              </a:buClr>
              <a:buSzPts val="2800"/>
              <a:buFont typeface="Arial"/>
              <a:buChar char="•"/>
            </a:pPr>
            <a:r>
              <a:rPr lang="en-US"/>
              <a:t>Benefits of Working in College</a:t>
            </a:r>
            <a:endParaRPr/>
          </a:p>
          <a:p>
            <a:pPr indent="-285750" lvl="1" marL="685800" rtl="0" algn="l">
              <a:lnSpc>
                <a:spcPct val="90000"/>
              </a:lnSpc>
              <a:spcBef>
                <a:spcPts val="375"/>
              </a:spcBef>
              <a:spcAft>
                <a:spcPts val="0"/>
              </a:spcAft>
              <a:buSzPts val="2400"/>
              <a:buChar char="•"/>
            </a:pPr>
            <a:r>
              <a:rPr lang="en-US"/>
              <a:t>Reducing Debt</a:t>
            </a:r>
            <a:endParaRPr/>
          </a:p>
          <a:p>
            <a:pPr indent="-285750" lvl="1" marL="685800" rtl="0" algn="l">
              <a:lnSpc>
                <a:spcPct val="90000"/>
              </a:lnSpc>
              <a:spcBef>
                <a:spcPts val="375"/>
              </a:spcBef>
              <a:spcAft>
                <a:spcPts val="0"/>
              </a:spcAft>
              <a:buSzPts val="2400"/>
              <a:buChar char="•"/>
            </a:pPr>
            <a:r>
              <a:rPr lang="en-US"/>
              <a:t>Employer Benefits</a:t>
            </a:r>
            <a:endParaRPr/>
          </a:p>
          <a:p>
            <a:pPr indent="-285750" lvl="1" marL="685800" rtl="0" algn="l">
              <a:lnSpc>
                <a:spcPct val="90000"/>
              </a:lnSpc>
              <a:spcBef>
                <a:spcPts val="375"/>
              </a:spcBef>
              <a:spcAft>
                <a:spcPts val="0"/>
              </a:spcAft>
              <a:buSzPts val="2400"/>
              <a:buChar char="•"/>
            </a:pPr>
            <a:r>
              <a:rPr lang="en-US"/>
              <a:t>Time Management</a:t>
            </a:r>
            <a:endParaRPr/>
          </a:p>
          <a:p>
            <a:pPr indent="-285750" lvl="1" marL="685800" rtl="0" algn="l">
              <a:lnSpc>
                <a:spcPct val="90000"/>
              </a:lnSpc>
              <a:spcBef>
                <a:spcPts val="375"/>
              </a:spcBef>
              <a:spcAft>
                <a:spcPts val="0"/>
              </a:spcAft>
              <a:buSzPts val="2400"/>
              <a:buChar char="•"/>
            </a:pPr>
            <a:r>
              <a:rPr lang="en-US"/>
              <a:t>Financial Management</a:t>
            </a:r>
            <a:endParaRPr/>
          </a:p>
          <a:p>
            <a:pPr indent="-285750" lvl="1" marL="685800" rtl="0" algn="l">
              <a:lnSpc>
                <a:spcPct val="90000"/>
              </a:lnSpc>
              <a:spcBef>
                <a:spcPts val="375"/>
              </a:spcBef>
              <a:spcAft>
                <a:spcPts val="0"/>
              </a:spcAft>
              <a:buSzPts val="2400"/>
              <a:buChar char="•"/>
            </a:pPr>
            <a:r>
              <a:rPr lang="en-US"/>
              <a:t>Work Experience</a:t>
            </a:r>
            <a:endParaRPr/>
          </a:p>
          <a:p>
            <a:pPr indent="-285750" lvl="1" marL="685800" rtl="0" algn="l">
              <a:lnSpc>
                <a:spcPct val="90000"/>
              </a:lnSpc>
              <a:spcBef>
                <a:spcPts val="375"/>
              </a:spcBef>
              <a:spcAft>
                <a:spcPts val="0"/>
              </a:spcAft>
              <a:buSzPts val="2400"/>
              <a:buChar char="•"/>
            </a:pPr>
            <a:r>
              <a:rPr lang="en-US"/>
              <a:t>Networking</a:t>
            </a:r>
            <a:endParaRPr/>
          </a:p>
          <a:p>
            <a:pPr indent="-133350" lvl="1" marL="685800" rtl="0" algn="l">
              <a:lnSpc>
                <a:spcPct val="90000"/>
              </a:lnSpc>
              <a:spcBef>
                <a:spcPts val="375"/>
              </a:spcBef>
              <a:spcAft>
                <a:spcPts val="0"/>
              </a:spcAft>
              <a:buSzPts val="2400"/>
              <a:buNone/>
            </a:pPr>
            <a:r>
              <a:t/>
            </a:r>
            <a:endParaRPr/>
          </a:p>
        </p:txBody>
      </p:sp>
      <p:pic>
        <p:nvPicPr>
          <p:cNvPr descr="Two women walking down the street while talking to each other. One woman is white, the other has light brown skin." id="90" name="Google Shape;90;p8"/>
          <p:cNvPicPr preferRelativeResize="0"/>
          <p:nvPr/>
        </p:nvPicPr>
        <p:blipFill rotWithShape="1">
          <a:blip r:embed="rId3">
            <a:alphaModFix/>
          </a:blip>
          <a:srcRect b="0" l="0" r="0" t="0"/>
          <a:stretch/>
        </p:blipFill>
        <p:spPr>
          <a:xfrm>
            <a:off x="5492020" y="1982033"/>
            <a:ext cx="6200307" cy="413353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9"/>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entury Gothic"/>
              <a:buNone/>
            </a:pPr>
            <a:r>
              <a:rPr lang="en-US"/>
              <a:t>Other Sources of Income</a:t>
            </a:r>
            <a:endParaRPr/>
          </a:p>
        </p:txBody>
      </p:sp>
      <p:sp>
        <p:nvSpPr>
          <p:cNvPr id="97" name="Google Shape;97;p9"/>
          <p:cNvSpPr txBox="1"/>
          <p:nvPr>
            <p:ph idx="1" type="body"/>
          </p:nvPr>
        </p:nvSpPr>
        <p:spPr>
          <a:xfrm>
            <a:off x="838200" y="1825625"/>
            <a:ext cx="5022954" cy="4351338"/>
          </a:xfrm>
          <a:prstGeom prst="rect">
            <a:avLst/>
          </a:prstGeom>
          <a:noFill/>
          <a:ln>
            <a:noFill/>
          </a:ln>
        </p:spPr>
        <p:txBody>
          <a:bodyPr anchorCtr="0" anchor="t" bIns="45700" lIns="91425" spcFirstLastPara="1" rIns="91425" wrap="square" tIns="45700">
            <a:noAutofit/>
          </a:bodyPr>
          <a:lstStyle/>
          <a:p>
            <a:pPr indent="-285750" lvl="1" marL="685800" rtl="0" algn="l">
              <a:lnSpc>
                <a:spcPct val="90000"/>
              </a:lnSpc>
              <a:spcBef>
                <a:spcPts val="375"/>
              </a:spcBef>
              <a:spcAft>
                <a:spcPts val="0"/>
              </a:spcAft>
              <a:buSzPts val="2400"/>
              <a:buChar char="•"/>
            </a:pPr>
            <a:r>
              <a:rPr lang="en-US"/>
              <a:t>Government Listings</a:t>
            </a:r>
            <a:endParaRPr/>
          </a:p>
          <a:p>
            <a:pPr indent="-266700" lvl="2" marL="1028700" rtl="0" algn="l">
              <a:lnSpc>
                <a:spcPct val="90000"/>
              </a:lnSpc>
              <a:spcBef>
                <a:spcPts val="375"/>
              </a:spcBef>
              <a:spcAft>
                <a:spcPts val="0"/>
              </a:spcAft>
              <a:buSzPts val="2000"/>
              <a:buChar char="•"/>
            </a:pPr>
            <a:r>
              <a:rPr lang="en-US"/>
              <a:t>special aid programs or additional aid eligibility for serving in the military or for being the spouse or child of a veteran</a:t>
            </a:r>
            <a:endParaRPr/>
          </a:p>
          <a:p>
            <a:pPr indent="-266700" lvl="2" marL="1028700" rtl="0" algn="l">
              <a:lnSpc>
                <a:spcPct val="90000"/>
              </a:lnSpc>
              <a:spcBef>
                <a:spcPts val="375"/>
              </a:spcBef>
              <a:spcAft>
                <a:spcPts val="0"/>
              </a:spcAft>
              <a:buSzPts val="2000"/>
              <a:buChar char="•"/>
            </a:pPr>
            <a:r>
              <a:rPr lang="en-US"/>
              <a:t>education awards for community service with AmeriCorps</a:t>
            </a:r>
            <a:endParaRPr/>
          </a:p>
          <a:p>
            <a:pPr indent="-266700" lvl="2" marL="1028700" rtl="0" algn="l">
              <a:lnSpc>
                <a:spcPct val="90000"/>
              </a:lnSpc>
              <a:spcBef>
                <a:spcPts val="375"/>
              </a:spcBef>
              <a:spcAft>
                <a:spcPts val="0"/>
              </a:spcAft>
              <a:buSzPts val="2000"/>
              <a:buChar char="•"/>
            </a:pPr>
            <a:r>
              <a:rPr lang="en-US"/>
              <a:t>educational and training vouchers for current and former foster care youth</a:t>
            </a:r>
            <a:endParaRPr/>
          </a:p>
          <a:p>
            <a:pPr indent="-266700" lvl="2" marL="1028700" rtl="0" algn="l">
              <a:lnSpc>
                <a:spcPct val="90000"/>
              </a:lnSpc>
              <a:spcBef>
                <a:spcPts val="375"/>
              </a:spcBef>
              <a:spcAft>
                <a:spcPts val="0"/>
              </a:spcAft>
              <a:buSzPts val="2000"/>
              <a:buChar char="•"/>
            </a:pPr>
            <a:r>
              <a:rPr lang="en-US"/>
              <a:t>scholarships and loan repayment programs through various institutions</a:t>
            </a:r>
            <a:endParaRPr/>
          </a:p>
          <a:p>
            <a:pPr indent="-139700" lvl="2" marL="1028700" rtl="0" algn="l">
              <a:lnSpc>
                <a:spcPct val="90000"/>
              </a:lnSpc>
              <a:spcBef>
                <a:spcPts val="375"/>
              </a:spcBef>
              <a:spcAft>
                <a:spcPts val="0"/>
              </a:spcAft>
              <a:buSzPts val="2000"/>
              <a:buNone/>
            </a:pPr>
            <a:r>
              <a:t/>
            </a:r>
            <a:endParaRPr/>
          </a:p>
          <a:p>
            <a:pPr indent="-285750" lvl="1" marL="685800" rtl="0" algn="l">
              <a:lnSpc>
                <a:spcPct val="90000"/>
              </a:lnSpc>
              <a:spcBef>
                <a:spcPts val="375"/>
              </a:spcBef>
              <a:spcAft>
                <a:spcPts val="0"/>
              </a:spcAft>
              <a:buSzPts val="2400"/>
              <a:buChar char="•"/>
            </a:pPr>
            <a:r>
              <a:rPr lang="en-US"/>
              <a:t>Scholarship Opportunities</a:t>
            </a:r>
            <a:endParaRPr/>
          </a:p>
          <a:p>
            <a:pPr indent="-285750" lvl="1" marL="685800" rtl="0" algn="l">
              <a:lnSpc>
                <a:spcPct val="90000"/>
              </a:lnSpc>
              <a:spcBef>
                <a:spcPts val="375"/>
              </a:spcBef>
              <a:spcAft>
                <a:spcPts val="0"/>
              </a:spcAft>
              <a:buSzPts val="2400"/>
              <a:buChar char="•"/>
            </a:pPr>
            <a:r>
              <a:rPr lang="en-US"/>
              <a:t>Your College's Financial Aid Office</a:t>
            </a:r>
            <a:endParaRPr/>
          </a:p>
          <a:p>
            <a:pPr indent="-285750" lvl="1" marL="685800" rtl="0" algn="l">
              <a:lnSpc>
                <a:spcPct val="90000"/>
              </a:lnSpc>
              <a:spcBef>
                <a:spcPts val="375"/>
              </a:spcBef>
              <a:spcAft>
                <a:spcPts val="0"/>
              </a:spcAft>
              <a:buSzPts val="2400"/>
              <a:buChar char="•"/>
            </a:pPr>
            <a:r>
              <a:rPr lang="en-US"/>
              <a:t>Savings Account</a:t>
            </a:r>
            <a:endParaRPr/>
          </a:p>
          <a:p>
            <a:pPr indent="-285750" lvl="1" marL="685800" rtl="0" algn="l">
              <a:lnSpc>
                <a:spcPct val="90000"/>
              </a:lnSpc>
              <a:spcBef>
                <a:spcPts val="375"/>
              </a:spcBef>
              <a:spcAft>
                <a:spcPts val="0"/>
              </a:spcAft>
              <a:buSzPts val="2400"/>
              <a:buChar char="•"/>
            </a:pPr>
            <a:r>
              <a:rPr lang="en-US"/>
              <a:t>Tax Benefits</a:t>
            </a:r>
            <a:endParaRPr/>
          </a:p>
          <a:p>
            <a:pPr indent="-133350" lvl="1" marL="685800" rtl="0" algn="l">
              <a:lnSpc>
                <a:spcPct val="90000"/>
              </a:lnSpc>
              <a:spcBef>
                <a:spcPts val="375"/>
              </a:spcBef>
              <a:spcAft>
                <a:spcPts val="0"/>
              </a:spcAft>
              <a:buSzPts val="2400"/>
              <a:buNone/>
            </a:pPr>
            <a:r>
              <a:t/>
            </a:r>
            <a:endParaRPr/>
          </a:p>
          <a:p>
            <a:pPr indent="-133350" lvl="1" marL="685800" rtl="0" algn="l">
              <a:lnSpc>
                <a:spcPct val="90000"/>
              </a:lnSpc>
              <a:spcBef>
                <a:spcPts val="375"/>
              </a:spcBef>
              <a:spcAft>
                <a:spcPts val="0"/>
              </a:spcAft>
              <a:buSzPts val="2400"/>
              <a:buNone/>
            </a:pPr>
            <a:r>
              <a:t/>
            </a:r>
            <a:endParaRPr/>
          </a:p>
        </p:txBody>
      </p:sp>
      <p:pic>
        <p:nvPicPr>
          <p:cNvPr descr="A blank scholarship application form" id="98" name="Google Shape;98;p9"/>
          <p:cNvPicPr preferRelativeResize="0"/>
          <p:nvPr/>
        </p:nvPicPr>
        <p:blipFill rotWithShape="1">
          <a:blip r:embed="rId3">
            <a:alphaModFix/>
          </a:blip>
          <a:srcRect b="0" l="0" r="0" t="0"/>
          <a:stretch/>
        </p:blipFill>
        <p:spPr>
          <a:xfrm>
            <a:off x="6096000" y="2063334"/>
            <a:ext cx="5080000" cy="33909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usinessTheme">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2017-07-18T21:32:52Z</dcterms:created>
  <dc:creator>Emily Hyland</dc:creator>
</cp:coreProperties>
</file>