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Century Gothic" panose="020B0502020202020204"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1" roundtripDataSignature="AMtx7mh+P/i70a4j6szSNjpFZc9TLntuG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F5EEE54-3647-4A19-AADD-C973B05E7FB5}">
  <a:tblStyle styleId="{EF5EEE54-3647-4A19-AADD-C973B05E7FB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42"/>
    <p:restoredTop sz="94663"/>
  </p:normalViewPr>
  <p:slideViewPr>
    <p:cSldViewPr snapToGrid="0" snapToObjects="1">
      <p:cViewPr>
        <p:scale>
          <a:sx n="62" d="100"/>
          <a:sy n="62" d="100"/>
        </p:scale>
        <p:origin x="256" y="13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20" Type="http://schemas.openxmlformats.org/officeDocument/2006/relationships/slide" Target="slides/slide19.xml"/><Relationship Id="rId41"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ab6815b337_0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ab6815b337_0_3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gab6815b337_0_3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ab6815b337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ab6815b337_0_3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gab6815b337_0_3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ac5d64fa12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C — The only financing activity that generated an inflow of cash for the company was issuing stock and receiving cash from the purchasers of its stock.</a:t>
            </a:r>
            <a:endParaRPr/>
          </a:p>
        </p:txBody>
      </p:sp>
      <p:sp>
        <p:nvSpPr>
          <p:cNvPr id="116" name="Google Shape;116;gac5d64fa1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2" name="Google Shape;12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7" name="Google Shape;12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ab6815b337_0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ab6815b337_0_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ab6815b337_0_5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ab6815b337_0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ab6815b337_0_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gab6815b337_0_5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ab6815b337_0_6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ab6815b337_0_6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gab6815b337_0_6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ab6815b337_0_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ab6815b337_0_6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gab6815b337_0_6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7" name="Google Shape;16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ab6815b337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ab6815b337_0_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 name="Google Shape;174;gab6815b337_0_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ab6815b337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ab6815b337_0_8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gab6815b337_0_8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ab6815b337_0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ab6815b337_0_9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gab6815b337_0_9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ab6815b337_0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ab6815b337_0_10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gab6815b337_0_10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ab6815b337_0_1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ab6815b337_0_1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gab6815b337_0_11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ab6815b337_0_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ab6815b337_0_1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Harley-Davidson 2019</a:t>
            </a:r>
            <a:endParaRPr/>
          </a:p>
        </p:txBody>
      </p:sp>
      <p:sp>
        <p:nvSpPr>
          <p:cNvPr id="210" name="Google Shape;210;gab6815b337_0_1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ab6815b337_0_1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ab6815b337_0_1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gab6815b337_0_13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ab6815b337_0_1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ab6815b337_0_1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gab6815b337_0_1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ac5d64fa12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B — Depreciation does not generate or consume cash.</a:t>
            </a:r>
            <a:endParaRPr/>
          </a:p>
        </p:txBody>
      </p:sp>
      <p:sp>
        <p:nvSpPr>
          <p:cNvPr id="233" name="Google Shape;233;gac5d64fa12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ac259dfcfe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ac259dfcfe_0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gac259dfcfe_0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30</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b6815b33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b6815b337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ab6815b337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ab6815b337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ab6815b337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ab6815b337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ab6815b337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ab6815b337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ab6815b337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ab6815b337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ab6815b337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ab6815b337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ac259dfcf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ac259dfcfe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gac259dfcfe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1"/>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2"/>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2"/>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3"/>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4"/>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5"/>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5"/>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16"/>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16"/>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16"/>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Xy-yDw0gsgc"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Kh1dLLKn4fU"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slide" Target="slide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QlwZNMdUgAo"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14: Statement of Cash Flows</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ab6815b337_0_3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Distinguish Between the Direct and Indirect Methods of Preparing a Statement of Cash Flows</a:t>
            </a:r>
            <a:endParaRPr dirty="0"/>
          </a:p>
        </p:txBody>
      </p:sp>
      <p:sp>
        <p:nvSpPr>
          <p:cNvPr id="105" name="Google Shape;105;gab6815b337_0_33"/>
          <p:cNvSpPr txBox="1">
            <a:spLocks noGrp="1"/>
          </p:cNvSpPr>
          <p:nvPr>
            <p:ph type="body" idx="1"/>
          </p:nvPr>
        </p:nvSpPr>
        <p:spPr>
          <a:xfrm>
            <a:off x="838200" y="1825625"/>
            <a:ext cx="44450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600" dirty="0">
                <a:solidFill>
                  <a:srgbClr val="000000"/>
                </a:solidFill>
                <a:highlight>
                  <a:srgbClr val="F1F7FB"/>
                </a:highlight>
              </a:rPr>
              <a:t>Cash flows from operating activities show the net amount of cash received or disbursed during a given period for items that normally appear on the income statement. You can calculate these cash flows using either the direct or indirect method. The direct method deducts from cash sales only those operating expenses that consumed cash. This method converts each item on the income statement directly to a cash basis. Alternatively, the indirect method starts with accrual basis net income and indirectly adjusts net income for items that affected reported net income but did not involve cash.</a:t>
            </a:r>
            <a:endParaRPr sz="1600" dirty="0">
              <a:solidFill>
                <a:srgbClr val="000000"/>
              </a:solidFill>
              <a:highlight>
                <a:srgbClr val="F1F7FB"/>
              </a:highlight>
            </a:endParaRPr>
          </a:p>
          <a:p>
            <a:pPr marL="0" lvl="0" indent="0" algn="l" rtl="0">
              <a:spcBef>
                <a:spcPts val="750"/>
              </a:spcBef>
              <a:spcAft>
                <a:spcPts val="0"/>
              </a:spcAft>
              <a:buNone/>
            </a:pPr>
            <a:endParaRPr sz="1500" dirty="0">
              <a:solidFill>
                <a:srgbClr val="000000"/>
              </a:solidFill>
              <a:highlight>
                <a:srgbClr val="FFFFFF"/>
              </a:highlight>
            </a:endParaRPr>
          </a:p>
          <a:p>
            <a:pPr marL="0" lvl="0" indent="0" algn="l" rtl="0">
              <a:spcBef>
                <a:spcPts val="750"/>
              </a:spcBef>
              <a:spcAft>
                <a:spcPts val="0"/>
              </a:spcAft>
              <a:buNone/>
            </a:pPr>
            <a:r>
              <a:rPr lang="en-US" sz="1500" b="1" dirty="0">
                <a:solidFill>
                  <a:srgbClr val="000000"/>
                </a:solidFill>
                <a:highlight>
                  <a:srgbClr val="F1F7FB"/>
                </a:highlight>
              </a:rPr>
              <a:t>The direct method converts each item on the income statement to a cash basis.</a:t>
            </a:r>
            <a:endParaRPr sz="1200" dirty="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sz="1200" dirty="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sz="1200" dirty="0">
              <a:solidFill>
                <a:srgbClr val="373D3F"/>
              </a:solidFill>
              <a:highlight>
                <a:srgbClr val="FFFFFF"/>
              </a:highlight>
              <a:latin typeface="Arial"/>
              <a:ea typeface="Arial"/>
              <a:cs typeface="Arial"/>
              <a:sym typeface="Arial"/>
            </a:endParaRPr>
          </a:p>
        </p:txBody>
      </p:sp>
      <p:graphicFrame>
        <p:nvGraphicFramePr>
          <p:cNvPr id="3" name="Table 2">
            <a:extLst>
              <a:ext uri="{FF2B5EF4-FFF2-40B4-BE49-F238E27FC236}">
                <a16:creationId xmlns:a16="http://schemas.microsoft.com/office/drawing/2014/main" id="{526FF435-C01E-2941-A119-08AD3299199A}"/>
              </a:ext>
            </a:extLst>
          </p:cNvPr>
          <p:cNvGraphicFramePr>
            <a:graphicFrameLocks noGrp="1"/>
          </p:cNvGraphicFramePr>
          <p:nvPr>
            <p:extLst>
              <p:ext uri="{D42A27DB-BD31-4B8C-83A1-F6EECF244321}">
                <p14:modId xmlns:p14="http://schemas.microsoft.com/office/powerpoint/2010/main" val="3936894190"/>
              </p:ext>
            </p:extLst>
          </p:nvPr>
        </p:nvGraphicFramePr>
        <p:xfrm>
          <a:off x="5852160" y="2570004"/>
          <a:ext cx="5501640" cy="2324100"/>
        </p:xfrm>
        <a:graphic>
          <a:graphicData uri="http://schemas.openxmlformats.org/drawingml/2006/table">
            <a:tbl>
              <a:tblPr>
                <a:tableStyleId>{00A15C55-8517-42AA-B614-E9B94910E393}</a:tableStyleId>
              </a:tblPr>
              <a:tblGrid>
                <a:gridCol w="4206240">
                  <a:extLst>
                    <a:ext uri="{9D8B030D-6E8A-4147-A177-3AD203B41FA5}">
                      <a16:colId xmlns:a16="http://schemas.microsoft.com/office/drawing/2014/main" val="4292113701"/>
                    </a:ext>
                  </a:extLst>
                </a:gridCol>
                <a:gridCol w="1295400">
                  <a:extLst>
                    <a:ext uri="{9D8B030D-6E8A-4147-A177-3AD203B41FA5}">
                      <a16:colId xmlns:a16="http://schemas.microsoft.com/office/drawing/2014/main" val="152962165"/>
                    </a:ext>
                  </a:extLst>
                </a:gridCol>
              </a:tblGrid>
              <a:tr h="0">
                <a:tc>
                  <a:txBody>
                    <a:bodyPr/>
                    <a:lstStyle/>
                    <a:p>
                      <a:pPr algn="l" fontAlgn="ctr"/>
                      <a:r>
                        <a:rPr lang="en-US" sz="1800" b="1" dirty="0">
                          <a:effectLst/>
                          <a:latin typeface="Century Gothic" panose="020B0502020202020204" pitchFamily="34" charset="0"/>
                        </a:rPr>
                        <a:t>Beginning balance</a:t>
                      </a:r>
                    </a:p>
                  </a:txBody>
                  <a:tcPr marL="76200" marR="76200" marT="95250" marB="95250" anchor="ctr"/>
                </a:tc>
                <a:tc>
                  <a:txBody>
                    <a:bodyPr/>
                    <a:lstStyle/>
                    <a:p>
                      <a:pPr algn="l" fontAlgn="ctr"/>
                      <a:r>
                        <a:rPr lang="en-US" sz="1800" dirty="0">
                          <a:effectLst/>
                          <a:latin typeface="Century Gothic" panose="020B0502020202020204" pitchFamily="34" charset="0"/>
                        </a:rPr>
                        <a:t>$     1,750</a:t>
                      </a:r>
                    </a:p>
                  </a:txBody>
                  <a:tcPr marL="76200" marR="76200" marT="95250" marB="95250" anchor="ctr"/>
                </a:tc>
                <a:extLst>
                  <a:ext uri="{0D108BD9-81ED-4DB2-BD59-A6C34878D82A}">
                    <a16:rowId xmlns:a16="http://schemas.microsoft.com/office/drawing/2014/main" val="940442126"/>
                  </a:ext>
                </a:extLst>
              </a:tr>
              <a:tr h="0">
                <a:tc>
                  <a:txBody>
                    <a:bodyPr/>
                    <a:lstStyle/>
                    <a:p>
                      <a:pPr algn="l" fontAlgn="ctr"/>
                      <a:r>
                        <a:rPr lang="en-US" sz="1800" b="1">
                          <a:effectLst/>
                          <a:latin typeface="Century Gothic" panose="020B0502020202020204" pitchFamily="34" charset="0"/>
                        </a:rPr>
                        <a:t>Accrual basis sales</a:t>
                      </a:r>
                    </a:p>
                  </a:txBody>
                  <a:tcPr marL="76200" marR="76200" marT="95250" marB="95250" anchor="ctr"/>
                </a:tc>
                <a:tc>
                  <a:txBody>
                    <a:bodyPr/>
                    <a:lstStyle/>
                    <a:p>
                      <a:pPr algn="l" fontAlgn="ctr"/>
                      <a:r>
                        <a:rPr lang="en-US" sz="1800" u="sng">
                          <a:effectLst/>
                          <a:latin typeface="Century Gothic" panose="020B0502020202020204" pitchFamily="34" charset="0"/>
                        </a:rPr>
                        <a:t>45,785</a:t>
                      </a: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330622317"/>
                  </a:ext>
                </a:extLst>
              </a:tr>
              <a:tr h="0">
                <a:tc>
                  <a:txBody>
                    <a:bodyPr/>
                    <a:lstStyle/>
                    <a:p>
                      <a:pPr algn="l" fontAlgn="ctr"/>
                      <a:r>
                        <a:rPr lang="en-US" sz="1800" b="1" dirty="0">
                          <a:effectLst/>
                          <a:latin typeface="Century Gothic" panose="020B0502020202020204" pitchFamily="34" charset="0"/>
                        </a:rPr>
                        <a:t>Balance before payments</a:t>
                      </a:r>
                    </a:p>
                  </a:txBody>
                  <a:tcPr marL="76200" marR="76200" marT="95250" marB="95250" anchor="ctr"/>
                </a:tc>
                <a:tc>
                  <a:txBody>
                    <a:bodyPr/>
                    <a:lstStyle/>
                    <a:p>
                      <a:pPr algn="l" fontAlgn="ctr"/>
                      <a:r>
                        <a:rPr lang="en-US" sz="1800">
                          <a:effectLst/>
                          <a:latin typeface="Century Gothic" panose="020B0502020202020204" pitchFamily="34" charset="0"/>
                        </a:rPr>
                        <a:t>47,535</a:t>
                      </a:r>
                    </a:p>
                  </a:txBody>
                  <a:tcPr marL="76200" marR="76200" marT="95250" marB="95250" anchor="ctr"/>
                </a:tc>
                <a:extLst>
                  <a:ext uri="{0D108BD9-81ED-4DB2-BD59-A6C34878D82A}">
                    <a16:rowId xmlns:a16="http://schemas.microsoft.com/office/drawing/2014/main" val="2957436106"/>
                  </a:ext>
                </a:extLst>
              </a:tr>
              <a:tr h="0">
                <a:tc>
                  <a:txBody>
                    <a:bodyPr/>
                    <a:lstStyle/>
                    <a:p>
                      <a:pPr algn="l" fontAlgn="ctr"/>
                      <a:r>
                        <a:rPr lang="en-US" sz="1800" b="1">
                          <a:effectLst/>
                          <a:latin typeface="Century Gothic" panose="020B0502020202020204" pitchFamily="34" charset="0"/>
                        </a:rPr>
                        <a:t>Less: Ending balance</a:t>
                      </a:r>
                    </a:p>
                  </a:txBody>
                  <a:tcPr marL="76200" marR="76200" marT="95250" marB="95250" anchor="ctr"/>
                </a:tc>
                <a:tc>
                  <a:txBody>
                    <a:bodyPr/>
                    <a:lstStyle/>
                    <a:p>
                      <a:pPr algn="l" fontAlgn="ctr"/>
                      <a:r>
                        <a:rPr lang="en-US" sz="1800">
                          <a:effectLst/>
                          <a:latin typeface="Century Gothic" panose="020B0502020202020204" pitchFamily="34" charset="0"/>
                        </a:rPr>
                        <a:t>1,735</a:t>
                      </a:r>
                    </a:p>
                  </a:txBody>
                  <a:tcPr marL="76200" marR="76200" marT="95250" marB="95250" anchor="ctr"/>
                </a:tc>
                <a:extLst>
                  <a:ext uri="{0D108BD9-81ED-4DB2-BD59-A6C34878D82A}">
                    <a16:rowId xmlns:a16="http://schemas.microsoft.com/office/drawing/2014/main" val="668625060"/>
                  </a:ext>
                </a:extLst>
              </a:tr>
              <a:tr h="0">
                <a:tc>
                  <a:txBody>
                    <a:bodyPr/>
                    <a:lstStyle/>
                    <a:p>
                      <a:pPr algn="l" fontAlgn="ctr"/>
                      <a:r>
                        <a:rPr lang="en-US" sz="1800" b="1" dirty="0">
                          <a:effectLst/>
                          <a:latin typeface="Century Gothic" panose="020B0502020202020204" pitchFamily="34" charset="0"/>
                        </a:rPr>
                        <a:t>Cash payments from customers</a:t>
                      </a:r>
                    </a:p>
                  </a:txBody>
                  <a:tcPr marL="76200" marR="76200" marT="95250" marB="95250" anchor="ctr"/>
                </a:tc>
                <a:tc>
                  <a:txBody>
                    <a:bodyPr/>
                    <a:lstStyle/>
                    <a:p>
                      <a:pPr algn="l" fontAlgn="ctr"/>
                      <a:r>
                        <a:rPr lang="en-US" sz="1800" u="sng" dirty="0">
                          <a:effectLst/>
                          <a:latin typeface="Century Gothic" panose="020B0502020202020204" pitchFamily="34" charset="0"/>
                        </a:rPr>
                        <a:t>$   45,800</a:t>
                      </a: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42474279"/>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gab6815b337_0_3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Calculate Cash Flows from Operating Activities Using the Direct Method</a:t>
            </a:r>
            <a:endParaRPr/>
          </a:p>
        </p:txBody>
      </p:sp>
      <p:sp>
        <p:nvSpPr>
          <p:cNvPr id="112" name="Google Shape;112;gab6815b337_0_39"/>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800">
                <a:solidFill>
                  <a:srgbClr val="000000"/>
                </a:solidFill>
              </a:rPr>
              <a:t>The direct method of presenting the statement of cash flows presents the specific cash flows associated with items that affect cash flow. Items that typically do so include:</a:t>
            </a:r>
            <a:endParaRPr sz="1800">
              <a:solidFill>
                <a:srgbClr val="000000"/>
              </a:solidFill>
            </a:endParaRPr>
          </a:p>
          <a:p>
            <a:pPr marL="812800" lvl="0" indent="-342900" algn="l" rtl="0">
              <a:lnSpc>
                <a:spcPct val="200000"/>
              </a:lnSpc>
              <a:spcBef>
                <a:spcPts val="2400"/>
              </a:spcBef>
              <a:spcAft>
                <a:spcPts val="0"/>
              </a:spcAft>
              <a:buClr>
                <a:srgbClr val="000000"/>
              </a:buClr>
              <a:buSzPts val="1800"/>
              <a:buFont typeface="Century Gothic"/>
              <a:buChar char="●"/>
            </a:pPr>
            <a:r>
              <a:rPr lang="en-US" sz="1800">
                <a:solidFill>
                  <a:srgbClr val="000000"/>
                </a:solidFill>
              </a:rPr>
              <a:t>Cash collected from customers</a:t>
            </a:r>
            <a:endParaRPr sz="1800">
              <a:solidFill>
                <a:srgbClr val="000000"/>
              </a:solidFill>
            </a:endParaRPr>
          </a:p>
          <a:p>
            <a:pPr marL="812800" lvl="0" indent="-342900" algn="l" rtl="0">
              <a:lnSpc>
                <a:spcPct val="200000"/>
              </a:lnSpc>
              <a:spcBef>
                <a:spcPts val="0"/>
              </a:spcBef>
              <a:spcAft>
                <a:spcPts val="0"/>
              </a:spcAft>
              <a:buClr>
                <a:srgbClr val="000000"/>
              </a:buClr>
              <a:buSzPts val="1800"/>
              <a:buFont typeface="Century Gothic"/>
              <a:buChar char="●"/>
            </a:pPr>
            <a:r>
              <a:rPr lang="en-US" sz="1800">
                <a:solidFill>
                  <a:srgbClr val="000000"/>
                </a:solidFill>
              </a:rPr>
              <a:t>Interest and dividends received</a:t>
            </a:r>
            <a:endParaRPr sz="1800">
              <a:solidFill>
                <a:srgbClr val="000000"/>
              </a:solidFill>
            </a:endParaRPr>
          </a:p>
          <a:p>
            <a:pPr marL="812800" lvl="0" indent="-342900" algn="l" rtl="0">
              <a:lnSpc>
                <a:spcPct val="200000"/>
              </a:lnSpc>
              <a:spcBef>
                <a:spcPts val="0"/>
              </a:spcBef>
              <a:spcAft>
                <a:spcPts val="0"/>
              </a:spcAft>
              <a:buClr>
                <a:srgbClr val="000000"/>
              </a:buClr>
              <a:buSzPts val="1800"/>
              <a:buFont typeface="Century Gothic"/>
              <a:buChar char="●"/>
            </a:pPr>
            <a:r>
              <a:rPr lang="en-US" sz="1800">
                <a:solidFill>
                  <a:srgbClr val="000000"/>
                </a:solidFill>
              </a:rPr>
              <a:t>Cash paid to employees</a:t>
            </a:r>
            <a:endParaRPr sz="1800">
              <a:solidFill>
                <a:srgbClr val="000000"/>
              </a:solidFill>
            </a:endParaRPr>
          </a:p>
          <a:p>
            <a:pPr marL="812800" lvl="0" indent="-342900" algn="l" rtl="0">
              <a:lnSpc>
                <a:spcPct val="200000"/>
              </a:lnSpc>
              <a:spcBef>
                <a:spcPts val="0"/>
              </a:spcBef>
              <a:spcAft>
                <a:spcPts val="0"/>
              </a:spcAft>
              <a:buClr>
                <a:srgbClr val="000000"/>
              </a:buClr>
              <a:buSzPts val="1800"/>
              <a:buFont typeface="Century Gothic"/>
              <a:buChar char="●"/>
            </a:pPr>
            <a:r>
              <a:rPr lang="en-US" sz="1800">
                <a:solidFill>
                  <a:srgbClr val="000000"/>
                </a:solidFill>
              </a:rPr>
              <a:t>Cash paid to suppliers</a:t>
            </a:r>
            <a:endParaRPr sz="1800">
              <a:solidFill>
                <a:srgbClr val="000000"/>
              </a:solidFill>
            </a:endParaRPr>
          </a:p>
          <a:p>
            <a:pPr marL="812800" lvl="0" indent="-342900" algn="l" rtl="0">
              <a:lnSpc>
                <a:spcPct val="200000"/>
              </a:lnSpc>
              <a:spcBef>
                <a:spcPts val="0"/>
              </a:spcBef>
              <a:spcAft>
                <a:spcPts val="0"/>
              </a:spcAft>
              <a:buClr>
                <a:srgbClr val="000000"/>
              </a:buClr>
              <a:buSzPts val="1800"/>
              <a:buFont typeface="Century Gothic"/>
              <a:buChar char="●"/>
            </a:pPr>
            <a:r>
              <a:rPr lang="en-US" sz="1800">
                <a:solidFill>
                  <a:srgbClr val="000000"/>
                </a:solidFill>
              </a:rPr>
              <a:t>Interest paid</a:t>
            </a:r>
            <a:endParaRPr sz="1800">
              <a:solidFill>
                <a:srgbClr val="000000"/>
              </a:solidFill>
            </a:endParaRPr>
          </a:p>
          <a:p>
            <a:pPr marL="812800" lvl="0" indent="-342900" algn="l" rtl="0">
              <a:lnSpc>
                <a:spcPct val="200000"/>
              </a:lnSpc>
              <a:spcBef>
                <a:spcPts val="0"/>
              </a:spcBef>
              <a:spcAft>
                <a:spcPts val="0"/>
              </a:spcAft>
              <a:buClr>
                <a:srgbClr val="000000"/>
              </a:buClr>
              <a:buSzPts val="1800"/>
              <a:buFont typeface="Century Gothic"/>
              <a:buChar char="●"/>
            </a:pPr>
            <a:r>
              <a:rPr lang="en-US" sz="1800">
                <a:solidFill>
                  <a:srgbClr val="000000"/>
                </a:solidFill>
              </a:rPr>
              <a:t>Income taxes paid</a:t>
            </a:r>
            <a:endParaRPr sz="1800">
              <a:solidFill>
                <a:srgbClr val="000000"/>
              </a:solidFill>
            </a:endParaRPr>
          </a:p>
          <a:p>
            <a:pPr marL="0" lvl="0" indent="0" algn="l" rtl="0">
              <a:spcBef>
                <a:spcPts val="2900"/>
              </a:spcBef>
              <a:spcAft>
                <a:spcPts val="0"/>
              </a:spcAft>
              <a:buNone/>
            </a:pPr>
            <a:endParaRPr/>
          </a:p>
        </p:txBody>
      </p:sp>
      <p:pic>
        <p:nvPicPr>
          <p:cNvPr id="113" name="Google Shape;113;gab6815b337_0_39" descr="💥Direct Method Cash Flow Statement Cheat Sheet → https://accountingstuff.co/shop&#10;&#10;Learn all about the Cash Flow Statement and how to prepare it using the Direct Method.&#10;&#10;▪ Cash Flow Accounting with the Direct Method (Part 2) → https://youtu.be/KOR10VPsyO8&#10;▪ Cash Flow Accounting with the Indirect Method (Part 3) → https://youtu.be/8CH-6wdfz0Y&#10;&#10;Many people have a hard time getting to grips with the Statement of Cash Flows, but in this episode of Accounting Basics for Beginners we break it down into nice and tasty, brain digestible chunks.  &#10;&#10;You'll learn why CASH IS KING, and why the Direct Method is preferred by Investors.  We break down the Cash Flow Statement into it's three sections:&#10;&#10;→ Cash Flows from Operating Activities&#10;→ Cash Flows from Investing Activities&#10;→ Cash Flows from Financing Activities&#10;&#10;Last but not least... I'll explain why despite all the advantages of the Direct Method.  Most corporations opt for the Indirect Method instead.&#10;&#10;🔴Subscribe for more Accounting Tutorials → https://geni.us/subtothechannel&#10;&#10;👂LISTEN TO HARRY POTTER&#10;▪ Audible → http://geni.us/8KaGkp&#10;&#10;🖊STUFF I USED IN THIS VIDEO&#10;▪ The pens → https://geni.us/sTPHTV&#10;▪ The bullet journal → https://geni.us/yToB&#10;&#10;⏱️TIMESTAMPS&#10;00:00 - Intro&#10;00:51 - Cash is King&#10;01:23 - Difference between Cash and Profit&#10;01:53 - Difference between Cash and Cash Flows&#10;02:07 - Accrual Basis Doesn't Measure Cash Flows&#10;02:34 - The Biggest Reason Start-Ups Fail&#10;03:06 - What is a Cash Flow Statement?&#10;03:53 - How does the Cash Flow Statement Work?&#10;04:56 - Cash Flow from Financing Activities&#10;05:30 - Cash Flow from Investing Activities&#10;06:46 - Cash Flow from Operating Activities&#10;07:35 - What is the Direct Method?&#10;07:58 - How the Direct Method Works&#10;10:21 - Advantages of the Direct Method&#10;10:38 - Disadvantages of the Direct Method&#10;&#10;🔎FAQ&#10;▪ My Favourite Accounting Book for Beginners → http://geni.us/5mKR7m&#10;&#10;🔝 CLOUD ACCOUNTING SOFTWARE&#10;▪ QuickBooks Online USA (FREE TRIAL/DISCOUNT) → http://geni.us/jA9N&#10;▪ QuickBooks Online Canada (FREE TRIAL/DISCOUNT) → https://geni.us/bNN7&#10;&#10;🚶FOLLOW ME ON&#10;▪ Insta → https://www.instagram.com/accountingstuff&#10;▪ Twitter → https://twitter.com/AccountantStuff&#10;&#10;🎬LEARN ACCOUNTING BASICS FOR FREE&#10;▪ The Full Playlist → https://www.youtube.com/playlist?list=PL5zKSeS09l339nB6ujJPQ9Rsv99_b-aTb&#10;________________________&#10;DISCLAIMER &#10;&#10;Some of the links above are affiliate links, where I earn a small commission if you click on the link and purchase an item. You are not obligated to do so, but it does help fund these videos in hopes of bringing value to you! &#10;&#10;For sponsorship, product reviews, and collaboration, you can email me here: james@accountingstuff.co&#10;________________________&#10;&#10;#accounting #accountingbasics #accountingstuff" title="Intro to Cash Flow Statements | Direct Method">
            <a:hlinkClick r:id="rId3"/>
          </p:cNvPr>
          <p:cNvPicPr preferRelativeResize="0"/>
          <p:nvPr/>
        </p:nvPicPr>
        <p:blipFill>
          <a:blip r:embed="rId4">
            <a:alphaModFix/>
          </a:blip>
          <a:stretch>
            <a:fillRect/>
          </a:stretch>
        </p:blipFill>
        <p:spPr>
          <a:xfrm>
            <a:off x="5712675" y="2603150"/>
            <a:ext cx="5543375" cy="41575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gac5d64fa12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In a company’s Statement of Cash Flows, which of these activities generate positive cash flow from a financing activity?</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A $100,000 increase in value of a parcel of land. </a:t>
            </a:r>
            <a:endParaRPr/>
          </a:p>
          <a:p>
            <a:pPr marL="914400" lvl="0" indent="-457200" algn="l" rtl="0">
              <a:lnSpc>
                <a:spcPct val="90000"/>
              </a:lnSpc>
              <a:spcBef>
                <a:spcPts val="750"/>
              </a:spcBef>
              <a:spcAft>
                <a:spcPts val="0"/>
              </a:spcAft>
              <a:buSzPts val="2100"/>
              <a:buFont typeface="Arial"/>
              <a:buAutoNum type="alphaUcPeriod"/>
            </a:pPr>
            <a:r>
              <a:rPr lang="en-US"/>
              <a:t>A company acquiring additional treasury stock.</a:t>
            </a:r>
            <a:endParaRPr/>
          </a:p>
          <a:p>
            <a:pPr marL="914400" lvl="0" indent="-457200" algn="l" rtl="0">
              <a:lnSpc>
                <a:spcPct val="90000"/>
              </a:lnSpc>
              <a:spcBef>
                <a:spcPts val="750"/>
              </a:spcBef>
              <a:spcAft>
                <a:spcPts val="0"/>
              </a:spcAft>
              <a:buSzPts val="2100"/>
              <a:buFont typeface="Arial"/>
              <a:buAutoNum type="alphaUcPeriod"/>
            </a:pPr>
            <a:r>
              <a:rPr lang="en-US"/>
              <a:t>A company issuing 10,000 shares of additional stock.</a:t>
            </a:r>
            <a:endParaRPr/>
          </a:p>
          <a:p>
            <a:pPr marL="914400" lvl="0" indent="-457200" algn="l" rtl="0">
              <a:lnSpc>
                <a:spcPct val="90000"/>
              </a:lnSpc>
              <a:spcBef>
                <a:spcPts val="750"/>
              </a:spcBef>
              <a:spcAft>
                <a:spcPts val="0"/>
              </a:spcAft>
              <a:buSzPts val="2100"/>
              <a:buFont typeface="Arial"/>
              <a:buAutoNum type="alphaUcPeriod"/>
            </a:pPr>
            <a:r>
              <a:rPr lang="en-US"/>
              <a:t>A company paying the shareholders dividends.</a:t>
            </a:r>
            <a:endParaRPr/>
          </a:p>
          <a:p>
            <a:pPr marL="38100" lvl="0" indent="0" algn="l" rtl="0">
              <a:lnSpc>
                <a:spcPct val="90000"/>
              </a:lnSpc>
              <a:spcBef>
                <a:spcPts val="750"/>
              </a:spcBef>
              <a:spcAft>
                <a:spcPts val="0"/>
              </a:spcAft>
              <a:buSzPts val="2800"/>
              <a:buNone/>
            </a:pPr>
            <a:endParaRPr/>
          </a:p>
        </p:txBody>
      </p:sp>
      <p:sp>
        <p:nvSpPr>
          <p:cNvPr id="119" name="Google Shape;119;gac5d64fa12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5"/>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Indirect Method of Preparing a Statement of Cash Flows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6"/>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Indirect Method of Preparing a Statement of Cash Flows</a:t>
            </a:r>
            <a:endParaRPr/>
          </a:p>
        </p:txBody>
      </p:sp>
      <p:sp>
        <p:nvSpPr>
          <p:cNvPr id="130" name="Google Shape;130;p6"/>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14.2: Understand how a statement of Cash Flows is prepared using the indirect method</a:t>
            </a:r>
            <a:endParaRPr/>
          </a:p>
          <a:p>
            <a:pPr marL="582930" lvl="0" indent="0" algn="l" rtl="0">
              <a:lnSpc>
                <a:spcPct val="90000"/>
              </a:lnSpc>
              <a:spcBef>
                <a:spcPts val="375"/>
              </a:spcBef>
              <a:spcAft>
                <a:spcPts val="0"/>
              </a:spcAft>
              <a:buClr>
                <a:schemeClr val="dk1"/>
              </a:buClr>
              <a:buSzPts val="1100"/>
              <a:buFont typeface="Arial"/>
              <a:buNone/>
            </a:pPr>
            <a:r>
              <a:rPr lang="en-US" sz="2000"/>
              <a:t>14.2.1: Identify Cash Flows using the indirect method</a:t>
            </a:r>
            <a:endParaRPr sz="2000"/>
          </a:p>
          <a:p>
            <a:pPr marL="582930" lvl="0" indent="0" algn="l" rtl="0">
              <a:lnSpc>
                <a:spcPct val="90000"/>
              </a:lnSpc>
              <a:spcBef>
                <a:spcPts val="375"/>
              </a:spcBef>
              <a:spcAft>
                <a:spcPts val="0"/>
              </a:spcAft>
              <a:buClr>
                <a:schemeClr val="dk1"/>
              </a:buClr>
              <a:buSzPts val="1100"/>
              <a:buFont typeface="Arial"/>
              <a:buNone/>
            </a:pPr>
            <a:r>
              <a:rPr lang="en-US" sz="2000"/>
              <a:t>14.2.2: Calculate cash flows from investing activities</a:t>
            </a:r>
            <a:endParaRPr sz="2000"/>
          </a:p>
          <a:p>
            <a:pPr marL="582930" lvl="0" indent="0" algn="l" rtl="0">
              <a:lnSpc>
                <a:spcPct val="90000"/>
              </a:lnSpc>
              <a:spcBef>
                <a:spcPts val="375"/>
              </a:spcBef>
              <a:spcAft>
                <a:spcPts val="0"/>
              </a:spcAft>
              <a:buClr>
                <a:schemeClr val="dk1"/>
              </a:buClr>
              <a:buSzPts val="1100"/>
              <a:buFont typeface="Arial"/>
              <a:buNone/>
            </a:pPr>
            <a:r>
              <a:rPr lang="en-US" sz="2000"/>
              <a:t>14.2.3: Calculate cash flows from financing activities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ab6815b337_0_5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Identify Cash Flows Using the Indirect Method</a:t>
            </a:r>
            <a:endParaRPr dirty="0"/>
          </a:p>
        </p:txBody>
      </p:sp>
      <p:sp>
        <p:nvSpPr>
          <p:cNvPr id="137" name="Google Shape;137;gab6815b337_0_50"/>
          <p:cNvSpPr txBox="1">
            <a:spLocks noGrp="1"/>
          </p:cNvSpPr>
          <p:nvPr>
            <p:ph type="body" idx="1"/>
          </p:nvPr>
        </p:nvSpPr>
        <p:spPr>
          <a:xfrm>
            <a:off x="838200" y="1825625"/>
            <a:ext cx="33274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500" dirty="0">
                <a:solidFill>
                  <a:srgbClr val="000000"/>
                </a:solidFill>
              </a:rPr>
              <a:t> The direct method deducts from cash sales only those operating expenses that consumed cash. This method converts each item on the income statement directly to a cash basis. Alternatively, the indirect method starts with accrual basis net income and indirectly adjusts net income for items that affected reported net income but did not involve cash.</a:t>
            </a:r>
            <a:endParaRPr sz="1500" dirty="0">
              <a:solidFill>
                <a:srgbClr val="000000"/>
              </a:solidFill>
            </a:endParaRPr>
          </a:p>
          <a:p>
            <a:pPr marL="0" lvl="0" indent="0" algn="l" rtl="0">
              <a:lnSpc>
                <a:spcPct val="100000"/>
              </a:lnSpc>
              <a:spcBef>
                <a:spcPts val="2400"/>
              </a:spcBef>
              <a:spcAft>
                <a:spcPts val="0"/>
              </a:spcAft>
              <a:buNone/>
            </a:pPr>
            <a:r>
              <a:rPr lang="en-US" sz="1500" dirty="0">
                <a:solidFill>
                  <a:srgbClr val="000000"/>
                </a:solidFill>
              </a:rPr>
              <a:t>Cash flows from investing and financing are prepared the same way under the direct and indirect methods for the statement of cash flows.</a:t>
            </a:r>
            <a:endParaRPr sz="1200" dirty="0">
              <a:solidFill>
                <a:srgbClr val="373D3F"/>
              </a:solidFill>
              <a:latin typeface="Arial"/>
              <a:ea typeface="Arial"/>
              <a:cs typeface="Arial"/>
              <a:sym typeface="Arial"/>
            </a:endParaRPr>
          </a:p>
          <a:p>
            <a:pPr marL="0" lvl="0" indent="0" algn="l" rtl="0">
              <a:spcBef>
                <a:spcPts val="2400"/>
              </a:spcBef>
              <a:spcAft>
                <a:spcPts val="0"/>
              </a:spcAft>
              <a:buNone/>
            </a:pPr>
            <a:endParaRPr dirty="0"/>
          </a:p>
        </p:txBody>
      </p:sp>
      <p:graphicFrame>
        <p:nvGraphicFramePr>
          <p:cNvPr id="2" name="Table 1">
            <a:extLst>
              <a:ext uri="{FF2B5EF4-FFF2-40B4-BE49-F238E27FC236}">
                <a16:creationId xmlns:a16="http://schemas.microsoft.com/office/drawing/2014/main" id="{9FC1BF7A-8BD0-F840-8F21-2973092E142E}"/>
              </a:ext>
            </a:extLst>
          </p:cNvPr>
          <p:cNvGraphicFramePr>
            <a:graphicFrameLocks noGrp="1"/>
          </p:cNvGraphicFramePr>
          <p:nvPr>
            <p:extLst>
              <p:ext uri="{D42A27DB-BD31-4B8C-83A1-F6EECF244321}">
                <p14:modId xmlns:p14="http://schemas.microsoft.com/office/powerpoint/2010/main" val="1496260114"/>
              </p:ext>
            </p:extLst>
          </p:nvPr>
        </p:nvGraphicFramePr>
        <p:xfrm>
          <a:off x="4328160" y="1970564"/>
          <a:ext cx="7025640" cy="4152900"/>
        </p:xfrm>
        <a:graphic>
          <a:graphicData uri="http://schemas.openxmlformats.org/drawingml/2006/table">
            <a:tbl>
              <a:tblPr>
                <a:tableStyleId>{00A15C55-8517-42AA-B614-E9B94910E393}</a:tableStyleId>
              </a:tblPr>
              <a:tblGrid>
                <a:gridCol w="7025640">
                  <a:extLst>
                    <a:ext uri="{9D8B030D-6E8A-4147-A177-3AD203B41FA5}">
                      <a16:colId xmlns:a16="http://schemas.microsoft.com/office/drawing/2014/main" val="3234305740"/>
                    </a:ext>
                  </a:extLst>
                </a:gridCol>
              </a:tblGrid>
              <a:tr h="0">
                <a:tc>
                  <a:txBody>
                    <a:bodyPr/>
                    <a:lstStyle/>
                    <a:p>
                      <a:pPr algn="l" fontAlgn="ctr"/>
                      <a:r>
                        <a:rPr lang="en-US" sz="1600" b="1" dirty="0">
                          <a:effectLst/>
                          <a:latin typeface="Century Gothic" panose="020B0502020202020204" pitchFamily="34" charset="0"/>
                        </a:rPr>
                        <a:t>Cash Flows from Operating Activities: Net Income</a:t>
                      </a:r>
                    </a:p>
                  </a:txBody>
                  <a:tcPr marL="114300" marR="114300" marT="85725" marB="85725" anchor="ctr"/>
                </a:tc>
                <a:extLst>
                  <a:ext uri="{0D108BD9-81ED-4DB2-BD59-A6C34878D82A}">
                    <a16:rowId xmlns:a16="http://schemas.microsoft.com/office/drawing/2014/main" val="1282110455"/>
                  </a:ext>
                </a:extLst>
              </a:tr>
              <a:tr h="0">
                <a:tc>
                  <a:txBody>
                    <a:bodyPr/>
                    <a:lstStyle/>
                    <a:p>
                      <a:pPr algn="l" fontAlgn="ctr"/>
                      <a:r>
                        <a:rPr lang="en-US" sz="1600">
                          <a:effectLst/>
                          <a:latin typeface="Century Gothic" panose="020B0502020202020204" pitchFamily="34" charset="0"/>
                        </a:rPr>
                        <a:t>+ Depreciation Expense (from income statement)</a:t>
                      </a:r>
                    </a:p>
                  </a:txBody>
                  <a:tcPr marL="114300" marR="114300" marT="85725" marB="85725" anchor="ctr"/>
                </a:tc>
                <a:extLst>
                  <a:ext uri="{0D108BD9-81ED-4DB2-BD59-A6C34878D82A}">
                    <a16:rowId xmlns:a16="http://schemas.microsoft.com/office/drawing/2014/main" val="430601077"/>
                  </a:ext>
                </a:extLst>
              </a:tr>
              <a:tr h="0">
                <a:tc>
                  <a:txBody>
                    <a:bodyPr/>
                    <a:lstStyle/>
                    <a:p>
                      <a:pPr algn="l" fontAlgn="ctr"/>
                      <a:r>
                        <a:rPr lang="en-US" sz="1600" dirty="0">
                          <a:effectLst/>
                          <a:latin typeface="Century Gothic" panose="020B0502020202020204" pitchFamily="34" charset="0"/>
                        </a:rPr>
                        <a:t>+ Losses (from income statement)</a:t>
                      </a:r>
                    </a:p>
                  </a:txBody>
                  <a:tcPr marL="114300" marR="114300" marT="85725" marB="85725" anchor="ctr"/>
                </a:tc>
                <a:extLst>
                  <a:ext uri="{0D108BD9-81ED-4DB2-BD59-A6C34878D82A}">
                    <a16:rowId xmlns:a16="http://schemas.microsoft.com/office/drawing/2014/main" val="1472622414"/>
                  </a:ext>
                </a:extLst>
              </a:tr>
              <a:tr h="0">
                <a:tc>
                  <a:txBody>
                    <a:bodyPr/>
                    <a:lstStyle/>
                    <a:p>
                      <a:pPr algn="l" fontAlgn="ctr"/>
                      <a:r>
                        <a:rPr lang="en-US" sz="1600">
                          <a:effectLst/>
                          <a:latin typeface="Century Gothic" panose="020B0502020202020204" pitchFamily="34" charset="0"/>
                        </a:rPr>
                        <a:t>– Gains (from income statement)</a:t>
                      </a:r>
                    </a:p>
                  </a:txBody>
                  <a:tcPr marL="114300" marR="114300" marT="85725" marB="85725" anchor="ctr"/>
                </a:tc>
                <a:extLst>
                  <a:ext uri="{0D108BD9-81ED-4DB2-BD59-A6C34878D82A}">
                    <a16:rowId xmlns:a16="http://schemas.microsoft.com/office/drawing/2014/main" val="2459147741"/>
                  </a:ext>
                </a:extLst>
              </a:tr>
              <a:tr h="0">
                <a:tc>
                  <a:txBody>
                    <a:bodyPr/>
                    <a:lstStyle/>
                    <a:p>
                      <a:pPr algn="l" fontAlgn="ctr"/>
                      <a:r>
                        <a:rPr lang="en-US" sz="1600">
                          <a:effectLst/>
                          <a:latin typeface="Century Gothic" panose="020B0502020202020204" pitchFamily="34" charset="0"/>
                        </a:rPr>
                        <a:t>+ Amortization, depletion (from income statement)</a:t>
                      </a:r>
                    </a:p>
                  </a:txBody>
                  <a:tcPr marL="114300" marR="114300" marT="85725" marB="85725" anchor="ctr"/>
                </a:tc>
                <a:extLst>
                  <a:ext uri="{0D108BD9-81ED-4DB2-BD59-A6C34878D82A}">
                    <a16:rowId xmlns:a16="http://schemas.microsoft.com/office/drawing/2014/main" val="3904343306"/>
                  </a:ext>
                </a:extLst>
              </a:tr>
              <a:tr h="0">
                <a:tc>
                  <a:txBody>
                    <a:bodyPr/>
                    <a:lstStyle/>
                    <a:p>
                      <a:pPr algn="l" fontAlgn="ctr"/>
                      <a:r>
                        <a:rPr lang="en-US" sz="1600">
                          <a:effectLst/>
                          <a:latin typeface="Century Gothic" panose="020B0502020202020204" pitchFamily="34" charset="0"/>
                        </a:rPr>
                        <a:t>+ DECREASE in Current Assets (other than cash)</a:t>
                      </a:r>
                    </a:p>
                  </a:txBody>
                  <a:tcPr marL="114300" marR="114300" marT="85725" marB="85725" anchor="ctr"/>
                </a:tc>
                <a:extLst>
                  <a:ext uri="{0D108BD9-81ED-4DB2-BD59-A6C34878D82A}">
                    <a16:rowId xmlns:a16="http://schemas.microsoft.com/office/drawing/2014/main" val="1105843786"/>
                  </a:ext>
                </a:extLst>
              </a:tr>
              <a:tr h="0">
                <a:tc>
                  <a:txBody>
                    <a:bodyPr/>
                    <a:lstStyle/>
                    <a:p>
                      <a:pPr algn="l" fontAlgn="ctr"/>
                      <a:r>
                        <a:rPr lang="en-US" sz="1600" dirty="0">
                          <a:effectLst/>
                          <a:latin typeface="Century Gothic" panose="020B0502020202020204" pitchFamily="34" charset="0"/>
                        </a:rPr>
                        <a:t>– INCREASE in Current Assets (other than cash)</a:t>
                      </a:r>
                    </a:p>
                  </a:txBody>
                  <a:tcPr marL="114300" marR="114300" marT="85725" marB="85725" anchor="ctr"/>
                </a:tc>
                <a:extLst>
                  <a:ext uri="{0D108BD9-81ED-4DB2-BD59-A6C34878D82A}">
                    <a16:rowId xmlns:a16="http://schemas.microsoft.com/office/drawing/2014/main" val="1870402080"/>
                  </a:ext>
                </a:extLst>
              </a:tr>
              <a:tr h="0">
                <a:tc>
                  <a:txBody>
                    <a:bodyPr/>
                    <a:lstStyle/>
                    <a:p>
                      <a:pPr algn="l" fontAlgn="ctr"/>
                      <a:r>
                        <a:rPr lang="en-US" sz="1600">
                          <a:effectLst/>
                          <a:latin typeface="Century Gothic" panose="020B0502020202020204" pitchFamily="34" charset="0"/>
                        </a:rPr>
                        <a:t>+ Increase in Current Liabilities</a:t>
                      </a:r>
                    </a:p>
                  </a:txBody>
                  <a:tcPr marL="114300" marR="114300" marT="85725" marB="85725" anchor="ctr"/>
                </a:tc>
                <a:extLst>
                  <a:ext uri="{0D108BD9-81ED-4DB2-BD59-A6C34878D82A}">
                    <a16:rowId xmlns:a16="http://schemas.microsoft.com/office/drawing/2014/main" val="991880121"/>
                  </a:ext>
                </a:extLst>
              </a:tr>
              <a:tr h="0">
                <a:tc>
                  <a:txBody>
                    <a:bodyPr/>
                    <a:lstStyle/>
                    <a:p>
                      <a:pPr algn="l" fontAlgn="ctr"/>
                      <a:r>
                        <a:rPr lang="en-US" sz="1600">
                          <a:effectLst/>
                          <a:latin typeface="Century Gothic" panose="020B0502020202020204" pitchFamily="34" charset="0"/>
                        </a:rPr>
                        <a:t>– Decrease in Current Liabilities</a:t>
                      </a:r>
                    </a:p>
                  </a:txBody>
                  <a:tcPr marL="114300" marR="114300" marT="85725" marB="85725" anchor="ctr"/>
                </a:tc>
                <a:extLst>
                  <a:ext uri="{0D108BD9-81ED-4DB2-BD59-A6C34878D82A}">
                    <a16:rowId xmlns:a16="http://schemas.microsoft.com/office/drawing/2014/main" val="2707961814"/>
                  </a:ext>
                </a:extLst>
              </a:tr>
              <a:tr h="0">
                <a:tc>
                  <a:txBody>
                    <a:bodyPr/>
                    <a:lstStyle/>
                    <a:p>
                      <a:pPr algn="l" fontAlgn="ctr"/>
                      <a:r>
                        <a:rPr lang="en-US" sz="1600" dirty="0">
                          <a:effectLst/>
                          <a:latin typeface="Century Gothic" panose="020B0502020202020204" pitchFamily="34" charset="0"/>
                        </a:rPr>
                        <a:t>Net cash provided by Operating Activities</a:t>
                      </a:r>
                    </a:p>
                  </a:txBody>
                  <a:tcPr marL="114300" marR="114300" marT="85725" marB="85725" anchor="ctr"/>
                </a:tc>
                <a:extLst>
                  <a:ext uri="{0D108BD9-81ED-4DB2-BD59-A6C34878D82A}">
                    <a16:rowId xmlns:a16="http://schemas.microsoft.com/office/drawing/2014/main" val="1987583958"/>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ab6815b337_0_5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a:t>Identify Cash Flows Using the Indirect Method</a:t>
            </a:r>
            <a:endParaRPr/>
          </a:p>
        </p:txBody>
      </p:sp>
      <p:pic>
        <p:nvPicPr>
          <p:cNvPr id="144" name="Google Shape;144;gab6815b337_0_56" descr="The Statement of Cash Flows is unmistakably the most difficult of the financial statements to prepare. With three sections, operating activities, investing activities, and financing activities, students often find the statement of cash flows to be a bit challenging to master. In financial accounting, students first have to assimilate to the idea of accrual accounting where revenues are recorded when earned and expenses are recorded when incurred (revenue recognition principle and matching principle). When students finally have this topic down they are asked to complete the statement of cash flows which only represents cash inflows and outflows (the opposite of accrual accounting). Therefore, instead of taking balances from the ledger accounts and placing them on a financial statement (i.e. balance sheet, income statement) we have to look at the changes in the account balances (i.e. change from beginning balance to ending balance). - see the rest of this blog entry at www.TheAccountingDr.com.&#10;&#10;--&#10;&#10;Thank you all for your wonderful support. Because of your support we have been able to reach and help numerous accounting students. Please continue to be a part of our mission to help other accounting students be successful by giving our videos thumbs up, giving comments and adding our videos to your favorites.&#10;&#10;Subscribe: http://www.youtube.com/subscription_center?add_user=routhwsuedu&#10;&#10;Like me on Facebook and post your questions/topics of interest: http://www.facebook.com/TheAccountingDoctor&#10;&#10;--&#10;&#10;For more accounting/how to eLectures (and accompanying lecture notes) similar to Statement of Cash Flows: Operating Activities Example video, blog, FAQs and accounting eBooks visit http://www.TheAccountingDr.com.&#10;&#10;&#10;Statement of Cash Flows: Operating Activities Example - Financial Accounting video: http://youtu.be/Kh1dLLKn4fU&#10;&#10;--&#10;&#10;Please note that videos may require Flash media and may not play on devices without Flash capabilities (i.e. iPad). If you are having difficulty viewing this video on YouTube, these videos may also be viewed without Flash on my website at http://www.TheAccountingDr.com." title="Statement of Cash Flows: Operating Activities Example - Financial Accounting video">
            <a:hlinkClick r:id="rId3"/>
          </p:cNvPr>
          <p:cNvPicPr preferRelativeResize="0"/>
          <p:nvPr/>
        </p:nvPicPr>
        <p:blipFill>
          <a:blip r:embed="rId4">
            <a:alphaModFix/>
          </a:blip>
          <a:stretch>
            <a:fillRect/>
          </a:stretch>
        </p:blipFill>
        <p:spPr>
          <a:xfrm>
            <a:off x="3098100" y="1825625"/>
            <a:ext cx="6122375" cy="45917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fade">
                                      <p:cBhvr>
                                        <p:cTn id="7" dur="10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gab6815b337_0_6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Calculate Cash Flows from Investing Activities</a:t>
            </a:r>
            <a:endParaRPr dirty="0"/>
          </a:p>
        </p:txBody>
      </p:sp>
      <p:sp>
        <p:nvSpPr>
          <p:cNvPr id="151" name="Google Shape;151;gab6815b337_0_62"/>
          <p:cNvSpPr txBox="1">
            <a:spLocks noGrp="1"/>
          </p:cNvSpPr>
          <p:nvPr>
            <p:ph type="body" idx="1"/>
          </p:nvPr>
        </p:nvSpPr>
        <p:spPr>
          <a:xfrm>
            <a:off x="838200" y="1825625"/>
            <a:ext cx="10515600" cy="934125"/>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300" dirty="0">
                <a:solidFill>
                  <a:srgbClr val="000000"/>
                </a:solidFill>
                <a:highlight>
                  <a:srgbClr val="F1F7FB"/>
                </a:highlight>
              </a:rPr>
              <a:t>Investing activities would include any changes to long-term assets including fixed assets (also called property, plant, and equipment), long-term investments in notes receivable, or stocks or bonds of other companies, and intangible assets (patents, trademarks, etc.). Where would we find this information? We would look on the balance sheet. If there was a change in any long-term asset (increase or decrease during the year), we need to account for that item in the Investing section.</a:t>
            </a:r>
            <a:endParaRPr sz="1300" dirty="0">
              <a:solidFill>
                <a:srgbClr val="000000"/>
              </a:solidFill>
              <a:highlight>
                <a:srgbClr val="F1F7FB"/>
              </a:highlight>
            </a:endParaRPr>
          </a:p>
          <a:p>
            <a:pPr marL="0" lvl="0" indent="0" algn="l" rtl="0">
              <a:spcBef>
                <a:spcPts val="750"/>
              </a:spcBef>
              <a:spcAft>
                <a:spcPts val="0"/>
              </a:spcAft>
              <a:buNone/>
            </a:pPr>
            <a:endParaRPr sz="1600" dirty="0">
              <a:solidFill>
                <a:srgbClr val="373D3F"/>
              </a:solidFill>
              <a:highlight>
                <a:srgbClr val="FFFFFF"/>
              </a:highlight>
            </a:endParaRPr>
          </a:p>
        </p:txBody>
      </p:sp>
      <p:pic>
        <p:nvPicPr>
          <p:cNvPr id="152" name="Google Shape;152;gab6815b337_0_62"/>
          <p:cNvPicPr preferRelativeResize="0"/>
          <p:nvPr/>
        </p:nvPicPr>
        <p:blipFill>
          <a:blip r:embed="rId3">
            <a:alphaModFix/>
          </a:blip>
          <a:stretch>
            <a:fillRect/>
          </a:stretch>
        </p:blipFill>
        <p:spPr>
          <a:xfrm>
            <a:off x="5650113" y="2759750"/>
            <a:ext cx="5703677" cy="4098251"/>
          </a:xfrm>
          <a:prstGeom prst="rect">
            <a:avLst/>
          </a:prstGeom>
          <a:noFill/>
          <a:ln>
            <a:noFill/>
          </a:ln>
        </p:spPr>
      </p:pic>
      <p:graphicFrame>
        <p:nvGraphicFramePr>
          <p:cNvPr id="2" name="Table 1">
            <a:extLst>
              <a:ext uri="{FF2B5EF4-FFF2-40B4-BE49-F238E27FC236}">
                <a16:creationId xmlns:a16="http://schemas.microsoft.com/office/drawing/2014/main" id="{A78E4B28-DC33-4D41-BC5A-42932B88E8C3}"/>
              </a:ext>
            </a:extLst>
          </p:cNvPr>
          <p:cNvGraphicFramePr>
            <a:graphicFrameLocks noGrp="1"/>
          </p:cNvGraphicFramePr>
          <p:nvPr>
            <p:extLst>
              <p:ext uri="{D42A27DB-BD31-4B8C-83A1-F6EECF244321}">
                <p14:modId xmlns:p14="http://schemas.microsoft.com/office/powerpoint/2010/main" val="3191960475"/>
              </p:ext>
            </p:extLst>
          </p:nvPr>
        </p:nvGraphicFramePr>
        <p:xfrm>
          <a:off x="834861" y="2924254"/>
          <a:ext cx="4367060" cy="3070144"/>
        </p:xfrm>
        <a:graphic>
          <a:graphicData uri="http://schemas.openxmlformats.org/drawingml/2006/table">
            <a:tbl>
              <a:tblPr>
                <a:tableStyleId>{00A15C55-8517-42AA-B614-E9B94910E393}</a:tableStyleId>
              </a:tblPr>
              <a:tblGrid>
                <a:gridCol w="4367060">
                  <a:extLst>
                    <a:ext uri="{9D8B030D-6E8A-4147-A177-3AD203B41FA5}">
                      <a16:colId xmlns:a16="http://schemas.microsoft.com/office/drawing/2014/main" val="3618926132"/>
                    </a:ext>
                  </a:extLst>
                </a:gridCol>
              </a:tblGrid>
              <a:tr h="767536">
                <a:tc>
                  <a:txBody>
                    <a:bodyPr/>
                    <a:lstStyle/>
                    <a:p>
                      <a:pPr algn="l" fontAlgn="ctr"/>
                      <a:r>
                        <a:rPr lang="en-US" sz="1600">
                          <a:effectLst/>
                          <a:latin typeface="Century Gothic" panose="020B0502020202020204" pitchFamily="34" charset="0"/>
                        </a:rPr>
                        <a:t>Cash flows from Investing activities:</a:t>
                      </a:r>
                    </a:p>
                  </a:txBody>
                  <a:tcPr marL="114300" marR="114300" marT="85725" marB="85725" anchor="ctr"/>
                </a:tc>
                <a:extLst>
                  <a:ext uri="{0D108BD9-81ED-4DB2-BD59-A6C34878D82A}">
                    <a16:rowId xmlns:a16="http://schemas.microsoft.com/office/drawing/2014/main" val="3407915778"/>
                  </a:ext>
                </a:extLst>
              </a:tr>
              <a:tr h="767536">
                <a:tc>
                  <a:txBody>
                    <a:bodyPr/>
                    <a:lstStyle/>
                    <a:p>
                      <a:pPr algn="l" fontAlgn="ctr"/>
                      <a:r>
                        <a:rPr lang="en-US" sz="1600" dirty="0">
                          <a:effectLst/>
                          <a:latin typeface="Century Gothic" panose="020B0502020202020204" pitchFamily="34" charset="0"/>
                        </a:rPr>
                        <a:t>+ cash received from sale of long-term assets</a:t>
                      </a:r>
                    </a:p>
                  </a:txBody>
                  <a:tcPr marL="114300" marR="114300" marT="85725" marB="85725" anchor="ctr"/>
                </a:tc>
                <a:extLst>
                  <a:ext uri="{0D108BD9-81ED-4DB2-BD59-A6C34878D82A}">
                    <a16:rowId xmlns:a16="http://schemas.microsoft.com/office/drawing/2014/main" val="32292164"/>
                  </a:ext>
                </a:extLst>
              </a:tr>
              <a:tr h="767536">
                <a:tc>
                  <a:txBody>
                    <a:bodyPr/>
                    <a:lstStyle/>
                    <a:p>
                      <a:pPr algn="l" fontAlgn="ctr"/>
                      <a:r>
                        <a:rPr lang="en-US" sz="1600">
                          <a:effectLst/>
                          <a:latin typeface="Century Gothic" panose="020B0502020202020204" pitchFamily="34" charset="0"/>
                        </a:rPr>
                        <a:t>– cash paid for purchase of new long-term assets</a:t>
                      </a:r>
                    </a:p>
                  </a:txBody>
                  <a:tcPr marL="114300" marR="114300" marT="85725" marB="85725" anchor="ctr"/>
                </a:tc>
                <a:extLst>
                  <a:ext uri="{0D108BD9-81ED-4DB2-BD59-A6C34878D82A}">
                    <a16:rowId xmlns:a16="http://schemas.microsoft.com/office/drawing/2014/main" val="1545374393"/>
                  </a:ext>
                </a:extLst>
              </a:tr>
              <a:tr h="767536">
                <a:tc>
                  <a:txBody>
                    <a:bodyPr/>
                    <a:lstStyle/>
                    <a:p>
                      <a:pPr algn="l" fontAlgn="ctr"/>
                      <a:r>
                        <a:rPr lang="en-US" sz="1600" dirty="0">
                          <a:effectLst/>
                          <a:latin typeface="Century Gothic" panose="020B0502020202020204" pitchFamily="34" charset="0"/>
                        </a:rPr>
                        <a:t>Net cash provided (used) by Investing Activities</a:t>
                      </a:r>
                    </a:p>
                  </a:txBody>
                  <a:tcPr marL="114300" marR="114300" marT="85725" marB="85725" anchor="ctr"/>
                </a:tc>
                <a:extLst>
                  <a:ext uri="{0D108BD9-81ED-4DB2-BD59-A6C34878D82A}">
                    <a16:rowId xmlns:a16="http://schemas.microsoft.com/office/drawing/2014/main" val="3652438650"/>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ab6815b337_0_68"/>
          <p:cNvSpPr txBox="1">
            <a:spLocks noGrp="1"/>
          </p:cNvSpPr>
          <p:nvPr>
            <p:ph type="title"/>
          </p:nvPr>
        </p:nvSpPr>
        <p:spPr/>
        <p:txBody>
          <a:bodyPr/>
          <a:lstStyle/>
          <a:p>
            <a:pPr lvl="0"/>
            <a:r>
              <a:rPr lang="en-US"/>
              <a:t>Calculate Cash Flows from Financing Activities</a:t>
            </a:r>
          </a:p>
        </p:txBody>
      </p:sp>
      <p:sp>
        <p:nvSpPr>
          <p:cNvPr id="159" name="Google Shape;159;gab6815b337_0_68"/>
          <p:cNvSpPr txBox="1">
            <a:spLocks noGrp="1"/>
          </p:cNvSpPr>
          <p:nvPr>
            <p:ph type="body" idx="1"/>
          </p:nvPr>
        </p:nvSpPr>
        <p:spPr>
          <a:xfrm>
            <a:off x="838200" y="1825625"/>
            <a:ext cx="5420360" cy="4351338"/>
          </a:xfrm>
        </p:spPr>
        <p:txBody>
          <a:bodyPr/>
          <a:lstStyle/>
          <a:p>
            <a:pPr marL="50800" lvl="0" indent="0">
              <a:buNone/>
            </a:pPr>
            <a:r>
              <a:rPr lang="en-US" dirty="0"/>
              <a:t>Financing activities would include any changes to long-term liabilities (and short-term notes payable from the bank) and equity accounts (common stock, paid in capital accounts, treasury stock, etc.). We would get most of the information from the balance sheet, but it may be necessary to use the Statement of Retained Earnings as well for any information on dividends. As with investing, if there has been a change in a long-term liability or equity (increase or decrease during the year), we must account for the item in the Financing section of the statement of cash flows.</a:t>
            </a:r>
          </a:p>
        </p:txBody>
      </p:sp>
      <p:graphicFrame>
        <p:nvGraphicFramePr>
          <p:cNvPr id="2" name="Table 1">
            <a:extLst>
              <a:ext uri="{FF2B5EF4-FFF2-40B4-BE49-F238E27FC236}">
                <a16:creationId xmlns:a16="http://schemas.microsoft.com/office/drawing/2014/main" id="{5225A5FA-5DA9-E644-84B8-8CC21A965E95}"/>
              </a:ext>
            </a:extLst>
          </p:cNvPr>
          <p:cNvGraphicFramePr>
            <a:graphicFrameLocks noGrp="1"/>
          </p:cNvGraphicFramePr>
          <p:nvPr>
            <p:extLst>
              <p:ext uri="{D42A27DB-BD31-4B8C-83A1-F6EECF244321}">
                <p14:modId xmlns:p14="http://schemas.microsoft.com/office/powerpoint/2010/main" val="1375917291"/>
              </p:ext>
            </p:extLst>
          </p:nvPr>
        </p:nvGraphicFramePr>
        <p:xfrm>
          <a:off x="6725920" y="2065179"/>
          <a:ext cx="4627880" cy="3669030"/>
        </p:xfrm>
        <a:graphic>
          <a:graphicData uri="http://schemas.openxmlformats.org/drawingml/2006/table">
            <a:tbl>
              <a:tblPr>
                <a:tableStyleId>{00A15C55-8517-42AA-B614-E9B94910E393}</a:tableStyleId>
              </a:tblPr>
              <a:tblGrid>
                <a:gridCol w="4627880">
                  <a:extLst>
                    <a:ext uri="{9D8B030D-6E8A-4147-A177-3AD203B41FA5}">
                      <a16:colId xmlns:a16="http://schemas.microsoft.com/office/drawing/2014/main" val="1005880599"/>
                    </a:ext>
                  </a:extLst>
                </a:gridCol>
              </a:tblGrid>
              <a:tr h="0">
                <a:tc>
                  <a:txBody>
                    <a:bodyPr/>
                    <a:lstStyle/>
                    <a:p>
                      <a:pPr algn="l" fontAlgn="ctr"/>
                      <a:r>
                        <a:rPr lang="en-US" sz="1800" b="1" dirty="0">
                          <a:effectLst/>
                          <a:latin typeface="Century Gothic" panose="020B0502020202020204" pitchFamily="34" charset="0"/>
                        </a:rPr>
                        <a:t>Cash flows from Financing activities:</a:t>
                      </a:r>
                    </a:p>
                  </a:txBody>
                  <a:tcPr marL="114300" marR="114300" marT="85725" marB="85725" anchor="ctr"/>
                </a:tc>
                <a:extLst>
                  <a:ext uri="{0D108BD9-81ED-4DB2-BD59-A6C34878D82A}">
                    <a16:rowId xmlns:a16="http://schemas.microsoft.com/office/drawing/2014/main" val="1456488436"/>
                  </a:ext>
                </a:extLst>
              </a:tr>
              <a:tr h="0">
                <a:tc>
                  <a:txBody>
                    <a:bodyPr/>
                    <a:lstStyle/>
                    <a:p>
                      <a:pPr algn="l" fontAlgn="ctr"/>
                      <a:r>
                        <a:rPr lang="en-US" sz="1800">
                          <a:effectLst/>
                          <a:latin typeface="Century Gothic" panose="020B0502020202020204" pitchFamily="34" charset="0"/>
                        </a:rPr>
                        <a:t>+ cash received from long-term liabilities</a:t>
                      </a:r>
                    </a:p>
                  </a:txBody>
                  <a:tcPr marL="114300" marR="114300" marT="85725" marB="85725" anchor="ctr"/>
                </a:tc>
                <a:extLst>
                  <a:ext uri="{0D108BD9-81ED-4DB2-BD59-A6C34878D82A}">
                    <a16:rowId xmlns:a16="http://schemas.microsoft.com/office/drawing/2014/main" val="2384674766"/>
                  </a:ext>
                </a:extLst>
              </a:tr>
              <a:tr h="0">
                <a:tc>
                  <a:txBody>
                    <a:bodyPr/>
                    <a:lstStyle/>
                    <a:p>
                      <a:pPr algn="l" fontAlgn="ctr"/>
                      <a:r>
                        <a:rPr lang="en-US" sz="1800" dirty="0">
                          <a:effectLst/>
                          <a:latin typeface="Century Gothic" panose="020B0502020202020204" pitchFamily="34" charset="0"/>
                        </a:rPr>
                        <a:t>– cash paid on  long-term liabilities</a:t>
                      </a:r>
                    </a:p>
                  </a:txBody>
                  <a:tcPr marL="114300" marR="114300" marT="85725" marB="85725" anchor="ctr"/>
                </a:tc>
                <a:extLst>
                  <a:ext uri="{0D108BD9-81ED-4DB2-BD59-A6C34878D82A}">
                    <a16:rowId xmlns:a16="http://schemas.microsoft.com/office/drawing/2014/main" val="3145038274"/>
                  </a:ext>
                </a:extLst>
              </a:tr>
              <a:tr h="0">
                <a:tc>
                  <a:txBody>
                    <a:bodyPr/>
                    <a:lstStyle/>
                    <a:p>
                      <a:pPr algn="l" fontAlgn="ctr"/>
                      <a:r>
                        <a:rPr lang="en-US" sz="1800" dirty="0">
                          <a:effectLst/>
                          <a:latin typeface="Century Gothic" panose="020B0502020202020204" pitchFamily="34" charset="0"/>
                        </a:rPr>
                        <a:t>+ cash received from issuing stock</a:t>
                      </a:r>
                    </a:p>
                  </a:txBody>
                  <a:tcPr marL="114300" marR="114300" marT="85725" marB="85725" anchor="ctr"/>
                </a:tc>
                <a:extLst>
                  <a:ext uri="{0D108BD9-81ED-4DB2-BD59-A6C34878D82A}">
                    <a16:rowId xmlns:a16="http://schemas.microsoft.com/office/drawing/2014/main" val="167261184"/>
                  </a:ext>
                </a:extLst>
              </a:tr>
              <a:tr h="0">
                <a:tc>
                  <a:txBody>
                    <a:bodyPr/>
                    <a:lstStyle/>
                    <a:p>
                      <a:pPr algn="l" fontAlgn="ctr"/>
                      <a:r>
                        <a:rPr lang="en-US" sz="1800">
                          <a:effectLst/>
                          <a:latin typeface="Century Gothic" panose="020B0502020202020204" pitchFamily="34" charset="0"/>
                        </a:rPr>
                        <a:t>– cash paid for dividends</a:t>
                      </a:r>
                    </a:p>
                  </a:txBody>
                  <a:tcPr marL="114300" marR="114300" marT="85725" marB="85725" anchor="ctr"/>
                </a:tc>
                <a:extLst>
                  <a:ext uri="{0D108BD9-81ED-4DB2-BD59-A6C34878D82A}">
                    <a16:rowId xmlns:a16="http://schemas.microsoft.com/office/drawing/2014/main" val="158376822"/>
                  </a:ext>
                </a:extLst>
              </a:tr>
              <a:tr h="0">
                <a:tc>
                  <a:txBody>
                    <a:bodyPr/>
                    <a:lstStyle/>
                    <a:p>
                      <a:pPr algn="l" fontAlgn="ctr"/>
                      <a:r>
                        <a:rPr lang="en-US" sz="1800">
                          <a:effectLst/>
                          <a:latin typeface="Century Gothic" panose="020B0502020202020204" pitchFamily="34" charset="0"/>
                        </a:rPr>
                        <a:t>– cash paid to purchase treasury stock</a:t>
                      </a:r>
                    </a:p>
                  </a:txBody>
                  <a:tcPr marL="114300" marR="114300" marT="85725" marB="85725" anchor="ctr"/>
                </a:tc>
                <a:extLst>
                  <a:ext uri="{0D108BD9-81ED-4DB2-BD59-A6C34878D82A}">
                    <a16:rowId xmlns:a16="http://schemas.microsoft.com/office/drawing/2014/main" val="3980399330"/>
                  </a:ext>
                </a:extLst>
              </a:tr>
              <a:tr h="0">
                <a:tc>
                  <a:txBody>
                    <a:bodyPr/>
                    <a:lstStyle/>
                    <a:p>
                      <a:pPr algn="l" fontAlgn="ctr"/>
                      <a:r>
                        <a:rPr lang="en-US" sz="1800" dirty="0">
                          <a:effectLst/>
                          <a:latin typeface="Century Gothic" panose="020B0502020202020204" pitchFamily="34" charset="0"/>
                        </a:rPr>
                        <a:t>Net cash provided (used) by Financing Activities</a:t>
                      </a:r>
                    </a:p>
                  </a:txBody>
                  <a:tcPr marL="114300" marR="114300" marT="85725" marB="85725" anchor="ctr"/>
                </a:tc>
                <a:extLst>
                  <a:ext uri="{0D108BD9-81ED-4DB2-BD59-A6C34878D82A}">
                    <a16:rowId xmlns:a16="http://schemas.microsoft.com/office/drawing/2014/main" val="156387175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8"/>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Preparing a Statement of Cash Flows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a:t>Prepare a Statement of Cash Flows		</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2800"/>
              <a:buNone/>
            </a:pPr>
            <a:r>
              <a:rPr lang="en-US" sz="2400"/>
              <a:t>14.1: </a:t>
            </a:r>
            <a:r>
              <a:rPr lang="en-US" sz="2400" u="sng">
                <a:solidFill>
                  <a:schemeClr val="hlink"/>
                </a:solidFill>
                <a:hlinkClick r:id="rId3" action="ppaction://hlinksldjump"/>
              </a:rPr>
              <a:t>Define cash flows and the purpose of the Statement of Cash Flows</a:t>
            </a:r>
            <a:endParaRPr sz="2400" i="1"/>
          </a:p>
          <a:p>
            <a:pPr marL="932688" lvl="0" indent="-457200" algn="l" rtl="0">
              <a:lnSpc>
                <a:spcPct val="90000"/>
              </a:lnSpc>
              <a:spcBef>
                <a:spcPts val="375"/>
              </a:spcBef>
              <a:spcAft>
                <a:spcPts val="0"/>
              </a:spcAft>
              <a:buSzPts val="2800"/>
              <a:buNone/>
            </a:pPr>
            <a:r>
              <a:rPr lang="en-US" sz="2400"/>
              <a:t>14.2: </a:t>
            </a:r>
            <a:r>
              <a:rPr lang="en-US" sz="2400" u="sng">
                <a:solidFill>
                  <a:schemeClr val="hlink"/>
                </a:solidFill>
                <a:hlinkClick r:id="rId4" action="ppaction://hlinksldjump"/>
              </a:rPr>
              <a:t>Understand how a statement of Cash Flows is prepared using the indirect method</a:t>
            </a:r>
            <a:r>
              <a:rPr lang="en-US" sz="2400"/>
              <a:t>	</a:t>
            </a:r>
            <a:endParaRPr sz="2400"/>
          </a:p>
          <a:p>
            <a:pPr marL="932688" lvl="0" indent="-457200" algn="l" rtl="0">
              <a:lnSpc>
                <a:spcPct val="90000"/>
              </a:lnSpc>
              <a:spcBef>
                <a:spcPts val="375"/>
              </a:spcBef>
              <a:spcAft>
                <a:spcPts val="0"/>
              </a:spcAft>
              <a:buSzPts val="2800"/>
              <a:buNone/>
            </a:pPr>
            <a:r>
              <a:rPr lang="en-US" sz="2400"/>
              <a:t>14.3: </a:t>
            </a:r>
            <a:r>
              <a:rPr lang="en-US" sz="2400" u="sng">
                <a:solidFill>
                  <a:schemeClr val="hlink"/>
                </a:solidFill>
                <a:hlinkClick r:id="rId5" action="ppaction://hlinksldjump"/>
              </a:rPr>
              <a:t>Prepare a Statement of Cash Flow	</a:t>
            </a:r>
            <a:endParaRPr sz="2400" i="1"/>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9"/>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Preparing a Statement of Cash Flows</a:t>
            </a:r>
            <a:endParaRPr/>
          </a:p>
        </p:txBody>
      </p:sp>
      <p:sp>
        <p:nvSpPr>
          <p:cNvPr id="170" name="Google Shape;170;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14.3: Prepare a Statement of Cash Flow	</a:t>
            </a:r>
            <a:endParaRPr/>
          </a:p>
          <a:p>
            <a:pPr marL="582930" lvl="0" indent="0" algn="l" rtl="0">
              <a:lnSpc>
                <a:spcPct val="90000"/>
              </a:lnSpc>
              <a:spcBef>
                <a:spcPts val="375"/>
              </a:spcBef>
              <a:spcAft>
                <a:spcPts val="0"/>
              </a:spcAft>
              <a:buClr>
                <a:schemeClr val="dk1"/>
              </a:buClr>
              <a:buSzPts val="1100"/>
              <a:buFont typeface="Arial"/>
              <a:buNone/>
            </a:pPr>
            <a:r>
              <a:rPr lang="en-US" sz="2000"/>
              <a:t>14.3.1: Prepare a Statement of Cash Flows in Proper Form (both direct and indirect)</a:t>
            </a:r>
            <a:endParaRPr sz="2000"/>
          </a:p>
          <a:p>
            <a:pPr marL="582930" lvl="0" indent="0" algn="l" rtl="0">
              <a:lnSpc>
                <a:spcPct val="90000"/>
              </a:lnSpc>
              <a:spcBef>
                <a:spcPts val="375"/>
              </a:spcBef>
              <a:spcAft>
                <a:spcPts val="0"/>
              </a:spcAft>
              <a:buClr>
                <a:schemeClr val="dk1"/>
              </a:buClr>
              <a:buSzPts val="1100"/>
              <a:buFont typeface="Arial"/>
              <a:buNone/>
            </a:pPr>
            <a:r>
              <a:rPr lang="en-US" sz="2000"/>
              <a:t>14.3.2: Demonstrate the use of a worksheet to create the Statement of Cash Flows</a:t>
            </a:r>
            <a:endParaRPr sz="2000"/>
          </a:p>
          <a:p>
            <a:pPr marL="582930" lvl="0" indent="0" algn="l" rtl="0">
              <a:lnSpc>
                <a:spcPct val="90000"/>
              </a:lnSpc>
              <a:spcBef>
                <a:spcPts val="375"/>
              </a:spcBef>
              <a:spcAft>
                <a:spcPts val="0"/>
              </a:spcAft>
              <a:buClr>
                <a:schemeClr val="dk1"/>
              </a:buClr>
              <a:buSzPts val="1100"/>
              <a:buFont typeface="Arial"/>
              <a:buNone/>
            </a:pPr>
            <a:r>
              <a:rPr lang="en-US" sz="2000"/>
              <a:t>14.3.3: Explain required disclosures, including non-cash activities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Clr>
                <a:srgbClr val="000000"/>
              </a:buClr>
              <a:buSzPts val="2400"/>
              <a:buFont typeface="Arial"/>
              <a:buNone/>
            </a:pPr>
            <a:endParaRPr sz="2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ab6815b337_0_8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Prepare a Statement of Cash Flows In Proper Form (both from Direct and Indirect Method)</a:t>
            </a:r>
            <a:endParaRPr/>
          </a:p>
        </p:txBody>
      </p:sp>
      <p:sp>
        <p:nvSpPr>
          <p:cNvPr id="177" name="Google Shape;177;gab6815b337_0_82"/>
          <p:cNvSpPr txBox="1">
            <a:spLocks noGrp="1"/>
          </p:cNvSpPr>
          <p:nvPr>
            <p:ph type="body" idx="1"/>
          </p:nvPr>
        </p:nvSpPr>
        <p:spPr>
          <a:xfrm>
            <a:off x="838200" y="1825625"/>
            <a:ext cx="55617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000">
                <a:solidFill>
                  <a:srgbClr val="000000"/>
                </a:solidFill>
                <a:highlight>
                  <a:srgbClr val="F1F7FB"/>
                </a:highlight>
              </a:rPr>
              <a:t>Accountants follow specific procedures when preparing a statement of cash flows.</a:t>
            </a:r>
            <a:r>
              <a:rPr lang="en-US" sz="1900">
                <a:solidFill>
                  <a:srgbClr val="000000"/>
                </a:solidFill>
                <a:highlight>
                  <a:srgbClr val="F1F7FB"/>
                </a:highlight>
              </a:rPr>
              <a:t> </a:t>
            </a:r>
            <a:endParaRPr sz="1900">
              <a:solidFill>
                <a:srgbClr val="000000"/>
              </a:solidFill>
              <a:highlight>
                <a:srgbClr val="F1F7FB"/>
              </a:highlight>
            </a:endParaRPr>
          </a:p>
          <a:p>
            <a:pPr marL="457200" lvl="0" indent="-349250" algn="l" rtl="0">
              <a:spcBef>
                <a:spcPts val="1000"/>
              </a:spcBef>
              <a:spcAft>
                <a:spcPts val="0"/>
              </a:spcAft>
              <a:buClr>
                <a:srgbClr val="000000"/>
              </a:buClr>
              <a:buSzPts val="1900"/>
              <a:buAutoNum type="arabicPeriod"/>
            </a:pPr>
            <a:r>
              <a:rPr lang="en-US" sz="1900">
                <a:solidFill>
                  <a:srgbClr val="000000"/>
                </a:solidFill>
                <a:highlight>
                  <a:srgbClr val="F1F7FB"/>
                </a:highlight>
              </a:rPr>
              <a:t>After determining the change in cash, the first step is to calculate the cash flows from operating activities, using either the direct or indirect method. </a:t>
            </a:r>
            <a:endParaRPr sz="1900">
              <a:solidFill>
                <a:srgbClr val="000000"/>
              </a:solidFill>
              <a:highlight>
                <a:srgbClr val="F1F7FB"/>
              </a:highlight>
            </a:endParaRPr>
          </a:p>
          <a:p>
            <a:pPr marL="457200" lvl="0" indent="-349250" algn="l" rtl="0">
              <a:spcBef>
                <a:spcPts val="1000"/>
              </a:spcBef>
              <a:spcAft>
                <a:spcPts val="0"/>
              </a:spcAft>
              <a:buClr>
                <a:srgbClr val="000000"/>
              </a:buClr>
              <a:buSzPts val="1900"/>
              <a:buAutoNum type="arabicPeriod"/>
            </a:pPr>
            <a:r>
              <a:rPr lang="en-US" sz="1900">
                <a:solidFill>
                  <a:srgbClr val="000000"/>
                </a:solidFill>
                <a:highlight>
                  <a:srgbClr val="F1F7FB"/>
                </a:highlight>
              </a:rPr>
              <a:t>The second step is to analyze all of the noncurrent accounts and additional data for changes resulting from investing and financing activities. </a:t>
            </a:r>
            <a:endParaRPr sz="1900">
              <a:solidFill>
                <a:srgbClr val="000000"/>
              </a:solidFill>
              <a:highlight>
                <a:srgbClr val="F1F7FB"/>
              </a:highlight>
            </a:endParaRPr>
          </a:p>
          <a:p>
            <a:pPr marL="457200" lvl="0" indent="-349250" algn="l" rtl="0">
              <a:spcBef>
                <a:spcPts val="1000"/>
              </a:spcBef>
              <a:spcAft>
                <a:spcPts val="0"/>
              </a:spcAft>
              <a:buClr>
                <a:srgbClr val="000000"/>
              </a:buClr>
              <a:buSzPts val="1900"/>
              <a:buAutoNum type="arabicPeriod"/>
            </a:pPr>
            <a:r>
              <a:rPr lang="en-US" sz="1900">
                <a:solidFill>
                  <a:srgbClr val="000000"/>
                </a:solidFill>
                <a:highlight>
                  <a:srgbClr val="F1F7FB"/>
                </a:highlight>
              </a:rPr>
              <a:t>The third step is to arrange the information gathered in steps 1 and 2 into the proper format for the statement of cash flows.</a:t>
            </a:r>
            <a:endParaRPr sz="1900">
              <a:solidFill>
                <a:srgbClr val="000000"/>
              </a:solidFill>
              <a:highlight>
                <a:srgbClr val="F1F7FB"/>
              </a:highlight>
            </a:endParaRPr>
          </a:p>
          <a:p>
            <a:pPr marL="0" lvl="0" indent="0" algn="l" rtl="0">
              <a:spcBef>
                <a:spcPts val="1000"/>
              </a:spcBef>
              <a:spcAft>
                <a:spcPts val="0"/>
              </a:spcAft>
              <a:buNone/>
            </a:pPr>
            <a:r>
              <a:rPr lang="en-US" sz="1500">
                <a:solidFill>
                  <a:srgbClr val="000000"/>
                </a:solidFill>
                <a:highlight>
                  <a:srgbClr val="FFFFFF"/>
                </a:highlight>
              </a:rPr>
              <a:t>								</a:t>
            </a:r>
            <a:endParaRPr sz="1500">
              <a:solidFill>
                <a:srgbClr val="000000"/>
              </a:solidFill>
              <a:highlight>
                <a:srgbClr val="FFFFFF"/>
              </a:highlight>
            </a:endParaRPr>
          </a:p>
        </p:txBody>
      </p:sp>
      <p:pic>
        <p:nvPicPr>
          <p:cNvPr id="178" name="Google Shape;178;gab6815b337_0_82"/>
          <p:cNvPicPr preferRelativeResize="0"/>
          <p:nvPr/>
        </p:nvPicPr>
        <p:blipFill>
          <a:blip r:embed="rId3">
            <a:alphaModFix/>
          </a:blip>
          <a:stretch>
            <a:fillRect/>
          </a:stretch>
        </p:blipFill>
        <p:spPr>
          <a:xfrm>
            <a:off x="6399975" y="2034900"/>
            <a:ext cx="5792025" cy="39326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ab6815b337_0_88"/>
          <p:cNvSpPr txBox="1">
            <a:spLocks noGrp="1"/>
          </p:cNvSpPr>
          <p:nvPr>
            <p:ph type="title"/>
          </p:nvPr>
        </p:nvSpPr>
        <p:spPr>
          <a:xfrm rot="16200000">
            <a:off x="-1945640" y="2766150"/>
            <a:ext cx="6857999"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dirty="0"/>
              <a:t>Prepare a Statement of Cash Flows In Proper Form (both from Direct and Indirect Method)</a:t>
            </a:r>
            <a:endParaRPr dirty="0"/>
          </a:p>
        </p:txBody>
      </p:sp>
      <p:graphicFrame>
        <p:nvGraphicFramePr>
          <p:cNvPr id="2" name="Table 1">
            <a:extLst>
              <a:ext uri="{FF2B5EF4-FFF2-40B4-BE49-F238E27FC236}">
                <a16:creationId xmlns:a16="http://schemas.microsoft.com/office/drawing/2014/main" id="{D93779FA-0FDB-B041-9E1D-9F34536554A5}"/>
              </a:ext>
            </a:extLst>
          </p:cNvPr>
          <p:cNvGraphicFramePr>
            <a:graphicFrameLocks noGrp="1"/>
          </p:cNvGraphicFramePr>
          <p:nvPr>
            <p:extLst>
              <p:ext uri="{D42A27DB-BD31-4B8C-83A1-F6EECF244321}">
                <p14:modId xmlns:p14="http://schemas.microsoft.com/office/powerpoint/2010/main" val="3502706685"/>
              </p:ext>
            </p:extLst>
          </p:nvPr>
        </p:nvGraphicFramePr>
        <p:xfrm>
          <a:off x="3270679" y="0"/>
          <a:ext cx="8100812" cy="6961450"/>
        </p:xfrm>
        <a:graphic>
          <a:graphicData uri="http://schemas.openxmlformats.org/drawingml/2006/table">
            <a:tbl>
              <a:tblPr firstRow="1">
                <a:tableStyleId>{00A15C55-8517-42AA-B614-E9B94910E393}</a:tableStyleId>
              </a:tblPr>
              <a:tblGrid>
                <a:gridCol w="5710821">
                  <a:extLst>
                    <a:ext uri="{9D8B030D-6E8A-4147-A177-3AD203B41FA5}">
                      <a16:colId xmlns:a16="http://schemas.microsoft.com/office/drawing/2014/main" val="14120851"/>
                    </a:ext>
                  </a:extLst>
                </a:gridCol>
                <a:gridCol w="1056628">
                  <a:extLst>
                    <a:ext uri="{9D8B030D-6E8A-4147-A177-3AD203B41FA5}">
                      <a16:colId xmlns:a16="http://schemas.microsoft.com/office/drawing/2014/main" val="3431131087"/>
                    </a:ext>
                  </a:extLst>
                </a:gridCol>
                <a:gridCol w="1333363">
                  <a:extLst>
                    <a:ext uri="{9D8B030D-6E8A-4147-A177-3AD203B41FA5}">
                      <a16:colId xmlns:a16="http://schemas.microsoft.com/office/drawing/2014/main" val="2834522589"/>
                    </a:ext>
                  </a:extLst>
                </a:gridCol>
              </a:tblGrid>
              <a:tr h="180055">
                <a:tc gridSpan="3">
                  <a:txBody>
                    <a:bodyPr/>
                    <a:lstStyle/>
                    <a:p>
                      <a:r>
                        <a:rPr lang="en-US" sz="1100">
                          <a:latin typeface="Century Gothic" panose="020B0502020202020204" pitchFamily="34" charset="0"/>
                        </a:rPr>
                        <a:t>Rumble Corp.Statement of Cash Flowsfor the year ended 12/31/x1</a:t>
                      </a:r>
                    </a:p>
                  </a:txBody>
                  <a:tcPr marL="27789" marR="27789" marT="13895" marB="13895" anchor="ctr"/>
                </a:tc>
                <a:tc hMerge="1">
                  <a:txBody>
                    <a:bodyPr/>
                    <a:lstStyle/>
                    <a:p>
                      <a:endParaRPr lang="en-US"/>
                    </a:p>
                  </a:txBody>
                  <a:tcPr/>
                </a:tc>
                <a:tc hMerge="1">
                  <a:txBody>
                    <a:bodyPr/>
                    <a:lstStyle/>
                    <a:p>
                      <a:endParaRPr lang="en-US" sz="1000">
                        <a:latin typeface="Century Gothic" panose="020B0502020202020204" pitchFamily="34" charset="0"/>
                      </a:endParaRPr>
                    </a:p>
                  </a:txBody>
                  <a:tcPr marL="27789" marR="27789" marT="13895" marB="13895" anchor="ctr"/>
                </a:tc>
                <a:extLst>
                  <a:ext uri="{0D108BD9-81ED-4DB2-BD59-A6C34878D82A}">
                    <a16:rowId xmlns:a16="http://schemas.microsoft.com/office/drawing/2014/main" val="451853815"/>
                  </a:ext>
                </a:extLst>
              </a:tr>
              <a:tr h="207791">
                <a:tc>
                  <a:txBody>
                    <a:bodyPr/>
                    <a:lstStyle/>
                    <a:p>
                      <a:pPr algn="r" fontAlgn="ctr"/>
                      <a:endParaRPr lang="en-US" sz="1100" b="1" i="1" dirty="0">
                        <a:effectLst/>
                        <a:latin typeface="Century Gothic" panose="020B0502020202020204" pitchFamily="34" charset="0"/>
                      </a:endParaRPr>
                    </a:p>
                  </a:txBody>
                  <a:tcPr marL="23158" marR="23158" marT="28947" marB="28947" anchor="ctr"/>
                </a:tc>
                <a:tc gridSpan="2">
                  <a:txBody>
                    <a:bodyPr/>
                    <a:lstStyle/>
                    <a:p>
                      <a:pPr algn="r"/>
                      <a:r>
                        <a:rPr lang="en-US" sz="1100" b="1" i="1" dirty="0">
                          <a:effectLst/>
                          <a:latin typeface="Century Gothic" panose="020B0502020202020204" pitchFamily="34" charset="0"/>
                        </a:rPr>
                        <a:t>In millions</a:t>
                      </a:r>
                      <a:endParaRPr lang="en-US" sz="1800" b="1" i="1" dirty="0">
                        <a:latin typeface="Century Gothic" panose="020B0502020202020204" pitchFamily="34" charset="0"/>
                      </a:endParaRPr>
                    </a:p>
                  </a:txBody>
                  <a:tcPr marL="23158" marR="23158" marT="28947" marB="28947" anchor="ctr"/>
                </a:tc>
                <a:tc hMerge="1">
                  <a:txBody>
                    <a:bodyPr/>
                    <a:lstStyle/>
                    <a:p>
                      <a:pPr algn="ctr" fontAlgn="ctr"/>
                      <a:endParaRPr lang="en-US" sz="1000" b="1">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2118189578"/>
                  </a:ext>
                </a:extLst>
              </a:tr>
              <a:tr h="207791">
                <a:tc gridSpan="3">
                  <a:txBody>
                    <a:bodyPr/>
                    <a:lstStyle/>
                    <a:p>
                      <a:pPr algn="l" fontAlgn="ctr"/>
                      <a:r>
                        <a:rPr lang="en-US" sz="1100" b="1" dirty="0">
                          <a:effectLst/>
                          <a:latin typeface="Century Gothic" panose="020B0502020202020204" pitchFamily="34" charset="0"/>
                        </a:rPr>
                        <a:t>Cash flows from operating activities</a:t>
                      </a: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2163887746"/>
                  </a:ext>
                </a:extLst>
              </a:tr>
              <a:tr h="207791">
                <a:tc>
                  <a:txBody>
                    <a:bodyPr/>
                    <a:lstStyle/>
                    <a:p>
                      <a:pPr algn="l" fontAlgn="ctr"/>
                      <a:r>
                        <a:rPr lang="en-US" sz="1100">
                          <a:effectLst/>
                          <a:latin typeface="Century Gothic" panose="020B0502020202020204" pitchFamily="34" charset="0"/>
                        </a:rPr>
                        <a:t>Net income</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tc>
                  <a:txBody>
                    <a:bodyPr/>
                    <a:lstStyle/>
                    <a:p>
                      <a:pPr algn="r" fontAlgn="ctr"/>
                      <a:r>
                        <a:rPr lang="en-US" sz="1100">
                          <a:effectLst/>
                          <a:latin typeface="Century Gothic" panose="020B0502020202020204" pitchFamily="34" charset="0"/>
                        </a:rPr>
                        <a:t>$ 2,610</a:t>
                      </a:r>
                    </a:p>
                  </a:txBody>
                  <a:tcPr marL="23158" marR="23158" marT="28947" marB="28947" anchor="ctr"/>
                </a:tc>
                <a:extLst>
                  <a:ext uri="{0D108BD9-81ED-4DB2-BD59-A6C34878D82A}">
                    <a16:rowId xmlns:a16="http://schemas.microsoft.com/office/drawing/2014/main" val="1517248646"/>
                  </a:ext>
                </a:extLst>
              </a:tr>
              <a:tr h="0">
                <a:tc>
                  <a:txBody>
                    <a:bodyPr/>
                    <a:lstStyle/>
                    <a:p>
                      <a:pPr algn="l" fontAlgn="ctr"/>
                      <a:r>
                        <a:rPr lang="en-US" sz="1100" dirty="0">
                          <a:effectLst/>
                          <a:latin typeface="Century Gothic" panose="020B0502020202020204" pitchFamily="34" charset="0"/>
                        </a:rPr>
                        <a:t>Adjustments to reconcile net income to net cash provided by operating activities:</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59668632"/>
                  </a:ext>
                </a:extLst>
              </a:tr>
              <a:tr h="207791">
                <a:tc>
                  <a:txBody>
                    <a:bodyPr/>
                    <a:lstStyle/>
                    <a:p>
                      <a:pPr algn="l" fontAlgn="ctr"/>
                      <a:r>
                        <a:rPr lang="en-US" sz="1100">
                          <a:effectLst/>
                          <a:latin typeface="Century Gothic" panose="020B0502020202020204" pitchFamily="34" charset="0"/>
                        </a:rPr>
                        <a:t>Depreciation and amortization</a:t>
                      </a:r>
                    </a:p>
                  </a:txBody>
                  <a:tcPr marL="23158" marR="23158" marT="28947" marB="28947" anchor="ctr"/>
                </a:tc>
                <a:tc>
                  <a:txBody>
                    <a:bodyPr/>
                    <a:lstStyle/>
                    <a:p>
                      <a:pPr algn="r" fontAlgn="ctr"/>
                      <a:r>
                        <a:rPr lang="en-US" sz="1100">
                          <a:effectLst/>
                          <a:latin typeface="Century Gothic" panose="020B0502020202020204" pitchFamily="34" charset="0"/>
                        </a:rPr>
                        <a:t>125</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1029454406"/>
                  </a:ext>
                </a:extLst>
              </a:tr>
              <a:tr h="207791">
                <a:tc>
                  <a:txBody>
                    <a:bodyPr/>
                    <a:lstStyle/>
                    <a:p>
                      <a:pPr algn="l" fontAlgn="ctr"/>
                      <a:r>
                        <a:rPr lang="en-US" sz="1100">
                          <a:effectLst/>
                          <a:latin typeface="Century Gothic" panose="020B0502020202020204" pitchFamily="34" charset="0"/>
                        </a:rPr>
                        <a:t>Decrease in Accounts Receivable</a:t>
                      </a:r>
                    </a:p>
                  </a:txBody>
                  <a:tcPr marL="23158" marR="23158" marT="28947" marB="28947" anchor="ctr"/>
                </a:tc>
                <a:tc>
                  <a:txBody>
                    <a:bodyPr/>
                    <a:lstStyle/>
                    <a:p>
                      <a:pPr algn="r" fontAlgn="ctr"/>
                      <a:r>
                        <a:rPr lang="en-US" sz="1100">
                          <a:effectLst/>
                          <a:latin typeface="Century Gothic" panose="020B0502020202020204" pitchFamily="34" charset="0"/>
                        </a:rPr>
                        <a:t>15</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3268569715"/>
                  </a:ext>
                </a:extLst>
              </a:tr>
              <a:tr h="207791">
                <a:tc>
                  <a:txBody>
                    <a:bodyPr/>
                    <a:lstStyle/>
                    <a:p>
                      <a:pPr algn="l" fontAlgn="ctr"/>
                      <a:r>
                        <a:rPr lang="en-US" sz="1100">
                          <a:effectLst/>
                          <a:latin typeface="Century Gothic" panose="020B0502020202020204" pitchFamily="34" charset="0"/>
                        </a:rPr>
                        <a:t>Gain on sale of equipment</a:t>
                      </a:r>
                    </a:p>
                  </a:txBody>
                  <a:tcPr marL="23158" marR="23158" marT="28947" marB="28947" anchor="ctr"/>
                </a:tc>
                <a:tc>
                  <a:txBody>
                    <a:bodyPr/>
                    <a:lstStyle/>
                    <a:p>
                      <a:pPr algn="r" fontAlgn="ctr"/>
                      <a:r>
                        <a:rPr lang="en-US" sz="1100">
                          <a:effectLst/>
                          <a:latin typeface="Century Gothic" panose="020B0502020202020204" pitchFamily="34" charset="0"/>
                        </a:rPr>
                        <a:t>(90)</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1312986259"/>
                  </a:ext>
                </a:extLst>
              </a:tr>
              <a:tr h="207791">
                <a:tc>
                  <a:txBody>
                    <a:bodyPr/>
                    <a:lstStyle/>
                    <a:p>
                      <a:pPr algn="l" fontAlgn="ctr"/>
                      <a:r>
                        <a:rPr lang="en-US" sz="1100">
                          <a:effectLst/>
                          <a:latin typeface="Century Gothic" panose="020B0502020202020204" pitchFamily="34" charset="0"/>
                        </a:rPr>
                        <a:t>Increase in Accounts Payable</a:t>
                      </a:r>
                    </a:p>
                  </a:txBody>
                  <a:tcPr marL="23158" marR="23158" marT="28947" marB="28947" anchor="ctr"/>
                </a:tc>
                <a:tc>
                  <a:txBody>
                    <a:bodyPr/>
                    <a:lstStyle/>
                    <a:p>
                      <a:pPr algn="r" fontAlgn="ctr"/>
                      <a:r>
                        <a:rPr lang="en-US" sz="1100">
                          <a:effectLst/>
                          <a:latin typeface="Century Gothic" panose="020B0502020202020204" pitchFamily="34" charset="0"/>
                        </a:rPr>
                        <a:t>32</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3215232886"/>
                  </a:ext>
                </a:extLst>
              </a:tr>
              <a:tr h="207791">
                <a:tc>
                  <a:txBody>
                    <a:bodyPr/>
                    <a:lstStyle/>
                    <a:p>
                      <a:pPr algn="l" fontAlgn="ctr"/>
                      <a:r>
                        <a:rPr lang="en-US" sz="1100">
                          <a:effectLst/>
                          <a:latin typeface="Century Gothic" panose="020B0502020202020204" pitchFamily="34" charset="0"/>
                        </a:rPr>
                        <a:t>Increase in income taxes payable</a:t>
                      </a:r>
                    </a:p>
                  </a:txBody>
                  <a:tcPr marL="23158" marR="23158" marT="28947" marB="28947" anchor="ctr"/>
                </a:tc>
                <a:tc>
                  <a:txBody>
                    <a:bodyPr/>
                    <a:lstStyle/>
                    <a:p>
                      <a:pPr algn="r" fontAlgn="ctr"/>
                      <a:r>
                        <a:rPr lang="en-US" sz="1100">
                          <a:effectLst/>
                          <a:latin typeface="Century Gothic" panose="020B0502020202020204" pitchFamily="34" charset="0"/>
                        </a:rPr>
                        <a:t>80</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4006793384"/>
                  </a:ext>
                </a:extLst>
              </a:tr>
              <a:tr h="207791">
                <a:tc>
                  <a:txBody>
                    <a:bodyPr/>
                    <a:lstStyle/>
                    <a:p>
                      <a:pPr algn="l" fontAlgn="ctr"/>
                      <a:r>
                        <a:rPr lang="en-US" sz="1100">
                          <a:effectLst/>
                          <a:latin typeface="Century Gothic" panose="020B0502020202020204" pitchFamily="34" charset="0"/>
                        </a:rPr>
                        <a:t>Increase in other liabilities</a:t>
                      </a:r>
                    </a:p>
                  </a:txBody>
                  <a:tcPr marL="23158" marR="23158" marT="28947" marB="28947" anchor="ctr"/>
                </a:tc>
                <a:tc>
                  <a:txBody>
                    <a:bodyPr/>
                    <a:lstStyle/>
                    <a:p>
                      <a:pPr algn="r" fontAlgn="ctr"/>
                      <a:r>
                        <a:rPr lang="en-US" sz="1100">
                          <a:effectLst/>
                          <a:latin typeface="Century Gothic" panose="020B0502020202020204" pitchFamily="34" charset="0"/>
                        </a:rPr>
                        <a:t>18</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3626665810"/>
                  </a:ext>
                </a:extLst>
              </a:tr>
              <a:tr h="207791">
                <a:tc>
                  <a:txBody>
                    <a:bodyPr/>
                    <a:lstStyle/>
                    <a:p>
                      <a:pPr algn="l" fontAlgn="ctr"/>
                      <a:r>
                        <a:rPr lang="en-US" sz="1100">
                          <a:effectLst/>
                          <a:latin typeface="Century Gothic" panose="020B0502020202020204" pitchFamily="34" charset="0"/>
                        </a:rPr>
                        <a:t>Total adjustments</a:t>
                      </a:r>
                    </a:p>
                  </a:txBody>
                  <a:tcPr marL="23158" marR="23158" marT="28947" marB="28947" anchor="ctr"/>
                </a:tc>
                <a:tc>
                  <a:txBody>
                    <a:bodyPr/>
                    <a:lstStyle/>
                    <a:p>
                      <a:pPr algn="r" fontAlgn="ctr"/>
                      <a:endParaRPr lang="en-US" sz="1100" dirty="0">
                        <a:effectLst/>
                        <a:latin typeface="Century Gothic" panose="020B0502020202020204" pitchFamily="34" charset="0"/>
                      </a:endParaRPr>
                    </a:p>
                  </a:txBody>
                  <a:tcPr marL="23158" marR="23158" marT="28947" marB="28947" anchor="ctr">
                    <a:lnB w="12700" cap="flat" cmpd="sng" algn="ctr">
                      <a:solidFill>
                        <a:schemeClr val="accent4">
                          <a:lumMod val="75000"/>
                        </a:schemeClr>
                      </a:solidFill>
                      <a:prstDash val="solid"/>
                      <a:round/>
                      <a:headEnd type="none" w="med" len="med"/>
                      <a:tailEnd type="none" w="med" len="med"/>
                    </a:lnB>
                  </a:tcPr>
                </a:tc>
                <a:tc>
                  <a:txBody>
                    <a:bodyPr/>
                    <a:lstStyle/>
                    <a:p>
                      <a:pPr algn="r" fontAlgn="ctr"/>
                      <a:r>
                        <a:rPr lang="en-US" sz="1100">
                          <a:effectLst/>
                          <a:latin typeface="Century Gothic" panose="020B0502020202020204" pitchFamily="34" charset="0"/>
                        </a:rPr>
                        <a:t>180</a:t>
                      </a:r>
                    </a:p>
                  </a:txBody>
                  <a:tcPr marL="23158" marR="23158" marT="28947" marB="28947" anchor="ctr">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2437699778"/>
                  </a:ext>
                </a:extLst>
              </a:tr>
              <a:tr h="207791">
                <a:tc>
                  <a:txBody>
                    <a:bodyPr/>
                    <a:lstStyle/>
                    <a:p>
                      <a:pPr algn="l" fontAlgn="ctr"/>
                      <a:r>
                        <a:rPr lang="en-US" sz="1100" dirty="0">
                          <a:effectLst/>
                          <a:latin typeface="Century Gothic" panose="020B0502020202020204" pitchFamily="34" charset="0"/>
                        </a:rPr>
                        <a:t>Net cash from operating activities</a:t>
                      </a:r>
                    </a:p>
                  </a:txBody>
                  <a:tcPr marL="23158" marR="23158" marT="28947" marB="28947" anchor="ctr"/>
                </a:tc>
                <a:tc>
                  <a:txBody>
                    <a:bodyPr/>
                    <a:lstStyle/>
                    <a:p>
                      <a:pPr algn="r" fontAlgn="ctr"/>
                      <a:endParaRPr lang="en-US" sz="1100" dirty="0">
                        <a:effectLst/>
                        <a:latin typeface="Century Gothic" panose="020B0502020202020204" pitchFamily="34" charset="0"/>
                      </a:endParaRPr>
                    </a:p>
                  </a:txBody>
                  <a:tcPr marL="23158" marR="23158" marT="28947" marB="28947" anchor="ctr">
                    <a:lnT w="12700" cap="flat" cmpd="sng" algn="ctr">
                      <a:solidFill>
                        <a:schemeClr val="accent4">
                          <a:lumMod val="75000"/>
                        </a:schemeClr>
                      </a:solidFill>
                      <a:prstDash val="solid"/>
                      <a:round/>
                      <a:headEnd type="none" w="med" len="med"/>
                      <a:tailEnd type="none" w="med" len="med"/>
                    </a:lnT>
                  </a:tcPr>
                </a:tc>
                <a:tc>
                  <a:txBody>
                    <a:bodyPr/>
                    <a:lstStyle/>
                    <a:p>
                      <a:pPr algn="r" fontAlgn="ctr"/>
                      <a:r>
                        <a:rPr lang="en-US" sz="1100" dirty="0">
                          <a:effectLst/>
                          <a:latin typeface="Century Gothic" panose="020B0502020202020204" pitchFamily="34" charset="0"/>
                        </a:rPr>
                        <a:t>$2,790</a:t>
                      </a:r>
                    </a:p>
                  </a:txBody>
                  <a:tcPr marL="23158" marR="23158" marT="28947" marB="28947" anchor="ctr">
                    <a:lnT w="12700" cap="flat" cmpd="sng" algn="ctr">
                      <a:solidFill>
                        <a:schemeClr val="accent4">
                          <a:lumMod val="75000"/>
                        </a:schemeClr>
                      </a:solidFill>
                      <a:prstDash val="solid"/>
                      <a:round/>
                      <a:headEnd type="none" w="med" len="med"/>
                      <a:tailEnd type="none" w="med" len="med"/>
                    </a:lnT>
                  </a:tcPr>
                </a:tc>
                <a:extLst>
                  <a:ext uri="{0D108BD9-81ED-4DB2-BD59-A6C34878D82A}">
                    <a16:rowId xmlns:a16="http://schemas.microsoft.com/office/drawing/2014/main" val="1466154186"/>
                  </a:ext>
                </a:extLst>
              </a:tr>
              <a:tr h="207791">
                <a:tc gridSpan="3">
                  <a:txBody>
                    <a:bodyPr/>
                    <a:lstStyle/>
                    <a:p>
                      <a:pPr algn="l" fontAlgn="ctr"/>
                      <a:endParaRPr lang="en-US" sz="1100">
                        <a:effectLst/>
                        <a:latin typeface="Century Gothic" panose="020B0502020202020204" pitchFamily="34" charset="0"/>
                      </a:endParaRP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1299900512"/>
                  </a:ext>
                </a:extLst>
              </a:tr>
              <a:tr h="207791">
                <a:tc gridSpan="3">
                  <a:txBody>
                    <a:bodyPr/>
                    <a:lstStyle/>
                    <a:p>
                      <a:pPr algn="l" fontAlgn="ctr"/>
                      <a:r>
                        <a:rPr lang="en-US" sz="1100" b="1" dirty="0">
                          <a:effectLst/>
                          <a:latin typeface="Century Gothic" panose="020B0502020202020204" pitchFamily="34" charset="0"/>
                        </a:rPr>
                        <a:t>Cash flows from investing activities</a:t>
                      </a:r>
                    </a:p>
                  </a:txBody>
                  <a:tcPr marL="23158" marR="23158" marT="28947" marB="28947" anchor="ctr"/>
                </a:tc>
                <a:tc hMerge="1">
                  <a:txBody>
                    <a:bodyPr/>
                    <a:lstStyle/>
                    <a:p>
                      <a:endParaRPr lang="en-US"/>
                    </a:p>
                  </a:txBody>
                  <a:tcPr/>
                </a:tc>
                <a:tc hMerge="1">
                  <a:txBody>
                    <a:bodyPr/>
                    <a:lstStyle/>
                    <a:p>
                      <a:pPr algn="l" fontAlgn="ctr"/>
                      <a:endParaRPr lang="en-US" sz="1000" dirty="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3618088427"/>
                  </a:ext>
                </a:extLst>
              </a:tr>
              <a:tr h="207791">
                <a:tc>
                  <a:txBody>
                    <a:bodyPr/>
                    <a:lstStyle/>
                    <a:p>
                      <a:pPr algn="l" fontAlgn="ctr"/>
                      <a:r>
                        <a:rPr lang="en-US" sz="1100" dirty="0">
                          <a:effectLst/>
                          <a:latin typeface="Century Gothic" panose="020B0502020202020204" pitchFamily="34" charset="0"/>
                        </a:rPr>
                        <a:t>Purchase of property, plant, and equipment</a:t>
                      </a:r>
                    </a:p>
                  </a:txBody>
                  <a:tcPr marL="23158" marR="23158" marT="28947" marB="28947" anchor="ctr"/>
                </a:tc>
                <a:tc>
                  <a:txBody>
                    <a:bodyPr/>
                    <a:lstStyle/>
                    <a:p>
                      <a:pPr algn="r" fontAlgn="ctr"/>
                      <a:r>
                        <a:rPr lang="en-US" sz="1100">
                          <a:effectLst/>
                          <a:latin typeface="Century Gothic" panose="020B0502020202020204" pitchFamily="34" charset="0"/>
                        </a:rPr>
                        <a:t>(580)</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983032648"/>
                  </a:ext>
                </a:extLst>
              </a:tr>
              <a:tr h="207791">
                <a:tc>
                  <a:txBody>
                    <a:bodyPr/>
                    <a:lstStyle/>
                    <a:p>
                      <a:pPr algn="l" fontAlgn="ctr"/>
                      <a:r>
                        <a:rPr lang="en-US" sz="1100" dirty="0">
                          <a:effectLst/>
                          <a:latin typeface="Century Gothic" panose="020B0502020202020204" pitchFamily="34" charset="0"/>
                        </a:rPr>
                        <a:t>Proceeds from sale of equipment</a:t>
                      </a:r>
                    </a:p>
                  </a:txBody>
                  <a:tcPr marL="23158" marR="23158" marT="28947" marB="28947" anchor="ctr"/>
                </a:tc>
                <a:tc>
                  <a:txBody>
                    <a:bodyPr/>
                    <a:lstStyle/>
                    <a:p>
                      <a:pPr algn="r" fontAlgn="ctr"/>
                      <a:r>
                        <a:rPr lang="en-US" sz="1100" dirty="0">
                          <a:effectLst/>
                          <a:latin typeface="Century Gothic" panose="020B0502020202020204" pitchFamily="34" charset="0"/>
                        </a:rPr>
                        <a:t>150</a:t>
                      </a:r>
                    </a:p>
                  </a:txBody>
                  <a:tcPr marL="23158" marR="23158" marT="28947" marB="28947" anchor="ctr">
                    <a:lnB w="12700" cap="flat" cmpd="sng" algn="ctr">
                      <a:solidFill>
                        <a:schemeClr val="accent4">
                          <a:lumMod val="75000"/>
                        </a:schemeClr>
                      </a:solidFill>
                      <a:prstDash val="solid"/>
                      <a:round/>
                      <a:headEnd type="none" w="med" len="med"/>
                      <a:tailEnd type="none" w="med" len="med"/>
                    </a:lnB>
                  </a:tcPr>
                </a:tc>
                <a:tc>
                  <a:txBody>
                    <a:bodyPr/>
                    <a:lstStyle/>
                    <a:p>
                      <a:pPr algn="r" fontAlgn="ctr"/>
                      <a:endParaRPr lang="en-US" sz="1100">
                        <a:effectLst/>
                        <a:latin typeface="Century Gothic" panose="020B0502020202020204" pitchFamily="34" charset="0"/>
                      </a:endParaRPr>
                    </a:p>
                  </a:txBody>
                  <a:tcPr marL="23158" marR="23158" marT="28947" marB="28947" anchor="ctr">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2136162647"/>
                  </a:ext>
                </a:extLst>
              </a:tr>
              <a:tr h="207791">
                <a:tc>
                  <a:txBody>
                    <a:bodyPr/>
                    <a:lstStyle/>
                    <a:p>
                      <a:pPr algn="l" fontAlgn="ctr"/>
                      <a:r>
                        <a:rPr lang="en-US" sz="1100" dirty="0">
                          <a:effectLst/>
                          <a:latin typeface="Century Gothic" panose="020B0502020202020204" pitchFamily="34" charset="0"/>
                        </a:rPr>
                        <a:t>Net cash used in investing activities</a:t>
                      </a:r>
                    </a:p>
                  </a:txBody>
                  <a:tcPr marL="23158" marR="23158" marT="28947" marB="28947" anchor="ctr"/>
                </a:tc>
                <a:tc>
                  <a:txBody>
                    <a:bodyPr/>
                    <a:lstStyle/>
                    <a:p>
                      <a:pPr algn="r" fontAlgn="ctr"/>
                      <a:endParaRPr lang="en-US" sz="1100" dirty="0">
                        <a:effectLst/>
                        <a:latin typeface="Century Gothic" panose="020B0502020202020204" pitchFamily="34" charset="0"/>
                      </a:endParaRPr>
                    </a:p>
                  </a:txBody>
                  <a:tcPr marL="23158" marR="23158" marT="28947" marB="28947" anchor="ctr">
                    <a:lnT w="12700" cap="flat" cmpd="sng" algn="ctr">
                      <a:solidFill>
                        <a:schemeClr val="accent4">
                          <a:lumMod val="75000"/>
                        </a:schemeClr>
                      </a:solidFill>
                      <a:prstDash val="solid"/>
                      <a:round/>
                      <a:headEnd type="none" w="med" len="med"/>
                      <a:tailEnd type="none" w="med" len="med"/>
                    </a:lnT>
                  </a:tcPr>
                </a:tc>
                <a:tc>
                  <a:txBody>
                    <a:bodyPr/>
                    <a:lstStyle/>
                    <a:p>
                      <a:pPr algn="r" fontAlgn="ctr"/>
                      <a:r>
                        <a:rPr lang="en-US" sz="1100" dirty="0">
                          <a:effectLst/>
                          <a:latin typeface="Century Gothic" panose="020B0502020202020204" pitchFamily="34" charset="0"/>
                        </a:rPr>
                        <a:t>(430)</a:t>
                      </a:r>
                    </a:p>
                  </a:txBody>
                  <a:tcPr marL="23158" marR="23158" marT="28947" marB="28947" anchor="ctr">
                    <a:lnT w="12700" cap="flat" cmpd="sng" algn="ctr">
                      <a:solidFill>
                        <a:schemeClr val="accent4">
                          <a:lumMod val="75000"/>
                        </a:schemeClr>
                      </a:solidFill>
                      <a:prstDash val="solid"/>
                      <a:round/>
                      <a:headEnd type="none" w="med" len="med"/>
                      <a:tailEnd type="none" w="med" len="med"/>
                    </a:lnT>
                  </a:tcPr>
                </a:tc>
                <a:extLst>
                  <a:ext uri="{0D108BD9-81ED-4DB2-BD59-A6C34878D82A}">
                    <a16:rowId xmlns:a16="http://schemas.microsoft.com/office/drawing/2014/main" val="3013990536"/>
                  </a:ext>
                </a:extLst>
              </a:tr>
              <a:tr h="207791">
                <a:tc gridSpan="3">
                  <a:txBody>
                    <a:bodyPr/>
                    <a:lstStyle/>
                    <a:p>
                      <a:pPr algn="l" fontAlgn="ctr"/>
                      <a:endParaRPr lang="en-US" sz="1100" dirty="0">
                        <a:effectLst/>
                        <a:latin typeface="Century Gothic" panose="020B0502020202020204" pitchFamily="34" charset="0"/>
                      </a:endParaRP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2473210667"/>
                  </a:ext>
                </a:extLst>
              </a:tr>
              <a:tr h="207791">
                <a:tc>
                  <a:txBody>
                    <a:bodyPr/>
                    <a:lstStyle/>
                    <a:p>
                      <a:pPr algn="l" fontAlgn="ctr"/>
                      <a:r>
                        <a:rPr lang="en-US" sz="1100" dirty="0">
                          <a:effectLst/>
                          <a:latin typeface="Century Gothic" panose="020B0502020202020204" pitchFamily="34" charset="0"/>
                        </a:rPr>
                        <a:t>Proceeds from issuance of common stock</a:t>
                      </a:r>
                    </a:p>
                  </a:txBody>
                  <a:tcPr marL="23158" marR="23158" marT="28947" marB="28947" anchor="ctr"/>
                </a:tc>
                <a:tc>
                  <a:txBody>
                    <a:bodyPr/>
                    <a:lstStyle/>
                    <a:p>
                      <a:pPr algn="r" fontAlgn="ctr"/>
                      <a:r>
                        <a:rPr lang="en-US" sz="1100">
                          <a:effectLst/>
                          <a:latin typeface="Century Gothic" panose="020B0502020202020204" pitchFamily="34" charset="0"/>
                        </a:rPr>
                        <a:t>1,000</a:t>
                      </a:r>
                      <a:endParaRPr lang="en-US" sz="1100" dirty="0">
                        <a:effectLst/>
                        <a:latin typeface="Century Gothic" panose="020B0502020202020204" pitchFamily="34" charset="0"/>
                      </a:endParaRP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4290466063"/>
                  </a:ext>
                </a:extLst>
              </a:tr>
              <a:tr h="207791">
                <a:tc>
                  <a:txBody>
                    <a:bodyPr/>
                    <a:lstStyle/>
                    <a:p>
                      <a:pPr algn="l" fontAlgn="ctr"/>
                      <a:r>
                        <a:rPr lang="en-US" sz="1100">
                          <a:effectLst/>
                          <a:latin typeface="Century Gothic" panose="020B0502020202020204" pitchFamily="34" charset="0"/>
                        </a:rPr>
                        <a:t>Proceeds from issuance of long-term debt</a:t>
                      </a:r>
                    </a:p>
                  </a:txBody>
                  <a:tcPr marL="23158" marR="23158" marT="28947" marB="28947" anchor="ctr"/>
                </a:tc>
                <a:tc>
                  <a:txBody>
                    <a:bodyPr/>
                    <a:lstStyle/>
                    <a:p>
                      <a:pPr algn="r" fontAlgn="ctr"/>
                      <a:r>
                        <a:rPr lang="en-US" sz="1100">
                          <a:effectLst/>
                          <a:latin typeface="Century Gothic" panose="020B0502020202020204" pitchFamily="34" charset="0"/>
                        </a:rPr>
                        <a:t>500</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635103286"/>
                  </a:ext>
                </a:extLst>
              </a:tr>
              <a:tr h="207791">
                <a:tc>
                  <a:txBody>
                    <a:bodyPr/>
                    <a:lstStyle/>
                    <a:p>
                      <a:pPr algn="l" fontAlgn="ctr"/>
                      <a:r>
                        <a:rPr lang="en-US" sz="1100">
                          <a:effectLst/>
                          <a:latin typeface="Century Gothic" panose="020B0502020202020204" pitchFamily="34" charset="0"/>
                        </a:rPr>
                        <a:t>Dividends paid</a:t>
                      </a:r>
                    </a:p>
                  </a:txBody>
                  <a:tcPr marL="23158" marR="23158" marT="28947" marB="28947" anchor="ctr"/>
                </a:tc>
                <a:tc>
                  <a:txBody>
                    <a:bodyPr/>
                    <a:lstStyle/>
                    <a:p>
                      <a:pPr algn="r" fontAlgn="ctr"/>
                      <a:r>
                        <a:rPr lang="en-US" sz="1100" dirty="0">
                          <a:effectLst/>
                          <a:latin typeface="Century Gothic" panose="020B0502020202020204" pitchFamily="34" charset="0"/>
                        </a:rPr>
                        <a:t>(460)</a:t>
                      </a:r>
                    </a:p>
                  </a:txBody>
                  <a:tcPr marL="23158" marR="23158" marT="28947" marB="28947" anchor="ctr">
                    <a:lnB w="12700" cap="flat" cmpd="sng" algn="ctr">
                      <a:solidFill>
                        <a:schemeClr val="accent4">
                          <a:lumMod val="75000"/>
                        </a:schemeClr>
                      </a:solidFill>
                      <a:prstDash val="solid"/>
                      <a:round/>
                      <a:headEnd type="none" w="med" len="med"/>
                      <a:tailEnd type="none" w="med" len="med"/>
                    </a:lnB>
                  </a:tcPr>
                </a:tc>
                <a:tc>
                  <a:txBody>
                    <a:bodyPr/>
                    <a:lstStyle/>
                    <a:p>
                      <a:pPr algn="r" fontAlgn="ctr"/>
                      <a:endParaRPr lang="en-US" sz="1100">
                        <a:effectLst/>
                        <a:latin typeface="Century Gothic" panose="020B0502020202020204" pitchFamily="34" charset="0"/>
                      </a:endParaRPr>
                    </a:p>
                  </a:txBody>
                  <a:tcPr marL="23158" marR="23158" marT="28947" marB="28947" anchor="ctr">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1527672584"/>
                  </a:ext>
                </a:extLst>
              </a:tr>
              <a:tr h="207791">
                <a:tc>
                  <a:txBody>
                    <a:bodyPr/>
                    <a:lstStyle/>
                    <a:p>
                      <a:pPr algn="l" fontAlgn="ctr"/>
                      <a:r>
                        <a:rPr lang="en-US" sz="1100" dirty="0">
                          <a:effectLst/>
                          <a:latin typeface="Century Gothic" panose="020B0502020202020204" pitchFamily="34" charset="0"/>
                        </a:rPr>
                        <a:t>Net cash used in financing activities</a:t>
                      </a:r>
                    </a:p>
                  </a:txBody>
                  <a:tcPr marL="23158" marR="23158" marT="28947" marB="28947" anchor="ctr"/>
                </a:tc>
                <a:tc>
                  <a:txBody>
                    <a:bodyPr/>
                    <a:lstStyle/>
                    <a:p>
                      <a:pPr algn="r" fontAlgn="ctr"/>
                      <a:endParaRPr lang="en-US" sz="1100" dirty="0">
                        <a:effectLst/>
                        <a:latin typeface="Century Gothic" panose="020B0502020202020204" pitchFamily="34" charset="0"/>
                      </a:endParaRPr>
                    </a:p>
                  </a:txBody>
                  <a:tcPr marL="23158" marR="23158" marT="28947" marB="28947" anchor="ctr">
                    <a:lnT w="12700" cap="flat" cmpd="sng" algn="ctr">
                      <a:solidFill>
                        <a:schemeClr val="accent4">
                          <a:lumMod val="75000"/>
                        </a:schemeClr>
                      </a:solidFill>
                      <a:prstDash val="solid"/>
                      <a:round/>
                      <a:headEnd type="none" w="med" len="med"/>
                      <a:tailEnd type="none" w="med" len="med"/>
                    </a:lnT>
                  </a:tcPr>
                </a:tc>
                <a:tc>
                  <a:txBody>
                    <a:bodyPr/>
                    <a:lstStyle/>
                    <a:p>
                      <a:pPr algn="r" fontAlgn="ctr"/>
                      <a:r>
                        <a:rPr lang="en-US" sz="1100" dirty="0">
                          <a:effectLst/>
                          <a:latin typeface="Century Gothic" panose="020B0502020202020204" pitchFamily="34" charset="0"/>
                        </a:rPr>
                        <a:t>1,040</a:t>
                      </a:r>
                    </a:p>
                  </a:txBody>
                  <a:tcPr marL="23158" marR="23158" marT="28947" marB="28947" anchor="ctr">
                    <a:lnT w="12700" cap="flat" cmpd="sng" algn="ctr">
                      <a:solidFill>
                        <a:schemeClr val="accent4">
                          <a:lumMod val="75000"/>
                        </a:schemeClr>
                      </a:solidFill>
                      <a:prstDash val="solid"/>
                      <a:round/>
                      <a:headEnd type="none" w="med" len="med"/>
                      <a:tailEnd type="none" w="med" len="med"/>
                    </a:lnT>
                  </a:tcPr>
                </a:tc>
                <a:extLst>
                  <a:ext uri="{0D108BD9-81ED-4DB2-BD59-A6C34878D82A}">
                    <a16:rowId xmlns:a16="http://schemas.microsoft.com/office/drawing/2014/main" val="3353398290"/>
                  </a:ext>
                </a:extLst>
              </a:tr>
              <a:tr h="207791">
                <a:tc gridSpan="3">
                  <a:txBody>
                    <a:bodyPr/>
                    <a:lstStyle/>
                    <a:p>
                      <a:pPr algn="l" fontAlgn="ctr"/>
                      <a:endParaRPr lang="en-US" sz="1100">
                        <a:effectLst/>
                        <a:latin typeface="Century Gothic" panose="020B0502020202020204" pitchFamily="34" charset="0"/>
                      </a:endParaRP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1652906671"/>
                  </a:ext>
                </a:extLst>
              </a:tr>
              <a:tr h="207791">
                <a:tc>
                  <a:txBody>
                    <a:bodyPr/>
                    <a:lstStyle/>
                    <a:p>
                      <a:pPr algn="l" fontAlgn="ctr"/>
                      <a:r>
                        <a:rPr lang="en-US" sz="1100" b="1">
                          <a:effectLst/>
                          <a:latin typeface="Century Gothic" panose="020B0502020202020204" pitchFamily="34" charset="0"/>
                        </a:rPr>
                        <a:t>Net increase in cash and cash equivalents</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tc>
                  <a:txBody>
                    <a:bodyPr/>
                    <a:lstStyle/>
                    <a:p>
                      <a:pPr algn="r" fontAlgn="ctr"/>
                      <a:r>
                        <a:rPr lang="en-US" sz="1100">
                          <a:effectLst/>
                          <a:latin typeface="Century Gothic" panose="020B0502020202020204" pitchFamily="34" charset="0"/>
                        </a:rPr>
                        <a:t>3,400</a:t>
                      </a:r>
                    </a:p>
                  </a:txBody>
                  <a:tcPr marL="23158" marR="23158" marT="28947" marB="28947" anchor="ctr"/>
                </a:tc>
                <a:extLst>
                  <a:ext uri="{0D108BD9-81ED-4DB2-BD59-A6C34878D82A}">
                    <a16:rowId xmlns:a16="http://schemas.microsoft.com/office/drawing/2014/main" val="827527283"/>
                  </a:ext>
                </a:extLst>
              </a:tr>
              <a:tr h="207791">
                <a:tc>
                  <a:txBody>
                    <a:bodyPr/>
                    <a:lstStyle/>
                    <a:p>
                      <a:pPr algn="l" fontAlgn="ctr"/>
                      <a:r>
                        <a:rPr lang="en-US" sz="1100" b="1">
                          <a:effectLst/>
                          <a:latin typeface="Century Gothic" panose="020B0502020202020204" pitchFamily="34" charset="0"/>
                        </a:rPr>
                        <a:t>Cash and cash equivalents at beginning of period</a:t>
                      </a:r>
                    </a:p>
                  </a:txBody>
                  <a:tcPr marL="23158" marR="23158" marT="28947" marB="28947" anchor="ctr"/>
                </a:tc>
                <a:tc>
                  <a:txBody>
                    <a:bodyPr/>
                    <a:lstStyle/>
                    <a:p>
                      <a:pPr algn="r" fontAlgn="ctr"/>
                      <a:endParaRPr lang="en-US" sz="1100" dirty="0">
                        <a:effectLst/>
                        <a:latin typeface="Century Gothic" panose="020B0502020202020204" pitchFamily="34" charset="0"/>
                      </a:endParaRPr>
                    </a:p>
                  </a:txBody>
                  <a:tcPr marL="23158" marR="23158" marT="28947" marB="28947" anchor="ctr"/>
                </a:tc>
                <a:tc>
                  <a:txBody>
                    <a:bodyPr/>
                    <a:lstStyle/>
                    <a:p>
                      <a:pPr algn="r" fontAlgn="ctr"/>
                      <a:r>
                        <a:rPr lang="en-US" sz="1100" dirty="0">
                          <a:effectLst/>
                          <a:latin typeface="Century Gothic" panose="020B0502020202020204" pitchFamily="34" charset="0"/>
                        </a:rPr>
                        <a:t>1,640</a:t>
                      </a:r>
                    </a:p>
                  </a:txBody>
                  <a:tcPr marL="23158" marR="23158" marT="28947" marB="28947" anchor="ctr">
                    <a:solidFill>
                      <a:schemeClr val="tx2"/>
                    </a:solidFill>
                  </a:tcPr>
                </a:tc>
                <a:extLst>
                  <a:ext uri="{0D108BD9-81ED-4DB2-BD59-A6C34878D82A}">
                    <a16:rowId xmlns:a16="http://schemas.microsoft.com/office/drawing/2014/main" val="3104819401"/>
                  </a:ext>
                </a:extLst>
              </a:tr>
              <a:tr h="207791">
                <a:tc>
                  <a:txBody>
                    <a:bodyPr/>
                    <a:lstStyle/>
                    <a:p>
                      <a:pPr algn="l" fontAlgn="ctr"/>
                      <a:r>
                        <a:rPr lang="en-US" sz="1100" b="1" dirty="0">
                          <a:effectLst/>
                          <a:latin typeface="Century Gothic" panose="020B0502020202020204" pitchFamily="34" charset="0"/>
                        </a:rPr>
                        <a:t>Cash and cash equivalents at end of period</a:t>
                      </a:r>
                    </a:p>
                  </a:txBody>
                  <a:tcPr marL="23158" marR="23158" marT="28947" marB="28947" anchor="ctr"/>
                </a:tc>
                <a:tc>
                  <a:txBody>
                    <a:bodyPr/>
                    <a:lstStyle/>
                    <a:p>
                      <a:pPr algn="r" fontAlgn="ctr"/>
                      <a:endParaRPr lang="en-US" sz="1100" dirty="0">
                        <a:effectLst/>
                        <a:latin typeface="Century Gothic" panose="020B0502020202020204" pitchFamily="34" charset="0"/>
                      </a:endParaRPr>
                    </a:p>
                  </a:txBody>
                  <a:tcPr marL="23158" marR="23158" marT="28947" marB="28947" anchor="ctr"/>
                </a:tc>
                <a:tc>
                  <a:txBody>
                    <a:bodyPr/>
                    <a:lstStyle/>
                    <a:p>
                      <a:pPr algn="r" fontAlgn="ctr"/>
                      <a:r>
                        <a:rPr lang="en-US" sz="1100" dirty="0">
                          <a:effectLst/>
                          <a:latin typeface="Century Gothic" panose="020B0502020202020204" pitchFamily="34" charset="0"/>
                        </a:rPr>
                        <a:t>$5,040</a:t>
                      </a:r>
                    </a:p>
                  </a:txBody>
                  <a:tcPr marL="23158" marR="23158" marT="28947" marB="28947" anchor="ctr">
                    <a:lnB w="12700" cap="flat" cmpd="sng" algn="ctr">
                      <a:solidFill>
                        <a:schemeClr val="accent4">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374380083"/>
                  </a:ext>
                </a:extLst>
              </a:tr>
              <a:tr h="207791">
                <a:tc gridSpan="3">
                  <a:txBody>
                    <a:bodyPr/>
                    <a:lstStyle/>
                    <a:p>
                      <a:pPr algn="l" fontAlgn="ctr"/>
                      <a:endParaRPr lang="en-US" sz="1100">
                        <a:effectLst/>
                        <a:latin typeface="Century Gothic" panose="020B0502020202020204" pitchFamily="34" charset="0"/>
                      </a:endParaRP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1656408499"/>
                  </a:ext>
                </a:extLst>
              </a:tr>
              <a:tr h="207791">
                <a:tc>
                  <a:txBody>
                    <a:bodyPr/>
                    <a:lstStyle/>
                    <a:p>
                      <a:pPr algn="l" fontAlgn="ctr"/>
                      <a:r>
                        <a:rPr lang="en-US" sz="1100">
                          <a:effectLst/>
                          <a:latin typeface="Century Gothic" panose="020B0502020202020204" pitchFamily="34" charset="0"/>
                        </a:rPr>
                        <a:t>Supplemental information:</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3752579607"/>
                  </a:ext>
                </a:extLst>
              </a:tr>
              <a:tr h="207791">
                <a:tc>
                  <a:txBody>
                    <a:bodyPr/>
                    <a:lstStyle/>
                    <a:p>
                      <a:pPr algn="l" fontAlgn="ctr"/>
                      <a:r>
                        <a:rPr lang="en-US" sz="1100">
                          <a:effectLst/>
                          <a:latin typeface="Century Gothic" panose="020B0502020202020204" pitchFamily="34" charset="0"/>
                        </a:rPr>
                        <a:t>Cash paid for interest</a:t>
                      </a:r>
                    </a:p>
                  </a:txBody>
                  <a:tcPr marL="23158" marR="23158" marT="28947" marB="28947" anchor="ctr"/>
                </a:tc>
                <a:tc>
                  <a:txBody>
                    <a:bodyPr/>
                    <a:lstStyle/>
                    <a:p>
                      <a:pPr algn="r" fontAlgn="ctr"/>
                      <a:endParaRPr lang="en-US" sz="1100">
                        <a:effectLst/>
                        <a:latin typeface="Century Gothic" panose="020B0502020202020204" pitchFamily="34" charset="0"/>
                      </a:endParaRPr>
                    </a:p>
                  </a:txBody>
                  <a:tcPr marL="23158" marR="23158" marT="28947" marB="28947" anchor="ctr"/>
                </a:tc>
                <a:tc>
                  <a:txBody>
                    <a:bodyPr/>
                    <a:lstStyle/>
                    <a:p>
                      <a:pPr algn="r" fontAlgn="ctr"/>
                      <a:r>
                        <a:rPr lang="en-US" sz="1100">
                          <a:effectLst/>
                          <a:latin typeface="Century Gothic" panose="020B0502020202020204" pitchFamily="34" charset="0"/>
                        </a:rPr>
                        <a:t>$ 310</a:t>
                      </a:r>
                    </a:p>
                  </a:txBody>
                  <a:tcPr marL="23158" marR="23158" marT="28947" marB="28947" anchor="ctr"/>
                </a:tc>
                <a:extLst>
                  <a:ext uri="{0D108BD9-81ED-4DB2-BD59-A6C34878D82A}">
                    <a16:rowId xmlns:a16="http://schemas.microsoft.com/office/drawing/2014/main" val="2217935595"/>
                  </a:ext>
                </a:extLst>
              </a:tr>
              <a:tr h="207791">
                <a:tc>
                  <a:txBody>
                    <a:bodyPr/>
                    <a:lstStyle/>
                    <a:p>
                      <a:pPr algn="l" fontAlgn="ctr"/>
                      <a:r>
                        <a:rPr lang="en-US" sz="1100" dirty="0">
                          <a:effectLst/>
                          <a:latin typeface="Century Gothic" panose="020B0502020202020204" pitchFamily="34" charset="0"/>
                        </a:rPr>
                        <a:t>Cash paid for income taxes</a:t>
                      </a:r>
                    </a:p>
                  </a:txBody>
                  <a:tcPr marL="23158" marR="23158" marT="28947" marB="28947" anchor="ctr"/>
                </a:tc>
                <a:tc>
                  <a:txBody>
                    <a:bodyPr/>
                    <a:lstStyle/>
                    <a:p>
                      <a:pPr algn="r" fontAlgn="ctr"/>
                      <a:endParaRPr lang="en-US" sz="1100" dirty="0">
                        <a:effectLst/>
                        <a:latin typeface="Century Gothic" panose="020B0502020202020204" pitchFamily="34" charset="0"/>
                      </a:endParaRPr>
                    </a:p>
                  </a:txBody>
                  <a:tcPr marL="23158" marR="23158" marT="28947" marB="28947" anchor="ctr"/>
                </a:tc>
                <a:tc>
                  <a:txBody>
                    <a:bodyPr/>
                    <a:lstStyle/>
                    <a:p>
                      <a:pPr algn="r" fontAlgn="ctr"/>
                      <a:r>
                        <a:rPr lang="en-US" sz="1100" dirty="0">
                          <a:effectLst/>
                          <a:latin typeface="Century Gothic" panose="020B0502020202020204" pitchFamily="34" charset="0"/>
                        </a:rPr>
                        <a:t>$ 1,700</a:t>
                      </a:r>
                    </a:p>
                  </a:txBody>
                  <a:tcPr marL="23158" marR="23158" marT="28947" marB="28947" anchor="ctr"/>
                </a:tc>
                <a:extLst>
                  <a:ext uri="{0D108BD9-81ED-4DB2-BD59-A6C34878D82A}">
                    <a16:rowId xmlns:a16="http://schemas.microsoft.com/office/drawing/2014/main" val="4271192210"/>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ab6815b337_0_9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Prepare a Statement of Cash Flows In Proper Form (both from Direct and Indirect Method)</a:t>
            </a:r>
            <a:endParaRPr/>
          </a:p>
        </p:txBody>
      </p:sp>
      <p:sp>
        <p:nvSpPr>
          <p:cNvPr id="192" name="Google Shape;192;gab6815b337_0_94"/>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dirty="0"/>
              <a:t>Step Two:</a:t>
            </a:r>
            <a:endParaRPr dirty="0"/>
          </a:p>
        </p:txBody>
      </p:sp>
      <p:graphicFrame>
        <p:nvGraphicFramePr>
          <p:cNvPr id="2" name="Table 1">
            <a:extLst>
              <a:ext uri="{FF2B5EF4-FFF2-40B4-BE49-F238E27FC236}">
                <a16:creationId xmlns:a16="http://schemas.microsoft.com/office/drawing/2014/main" id="{A2589376-A1AF-6C4F-9F92-4B4FA0A377BA}"/>
              </a:ext>
            </a:extLst>
          </p:cNvPr>
          <p:cNvGraphicFramePr>
            <a:graphicFrameLocks noGrp="1"/>
          </p:cNvGraphicFramePr>
          <p:nvPr>
            <p:extLst>
              <p:ext uri="{D42A27DB-BD31-4B8C-83A1-F6EECF244321}">
                <p14:modId xmlns:p14="http://schemas.microsoft.com/office/powerpoint/2010/main" val="3178444995"/>
              </p:ext>
            </p:extLst>
          </p:nvPr>
        </p:nvGraphicFramePr>
        <p:xfrm>
          <a:off x="838200" y="2704166"/>
          <a:ext cx="8100812" cy="1450776"/>
        </p:xfrm>
        <a:graphic>
          <a:graphicData uri="http://schemas.openxmlformats.org/drawingml/2006/table">
            <a:tbl>
              <a:tblPr firstRow="1">
                <a:tableStyleId>{00A15C55-8517-42AA-B614-E9B94910E393}</a:tableStyleId>
              </a:tblPr>
              <a:tblGrid>
                <a:gridCol w="5710821">
                  <a:extLst>
                    <a:ext uri="{9D8B030D-6E8A-4147-A177-3AD203B41FA5}">
                      <a16:colId xmlns:a16="http://schemas.microsoft.com/office/drawing/2014/main" val="2530354718"/>
                    </a:ext>
                  </a:extLst>
                </a:gridCol>
                <a:gridCol w="1056628">
                  <a:extLst>
                    <a:ext uri="{9D8B030D-6E8A-4147-A177-3AD203B41FA5}">
                      <a16:colId xmlns:a16="http://schemas.microsoft.com/office/drawing/2014/main" val="526713042"/>
                    </a:ext>
                  </a:extLst>
                </a:gridCol>
                <a:gridCol w="1333363">
                  <a:extLst>
                    <a:ext uri="{9D8B030D-6E8A-4147-A177-3AD203B41FA5}">
                      <a16:colId xmlns:a16="http://schemas.microsoft.com/office/drawing/2014/main" val="995301446"/>
                    </a:ext>
                  </a:extLst>
                </a:gridCol>
              </a:tblGrid>
              <a:tr h="207791">
                <a:tc gridSpan="3">
                  <a:txBody>
                    <a:bodyPr/>
                    <a:lstStyle/>
                    <a:p>
                      <a:pPr algn="l" fontAlgn="ctr"/>
                      <a:r>
                        <a:rPr lang="en-US" sz="2000" b="1" dirty="0">
                          <a:effectLst/>
                          <a:latin typeface="Century Gothic" panose="020B0502020202020204" pitchFamily="34" charset="0"/>
                        </a:rPr>
                        <a:t>Cash flows from investing activities</a:t>
                      </a:r>
                    </a:p>
                  </a:txBody>
                  <a:tcPr marL="23158" marR="23158" marT="28947" marB="28947" anchor="ctr"/>
                </a:tc>
                <a:tc hMerge="1">
                  <a:txBody>
                    <a:bodyPr/>
                    <a:lstStyle/>
                    <a:p>
                      <a:endParaRPr lang="en-US"/>
                    </a:p>
                  </a:txBody>
                  <a:tcPr/>
                </a:tc>
                <a:tc hMerge="1">
                  <a:txBody>
                    <a:bodyPr/>
                    <a:lstStyle/>
                    <a:p>
                      <a:pPr algn="l" fontAlgn="ctr"/>
                      <a:endParaRPr lang="en-US" sz="1000" dirty="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457998751"/>
                  </a:ext>
                </a:extLst>
              </a:tr>
              <a:tr h="207791">
                <a:tc>
                  <a:txBody>
                    <a:bodyPr/>
                    <a:lstStyle/>
                    <a:p>
                      <a:pPr algn="l" fontAlgn="ctr"/>
                      <a:r>
                        <a:rPr lang="en-US" sz="2000" dirty="0">
                          <a:effectLst/>
                          <a:latin typeface="Century Gothic" panose="020B0502020202020204" pitchFamily="34" charset="0"/>
                        </a:rPr>
                        <a:t>Purchase of property, plant, and equipment</a:t>
                      </a:r>
                    </a:p>
                  </a:txBody>
                  <a:tcPr marL="23158" marR="23158" marT="28947" marB="28947" anchor="ctr"/>
                </a:tc>
                <a:tc>
                  <a:txBody>
                    <a:bodyPr/>
                    <a:lstStyle/>
                    <a:p>
                      <a:pPr algn="r" fontAlgn="ctr"/>
                      <a:r>
                        <a:rPr lang="en-US" sz="2000">
                          <a:effectLst/>
                          <a:latin typeface="Century Gothic" panose="020B0502020202020204" pitchFamily="34" charset="0"/>
                        </a:rPr>
                        <a:t>(580)</a:t>
                      </a:r>
                    </a:p>
                  </a:txBody>
                  <a:tcPr marL="23158" marR="23158" marT="28947" marB="28947" anchor="ctr"/>
                </a:tc>
                <a:tc>
                  <a:txBody>
                    <a:bodyPr/>
                    <a:lstStyle/>
                    <a:p>
                      <a:pPr algn="r" fontAlgn="ctr"/>
                      <a:endParaRPr lang="en-US" sz="2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3825710959"/>
                  </a:ext>
                </a:extLst>
              </a:tr>
              <a:tr h="207791">
                <a:tc>
                  <a:txBody>
                    <a:bodyPr/>
                    <a:lstStyle/>
                    <a:p>
                      <a:pPr algn="l" fontAlgn="ctr"/>
                      <a:r>
                        <a:rPr lang="en-US" sz="2000" dirty="0">
                          <a:effectLst/>
                          <a:latin typeface="Century Gothic" panose="020B0502020202020204" pitchFamily="34" charset="0"/>
                        </a:rPr>
                        <a:t>Proceeds from sale of equipment</a:t>
                      </a:r>
                    </a:p>
                  </a:txBody>
                  <a:tcPr marL="23158" marR="23158" marT="28947" marB="28947" anchor="ctr"/>
                </a:tc>
                <a:tc>
                  <a:txBody>
                    <a:bodyPr/>
                    <a:lstStyle/>
                    <a:p>
                      <a:pPr algn="r" fontAlgn="ctr"/>
                      <a:r>
                        <a:rPr lang="en-US" sz="2000" dirty="0">
                          <a:effectLst/>
                          <a:latin typeface="Century Gothic" panose="020B0502020202020204" pitchFamily="34" charset="0"/>
                        </a:rPr>
                        <a:t>150</a:t>
                      </a:r>
                    </a:p>
                  </a:txBody>
                  <a:tcPr marL="23158" marR="23158" marT="28947" marB="28947" anchor="ctr">
                    <a:lnB w="12700" cap="flat" cmpd="sng" algn="ctr">
                      <a:solidFill>
                        <a:schemeClr val="accent4">
                          <a:lumMod val="75000"/>
                        </a:schemeClr>
                      </a:solidFill>
                      <a:prstDash val="solid"/>
                      <a:round/>
                      <a:headEnd type="none" w="med" len="med"/>
                      <a:tailEnd type="none" w="med" len="med"/>
                    </a:lnB>
                  </a:tcPr>
                </a:tc>
                <a:tc>
                  <a:txBody>
                    <a:bodyPr/>
                    <a:lstStyle/>
                    <a:p>
                      <a:pPr algn="r" fontAlgn="ctr"/>
                      <a:endParaRPr lang="en-US" sz="2000">
                        <a:effectLst/>
                        <a:latin typeface="Century Gothic" panose="020B0502020202020204" pitchFamily="34" charset="0"/>
                      </a:endParaRPr>
                    </a:p>
                  </a:txBody>
                  <a:tcPr marL="23158" marR="23158" marT="28947" marB="28947" anchor="ctr">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3589704104"/>
                  </a:ext>
                </a:extLst>
              </a:tr>
              <a:tr h="207791">
                <a:tc>
                  <a:txBody>
                    <a:bodyPr/>
                    <a:lstStyle/>
                    <a:p>
                      <a:pPr algn="l" fontAlgn="ctr"/>
                      <a:r>
                        <a:rPr lang="en-US" sz="2000" dirty="0">
                          <a:effectLst/>
                          <a:latin typeface="Century Gothic" panose="020B0502020202020204" pitchFamily="34" charset="0"/>
                        </a:rPr>
                        <a:t>Net cash used in investing activities</a:t>
                      </a:r>
                    </a:p>
                  </a:txBody>
                  <a:tcPr marL="23158" marR="23158" marT="28947" marB="28947" anchor="ctr"/>
                </a:tc>
                <a:tc>
                  <a:txBody>
                    <a:bodyPr/>
                    <a:lstStyle/>
                    <a:p>
                      <a:pPr algn="r" fontAlgn="ctr"/>
                      <a:endParaRPr lang="en-US" sz="2000" dirty="0">
                        <a:effectLst/>
                        <a:latin typeface="Century Gothic" panose="020B0502020202020204" pitchFamily="34" charset="0"/>
                      </a:endParaRPr>
                    </a:p>
                  </a:txBody>
                  <a:tcPr marL="23158" marR="23158" marT="28947" marB="28947" anchor="ctr">
                    <a:lnT w="12700" cap="flat" cmpd="sng" algn="ctr">
                      <a:solidFill>
                        <a:schemeClr val="accent4">
                          <a:lumMod val="75000"/>
                        </a:schemeClr>
                      </a:solidFill>
                      <a:prstDash val="solid"/>
                      <a:round/>
                      <a:headEnd type="none" w="med" len="med"/>
                      <a:tailEnd type="none" w="med" len="med"/>
                    </a:lnT>
                  </a:tcPr>
                </a:tc>
                <a:tc>
                  <a:txBody>
                    <a:bodyPr/>
                    <a:lstStyle/>
                    <a:p>
                      <a:pPr algn="r" fontAlgn="ctr"/>
                      <a:r>
                        <a:rPr lang="en-US" sz="2000" dirty="0">
                          <a:effectLst/>
                          <a:latin typeface="Century Gothic" panose="020B0502020202020204" pitchFamily="34" charset="0"/>
                        </a:rPr>
                        <a:t>(430)</a:t>
                      </a:r>
                    </a:p>
                  </a:txBody>
                  <a:tcPr marL="23158" marR="23158" marT="28947" marB="28947" anchor="ctr">
                    <a:lnT w="12700" cap="flat" cmpd="sng" algn="ctr">
                      <a:solidFill>
                        <a:schemeClr val="accent4">
                          <a:lumMod val="75000"/>
                        </a:schemeClr>
                      </a:solidFill>
                      <a:prstDash val="solid"/>
                      <a:round/>
                      <a:headEnd type="none" w="med" len="med"/>
                      <a:tailEnd type="none" w="med" len="med"/>
                    </a:lnT>
                  </a:tcPr>
                </a:tc>
                <a:extLst>
                  <a:ext uri="{0D108BD9-81ED-4DB2-BD59-A6C34878D82A}">
                    <a16:rowId xmlns:a16="http://schemas.microsoft.com/office/drawing/2014/main" val="3140969675"/>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ab6815b337_0_10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dirty="0"/>
              <a:t>Prepare a Statement of Cash Flows In Proper Form (both from Direct and Indirect Method)</a:t>
            </a:r>
            <a:endParaRPr dirty="0"/>
          </a:p>
        </p:txBody>
      </p:sp>
      <p:sp>
        <p:nvSpPr>
          <p:cNvPr id="199" name="Google Shape;199;gab6815b337_0_10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dirty="0"/>
              <a:t>Step 3:</a:t>
            </a:r>
            <a:endParaRPr dirty="0"/>
          </a:p>
        </p:txBody>
      </p:sp>
      <p:graphicFrame>
        <p:nvGraphicFramePr>
          <p:cNvPr id="2" name="Table 1">
            <a:extLst>
              <a:ext uri="{FF2B5EF4-FFF2-40B4-BE49-F238E27FC236}">
                <a16:creationId xmlns:a16="http://schemas.microsoft.com/office/drawing/2014/main" id="{12A82D90-AFA7-E448-9FE2-8AEB2D3A930E}"/>
              </a:ext>
            </a:extLst>
          </p:cNvPr>
          <p:cNvGraphicFramePr>
            <a:graphicFrameLocks noGrp="1"/>
          </p:cNvGraphicFramePr>
          <p:nvPr>
            <p:extLst>
              <p:ext uri="{D42A27DB-BD31-4B8C-83A1-F6EECF244321}">
                <p14:modId xmlns:p14="http://schemas.microsoft.com/office/powerpoint/2010/main" val="4149869653"/>
              </p:ext>
            </p:extLst>
          </p:nvPr>
        </p:nvGraphicFramePr>
        <p:xfrm>
          <a:off x="886691" y="2509371"/>
          <a:ext cx="8100812" cy="3983502"/>
        </p:xfrm>
        <a:graphic>
          <a:graphicData uri="http://schemas.openxmlformats.org/drawingml/2006/table">
            <a:tbl>
              <a:tblPr firstRow="1">
                <a:tableStyleId>{00A15C55-8517-42AA-B614-E9B94910E393}</a:tableStyleId>
              </a:tblPr>
              <a:tblGrid>
                <a:gridCol w="5710821">
                  <a:extLst>
                    <a:ext uri="{9D8B030D-6E8A-4147-A177-3AD203B41FA5}">
                      <a16:colId xmlns:a16="http://schemas.microsoft.com/office/drawing/2014/main" val="2467413896"/>
                    </a:ext>
                  </a:extLst>
                </a:gridCol>
                <a:gridCol w="1056628">
                  <a:extLst>
                    <a:ext uri="{9D8B030D-6E8A-4147-A177-3AD203B41FA5}">
                      <a16:colId xmlns:a16="http://schemas.microsoft.com/office/drawing/2014/main" val="3010146677"/>
                    </a:ext>
                  </a:extLst>
                </a:gridCol>
                <a:gridCol w="1333363">
                  <a:extLst>
                    <a:ext uri="{9D8B030D-6E8A-4147-A177-3AD203B41FA5}">
                      <a16:colId xmlns:a16="http://schemas.microsoft.com/office/drawing/2014/main" val="2318967189"/>
                    </a:ext>
                  </a:extLst>
                </a:gridCol>
              </a:tblGrid>
              <a:tr h="207791">
                <a:tc gridSpan="3">
                  <a:txBody>
                    <a:bodyPr/>
                    <a:lstStyle/>
                    <a:p>
                      <a:pPr algn="l" fontAlgn="ctr"/>
                      <a:r>
                        <a:rPr lang="en-US" sz="2000" b="1" i="0" u="none" strike="noStrike" cap="none" dirty="0">
                          <a:solidFill>
                            <a:schemeClr val="lt1"/>
                          </a:solidFill>
                          <a:effectLst/>
                          <a:latin typeface="Century Gothic" panose="020B0502020202020204" pitchFamily="34" charset="0"/>
                          <a:ea typeface="+mn-ea"/>
                          <a:cs typeface="+mn-cs"/>
                          <a:sym typeface="Arial"/>
                        </a:rPr>
                        <a:t>Cash flows from financing activities</a:t>
                      </a:r>
                      <a:endParaRPr lang="en-US" sz="1600" dirty="0">
                        <a:effectLst/>
                        <a:latin typeface="Century Gothic" panose="020B0502020202020204" pitchFamily="34" charset="0"/>
                      </a:endParaRP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1733238396"/>
                  </a:ext>
                </a:extLst>
              </a:tr>
              <a:tr h="207791">
                <a:tc>
                  <a:txBody>
                    <a:bodyPr/>
                    <a:lstStyle/>
                    <a:p>
                      <a:pPr algn="l" fontAlgn="ctr"/>
                      <a:r>
                        <a:rPr lang="en-US" sz="1600" dirty="0">
                          <a:effectLst/>
                          <a:latin typeface="Century Gothic" panose="020B0502020202020204" pitchFamily="34" charset="0"/>
                        </a:rPr>
                        <a:t>Proceeds from issuance of common stock</a:t>
                      </a:r>
                    </a:p>
                  </a:txBody>
                  <a:tcPr marL="23158" marR="23158" marT="28947" marB="28947" anchor="ctr"/>
                </a:tc>
                <a:tc>
                  <a:txBody>
                    <a:bodyPr/>
                    <a:lstStyle/>
                    <a:p>
                      <a:pPr algn="r" fontAlgn="ctr"/>
                      <a:r>
                        <a:rPr lang="en-US" sz="1600">
                          <a:effectLst/>
                          <a:latin typeface="Century Gothic" panose="020B0502020202020204" pitchFamily="34" charset="0"/>
                        </a:rPr>
                        <a:t>1,000</a:t>
                      </a:r>
                      <a:endParaRPr lang="en-US" sz="1600" dirty="0">
                        <a:effectLst/>
                        <a:latin typeface="Century Gothic" panose="020B0502020202020204" pitchFamily="34" charset="0"/>
                      </a:endParaRPr>
                    </a:p>
                  </a:txBody>
                  <a:tcPr marL="23158" marR="23158" marT="28947" marB="28947" anchor="ctr"/>
                </a:tc>
                <a:tc>
                  <a:txBody>
                    <a:bodyPr/>
                    <a:lstStyle/>
                    <a:p>
                      <a:pPr algn="r" fontAlgn="ctr"/>
                      <a:endParaRPr lang="en-US" sz="16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435921444"/>
                  </a:ext>
                </a:extLst>
              </a:tr>
              <a:tr h="207791">
                <a:tc>
                  <a:txBody>
                    <a:bodyPr/>
                    <a:lstStyle/>
                    <a:p>
                      <a:pPr algn="l" fontAlgn="ctr"/>
                      <a:r>
                        <a:rPr lang="en-US" sz="1600">
                          <a:effectLst/>
                          <a:latin typeface="Century Gothic" panose="020B0502020202020204" pitchFamily="34" charset="0"/>
                        </a:rPr>
                        <a:t>Proceeds from issuance of long-term debt</a:t>
                      </a:r>
                    </a:p>
                  </a:txBody>
                  <a:tcPr marL="23158" marR="23158" marT="28947" marB="28947" anchor="ctr"/>
                </a:tc>
                <a:tc>
                  <a:txBody>
                    <a:bodyPr/>
                    <a:lstStyle/>
                    <a:p>
                      <a:pPr algn="r" fontAlgn="ctr"/>
                      <a:r>
                        <a:rPr lang="en-US" sz="1600">
                          <a:effectLst/>
                          <a:latin typeface="Century Gothic" panose="020B0502020202020204" pitchFamily="34" charset="0"/>
                        </a:rPr>
                        <a:t>500</a:t>
                      </a:r>
                    </a:p>
                  </a:txBody>
                  <a:tcPr marL="23158" marR="23158" marT="28947" marB="28947" anchor="ctr"/>
                </a:tc>
                <a:tc>
                  <a:txBody>
                    <a:bodyPr/>
                    <a:lstStyle/>
                    <a:p>
                      <a:pPr algn="r" fontAlgn="ctr"/>
                      <a:endParaRPr lang="en-US" sz="16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2236146765"/>
                  </a:ext>
                </a:extLst>
              </a:tr>
              <a:tr h="207791">
                <a:tc>
                  <a:txBody>
                    <a:bodyPr/>
                    <a:lstStyle/>
                    <a:p>
                      <a:pPr algn="l" fontAlgn="ctr"/>
                      <a:r>
                        <a:rPr lang="en-US" sz="1600">
                          <a:effectLst/>
                          <a:latin typeface="Century Gothic" panose="020B0502020202020204" pitchFamily="34" charset="0"/>
                        </a:rPr>
                        <a:t>Dividends paid</a:t>
                      </a:r>
                    </a:p>
                  </a:txBody>
                  <a:tcPr marL="23158" marR="23158" marT="28947" marB="28947" anchor="ctr"/>
                </a:tc>
                <a:tc>
                  <a:txBody>
                    <a:bodyPr/>
                    <a:lstStyle/>
                    <a:p>
                      <a:pPr algn="r" fontAlgn="ctr"/>
                      <a:r>
                        <a:rPr lang="en-US" sz="1600" dirty="0">
                          <a:effectLst/>
                          <a:latin typeface="Century Gothic" panose="020B0502020202020204" pitchFamily="34" charset="0"/>
                        </a:rPr>
                        <a:t>(460)</a:t>
                      </a:r>
                    </a:p>
                  </a:txBody>
                  <a:tcPr marL="23158" marR="23158" marT="28947" marB="28947" anchor="ctr">
                    <a:lnB w="12700" cap="flat" cmpd="sng" algn="ctr">
                      <a:solidFill>
                        <a:schemeClr val="accent4">
                          <a:lumMod val="75000"/>
                        </a:schemeClr>
                      </a:solidFill>
                      <a:prstDash val="solid"/>
                      <a:round/>
                      <a:headEnd type="none" w="med" len="med"/>
                      <a:tailEnd type="none" w="med" len="med"/>
                    </a:lnB>
                  </a:tcPr>
                </a:tc>
                <a:tc>
                  <a:txBody>
                    <a:bodyPr/>
                    <a:lstStyle/>
                    <a:p>
                      <a:pPr algn="r" fontAlgn="ctr"/>
                      <a:endParaRPr lang="en-US" sz="1600">
                        <a:effectLst/>
                        <a:latin typeface="Century Gothic" panose="020B0502020202020204" pitchFamily="34" charset="0"/>
                      </a:endParaRPr>
                    </a:p>
                  </a:txBody>
                  <a:tcPr marL="23158" marR="23158" marT="28947" marB="28947" anchor="ctr">
                    <a:lnB w="127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3627132342"/>
                  </a:ext>
                </a:extLst>
              </a:tr>
              <a:tr h="207791">
                <a:tc>
                  <a:txBody>
                    <a:bodyPr/>
                    <a:lstStyle/>
                    <a:p>
                      <a:pPr algn="l" fontAlgn="ctr"/>
                      <a:r>
                        <a:rPr lang="en-US" sz="1600" dirty="0">
                          <a:effectLst/>
                          <a:latin typeface="Century Gothic" panose="020B0502020202020204" pitchFamily="34" charset="0"/>
                        </a:rPr>
                        <a:t>Net cash used in financing activities</a:t>
                      </a:r>
                    </a:p>
                  </a:txBody>
                  <a:tcPr marL="23158" marR="23158" marT="28947" marB="28947" anchor="ctr"/>
                </a:tc>
                <a:tc>
                  <a:txBody>
                    <a:bodyPr/>
                    <a:lstStyle/>
                    <a:p>
                      <a:pPr algn="r" fontAlgn="ctr"/>
                      <a:endParaRPr lang="en-US" sz="1600" dirty="0">
                        <a:effectLst/>
                        <a:latin typeface="Century Gothic" panose="020B0502020202020204" pitchFamily="34" charset="0"/>
                      </a:endParaRPr>
                    </a:p>
                  </a:txBody>
                  <a:tcPr marL="23158" marR="23158" marT="28947" marB="28947" anchor="ctr">
                    <a:lnT w="12700" cap="flat" cmpd="sng" algn="ctr">
                      <a:solidFill>
                        <a:schemeClr val="accent4">
                          <a:lumMod val="75000"/>
                        </a:schemeClr>
                      </a:solidFill>
                      <a:prstDash val="solid"/>
                      <a:round/>
                      <a:headEnd type="none" w="med" len="med"/>
                      <a:tailEnd type="none" w="med" len="med"/>
                    </a:lnT>
                  </a:tcPr>
                </a:tc>
                <a:tc>
                  <a:txBody>
                    <a:bodyPr/>
                    <a:lstStyle/>
                    <a:p>
                      <a:pPr algn="r" fontAlgn="ctr"/>
                      <a:r>
                        <a:rPr lang="en-US" sz="1600" dirty="0">
                          <a:effectLst/>
                          <a:latin typeface="Century Gothic" panose="020B0502020202020204" pitchFamily="34" charset="0"/>
                        </a:rPr>
                        <a:t>1,040</a:t>
                      </a:r>
                    </a:p>
                  </a:txBody>
                  <a:tcPr marL="23158" marR="23158" marT="28947" marB="28947" anchor="ctr">
                    <a:lnT w="12700" cap="flat" cmpd="sng" algn="ctr">
                      <a:solidFill>
                        <a:schemeClr val="accent4">
                          <a:lumMod val="75000"/>
                        </a:schemeClr>
                      </a:solidFill>
                      <a:prstDash val="solid"/>
                      <a:round/>
                      <a:headEnd type="none" w="med" len="med"/>
                      <a:tailEnd type="none" w="med" len="med"/>
                    </a:lnT>
                  </a:tcPr>
                </a:tc>
                <a:extLst>
                  <a:ext uri="{0D108BD9-81ED-4DB2-BD59-A6C34878D82A}">
                    <a16:rowId xmlns:a16="http://schemas.microsoft.com/office/drawing/2014/main" val="1033305295"/>
                  </a:ext>
                </a:extLst>
              </a:tr>
              <a:tr h="207791">
                <a:tc gridSpan="3">
                  <a:txBody>
                    <a:bodyPr/>
                    <a:lstStyle/>
                    <a:p>
                      <a:pPr algn="l" fontAlgn="ctr"/>
                      <a:endParaRPr lang="en-US" sz="1600">
                        <a:effectLst/>
                        <a:latin typeface="Century Gothic" panose="020B0502020202020204" pitchFamily="34" charset="0"/>
                      </a:endParaRP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93056279"/>
                  </a:ext>
                </a:extLst>
              </a:tr>
              <a:tr h="207791">
                <a:tc>
                  <a:txBody>
                    <a:bodyPr/>
                    <a:lstStyle/>
                    <a:p>
                      <a:pPr algn="l" fontAlgn="ctr"/>
                      <a:r>
                        <a:rPr lang="en-US" sz="1600" b="1">
                          <a:effectLst/>
                          <a:latin typeface="Century Gothic" panose="020B0502020202020204" pitchFamily="34" charset="0"/>
                        </a:rPr>
                        <a:t>Net increase in cash and cash equivalents</a:t>
                      </a:r>
                    </a:p>
                  </a:txBody>
                  <a:tcPr marL="23158" marR="23158" marT="28947" marB="28947" anchor="ctr"/>
                </a:tc>
                <a:tc>
                  <a:txBody>
                    <a:bodyPr/>
                    <a:lstStyle/>
                    <a:p>
                      <a:pPr algn="r" fontAlgn="ctr"/>
                      <a:endParaRPr lang="en-US" sz="1600">
                        <a:effectLst/>
                        <a:latin typeface="Century Gothic" panose="020B0502020202020204" pitchFamily="34" charset="0"/>
                      </a:endParaRPr>
                    </a:p>
                  </a:txBody>
                  <a:tcPr marL="23158" marR="23158" marT="28947" marB="28947" anchor="ctr"/>
                </a:tc>
                <a:tc>
                  <a:txBody>
                    <a:bodyPr/>
                    <a:lstStyle/>
                    <a:p>
                      <a:pPr algn="r" fontAlgn="ctr"/>
                      <a:r>
                        <a:rPr lang="en-US" sz="1600">
                          <a:effectLst/>
                          <a:latin typeface="Century Gothic" panose="020B0502020202020204" pitchFamily="34" charset="0"/>
                        </a:rPr>
                        <a:t>3,400</a:t>
                      </a:r>
                    </a:p>
                  </a:txBody>
                  <a:tcPr marL="23158" marR="23158" marT="28947" marB="28947" anchor="ctr"/>
                </a:tc>
                <a:extLst>
                  <a:ext uri="{0D108BD9-81ED-4DB2-BD59-A6C34878D82A}">
                    <a16:rowId xmlns:a16="http://schemas.microsoft.com/office/drawing/2014/main" val="2082085045"/>
                  </a:ext>
                </a:extLst>
              </a:tr>
              <a:tr h="207791">
                <a:tc>
                  <a:txBody>
                    <a:bodyPr/>
                    <a:lstStyle/>
                    <a:p>
                      <a:pPr algn="l" fontAlgn="ctr"/>
                      <a:r>
                        <a:rPr lang="en-US" sz="1600" b="1">
                          <a:effectLst/>
                          <a:latin typeface="Century Gothic" panose="020B0502020202020204" pitchFamily="34" charset="0"/>
                        </a:rPr>
                        <a:t>Cash and cash equivalents at beginning of period</a:t>
                      </a:r>
                    </a:p>
                  </a:txBody>
                  <a:tcPr marL="23158" marR="23158" marT="28947" marB="28947" anchor="ctr"/>
                </a:tc>
                <a:tc>
                  <a:txBody>
                    <a:bodyPr/>
                    <a:lstStyle/>
                    <a:p>
                      <a:pPr algn="r" fontAlgn="ctr"/>
                      <a:endParaRPr lang="en-US" sz="1600" dirty="0">
                        <a:effectLst/>
                        <a:latin typeface="Century Gothic" panose="020B0502020202020204" pitchFamily="34" charset="0"/>
                      </a:endParaRPr>
                    </a:p>
                  </a:txBody>
                  <a:tcPr marL="23158" marR="23158" marT="28947" marB="28947" anchor="ctr"/>
                </a:tc>
                <a:tc>
                  <a:txBody>
                    <a:bodyPr/>
                    <a:lstStyle/>
                    <a:p>
                      <a:pPr algn="r" fontAlgn="ctr"/>
                      <a:r>
                        <a:rPr lang="en-US" sz="1600" dirty="0">
                          <a:effectLst/>
                          <a:latin typeface="Century Gothic" panose="020B0502020202020204" pitchFamily="34" charset="0"/>
                        </a:rPr>
                        <a:t>1,640</a:t>
                      </a:r>
                    </a:p>
                  </a:txBody>
                  <a:tcPr marL="23158" marR="23158" marT="28947" marB="28947" anchor="ctr">
                    <a:solidFill>
                      <a:schemeClr val="tx2"/>
                    </a:solidFill>
                  </a:tcPr>
                </a:tc>
                <a:extLst>
                  <a:ext uri="{0D108BD9-81ED-4DB2-BD59-A6C34878D82A}">
                    <a16:rowId xmlns:a16="http://schemas.microsoft.com/office/drawing/2014/main" val="4129104036"/>
                  </a:ext>
                </a:extLst>
              </a:tr>
              <a:tr h="207791">
                <a:tc>
                  <a:txBody>
                    <a:bodyPr/>
                    <a:lstStyle/>
                    <a:p>
                      <a:pPr algn="l" fontAlgn="ctr"/>
                      <a:r>
                        <a:rPr lang="en-US" sz="1600" b="1" dirty="0">
                          <a:effectLst/>
                          <a:latin typeface="Century Gothic" panose="020B0502020202020204" pitchFamily="34" charset="0"/>
                        </a:rPr>
                        <a:t>Cash and cash equivalents at end of period</a:t>
                      </a:r>
                    </a:p>
                  </a:txBody>
                  <a:tcPr marL="23158" marR="23158" marT="28947" marB="28947" anchor="ctr"/>
                </a:tc>
                <a:tc>
                  <a:txBody>
                    <a:bodyPr/>
                    <a:lstStyle/>
                    <a:p>
                      <a:pPr algn="r" fontAlgn="ctr"/>
                      <a:endParaRPr lang="en-US" sz="1600" dirty="0">
                        <a:effectLst/>
                        <a:latin typeface="Century Gothic" panose="020B0502020202020204" pitchFamily="34" charset="0"/>
                      </a:endParaRPr>
                    </a:p>
                  </a:txBody>
                  <a:tcPr marL="23158" marR="23158" marT="28947" marB="28947" anchor="ctr"/>
                </a:tc>
                <a:tc>
                  <a:txBody>
                    <a:bodyPr/>
                    <a:lstStyle/>
                    <a:p>
                      <a:pPr algn="r" fontAlgn="ctr"/>
                      <a:r>
                        <a:rPr lang="en-US" sz="1600" dirty="0">
                          <a:effectLst/>
                          <a:latin typeface="Century Gothic" panose="020B0502020202020204" pitchFamily="34" charset="0"/>
                        </a:rPr>
                        <a:t>$5,040</a:t>
                      </a:r>
                    </a:p>
                  </a:txBody>
                  <a:tcPr marL="23158" marR="23158" marT="28947" marB="28947" anchor="ctr">
                    <a:lnB w="12700" cap="flat" cmpd="sng" algn="ctr">
                      <a:solidFill>
                        <a:schemeClr val="accent4">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229864418"/>
                  </a:ext>
                </a:extLst>
              </a:tr>
              <a:tr h="207791">
                <a:tc gridSpan="3">
                  <a:txBody>
                    <a:bodyPr/>
                    <a:lstStyle/>
                    <a:p>
                      <a:pPr algn="l" fontAlgn="ctr"/>
                      <a:endParaRPr lang="en-US" sz="1600">
                        <a:effectLst/>
                        <a:latin typeface="Century Gothic" panose="020B0502020202020204" pitchFamily="34" charset="0"/>
                      </a:endParaRPr>
                    </a:p>
                  </a:txBody>
                  <a:tcPr marL="23158" marR="23158" marT="28947" marB="28947" anchor="ctr"/>
                </a:tc>
                <a:tc hMerge="1">
                  <a:txBody>
                    <a:bodyPr/>
                    <a:lstStyle/>
                    <a:p>
                      <a:endParaRPr lang="en-US"/>
                    </a:p>
                  </a:txBody>
                  <a:tcPr/>
                </a:tc>
                <a:tc hMerge="1">
                  <a:txBody>
                    <a:bodyPr/>
                    <a:lstStyle/>
                    <a:p>
                      <a:pPr algn="l" fontAlgn="ctr"/>
                      <a:endParaRPr lang="en-US" sz="10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2315423589"/>
                  </a:ext>
                </a:extLst>
              </a:tr>
              <a:tr h="207791">
                <a:tc>
                  <a:txBody>
                    <a:bodyPr/>
                    <a:lstStyle/>
                    <a:p>
                      <a:pPr algn="l" fontAlgn="ctr"/>
                      <a:r>
                        <a:rPr lang="en-US" sz="1600">
                          <a:effectLst/>
                          <a:latin typeface="Century Gothic" panose="020B0502020202020204" pitchFamily="34" charset="0"/>
                        </a:rPr>
                        <a:t>Supplemental information:</a:t>
                      </a:r>
                    </a:p>
                  </a:txBody>
                  <a:tcPr marL="23158" marR="23158" marT="28947" marB="28947" anchor="ctr"/>
                </a:tc>
                <a:tc>
                  <a:txBody>
                    <a:bodyPr/>
                    <a:lstStyle/>
                    <a:p>
                      <a:pPr algn="r" fontAlgn="ctr"/>
                      <a:endParaRPr lang="en-US" sz="1600">
                        <a:effectLst/>
                        <a:latin typeface="Century Gothic" panose="020B0502020202020204" pitchFamily="34" charset="0"/>
                      </a:endParaRPr>
                    </a:p>
                  </a:txBody>
                  <a:tcPr marL="23158" marR="23158" marT="28947" marB="28947" anchor="ctr"/>
                </a:tc>
                <a:tc>
                  <a:txBody>
                    <a:bodyPr/>
                    <a:lstStyle/>
                    <a:p>
                      <a:pPr algn="r" fontAlgn="ctr"/>
                      <a:endParaRPr lang="en-US" sz="1600">
                        <a:effectLst/>
                        <a:latin typeface="Century Gothic" panose="020B0502020202020204" pitchFamily="34" charset="0"/>
                      </a:endParaRPr>
                    </a:p>
                  </a:txBody>
                  <a:tcPr marL="23158" marR="23158" marT="28947" marB="28947" anchor="ctr"/>
                </a:tc>
                <a:extLst>
                  <a:ext uri="{0D108BD9-81ED-4DB2-BD59-A6C34878D82A}">
                    <a16:rowId xmlns:a16="http://schemas.microsoft.com/office/drawing/2014/main" val="976107801"/>
                  </a:ext>
                </a:extLst>
              </a:tr>
              <a:tr h="207791">
                <a:tc>
                  <a:txBody>
                    <a:bodyPr/>
                    <a:lstStyle/>
                    <a:p>
                      <a:pPr algn="l" fontAlgn="ctr"/>
                      <a:r>
                        <a:rPr lang="en-US" sz="1600">
                          <a:effectLst/>
                          <a:latin typeface="Century Gothic" panose="020B0502020202020204" pitchFamily="34" charset="0"/>
                        </a:rPr>
                        <a:t>Cash paid for interest</a:t>
                      </a:r>
                    </a:p>
                  </a:txBody>
                  <a:tcPr marL="23158" marR="23158" marT="28947" marB="28947" anchor="ctr"/>
                </a:tc>
                <a:tc>
                  <a:txBody>
                    <a:bodyPr/>
                    <a:lstStyle/>
                    <a:p>
                      <a:pPr algn="r" fontAlgn="ctr"/>
                      <a:endParaRPr lang="en-US" sz="1600">
                        <a:effectLst/>
                        <a:latin typeface="Century Gothic" panose="020B0502020202020204" pitchFamily="34" charset="0"/>
                      </a:endParaRPr>
                    </a:p>
                  </a:txBody>
                  <a:tcPr marL="23158" marR="23158" marT="28947" marB="28947" anchor="ctr"/>
                </a:tc>
                <a:tc>
                  <a:txBody>
                    <a:bodyPr/>
                    <a:lstStyle/>
                    <a:p>
                      <a:pPr algn="r" fontAlgn="ctr"/>
                      <a:r>
                        <a:rPr lang="en-US" sz="1600">
                          <a:effectLst/>
                          <a:latin typeface="Century Gothic" panose="020B0502020202020204" pitchFamily="34" charset="0"/>
                        </a:rPr>
                        <a:t>$ 310</a:t>
                      </a:r>
                    </a:p>
                  </a:txBody>
                  <a:tcPr marL="23158" marR="23158" marT="28947" marB="28947" anchor="ctr"/>
                </a:tc>
                <a:extLst>
                  <a:ext uri="{0D108BD9-81ED-4DB2-BD59-A6C34878D82A}">
                    <a16:rowId xmlns:a16="http://schemas.microsoft.com/office/drawing/2014/main" val="3157256652"/>
                  </a:ext>
                </a:extLst>
              </a:tr>
              <a:tr h="207791">
                <a:tc>
                  <a:txBody>
                    <a:bodyPr/>
                    <a:lstStyle/>
                    <a:p>
                      <a:pPr algn="l" fontAlgn="ctr"/>
                      <a:r>
                        <a:rPr lang="en-US" sz="1600" dirty="0">
                          <a:effectLst/>
                          <a:latin typeface="Century Gothic" panose="020B0502020202020204" pitchFamily="34" charset="0"/>
                        </a:rPr>
                        <a:t>Cash paid for income taxes</a:t>
                      </a:r>
                    </a:p>
                  </a:txBody>
                  <a:tcPr marL="23158" marR="23158" marT="28947" marB="28947" anchor="ctr"/>
                </a:tc>
                <a:tc>
                  <a:txBody>
                    <a:bodyPr/>
                    <a:lstStyle/>
                    <a:p>
                      <a:pPr algn="r" fontAlgn="ctr"/>
                      <a:endParaRPr lang="en-US" sz="1600" dirty="0">
                        <a:effectLst/>
                        <a:latin typeface="Century Gothic" panose="020B0502020202020204" pitchFamily="34" charset="0"/>
                      </a:endParaRPr>
                    </a:p>
                  </a:txBody>
                  <a:tcPr marL="23158" marR="23158" marT="28947" marB="28947" anchor="ctr"/>
                </a:tc>
                <a:tc>
                  <a:txBody>
                    <a:bodyPr/>
                    <a:lstStyle/>
                    <a:p>
                      <a:pPr algn="r" fontAlgn="ctr"/>
                      <a:r>
                        <a:rPr lang="en-US" sz="1600" dirty="0">
                          <a:effectLst/>
                          <a:latin typeface="Century Gothic" panose="020B0502020202020204" pitchFamily="34" charset="0"/>
                        </a:rPr>
                        <a:t>$ 1,700</a:t>
                      </a:r>
                    </a:p>
                  </a:txBody>
                  <a:tcPr marL="23158" marR="23158" marT="28947" marB="28947" anchor="ctr"/>
                </a:tc>
                <a:extLst>
                  <a:ext uri="{0D108BD9-81ED-4DB2-BD59-A6C34878D82A}">
                    <a16:rowId xmlns:a16="http://schemas.microsoft.com/office/drawing/2014/main" val="825741179"/>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gab6815b337_0_111"/>
          <p:cNvSpPr txBox="1">
            <a:spLocks noGrp="1"/>
          </p:cNvSpPr>
          <p:nvPr>
            <p:ph type="title"/>
          </p:nvPr>
        </p:nvSpPr>
        <p:spPr>
          <a:xfrm>
            <a:off x="838200" y="365127"/>
            <a:ext cx="5479473"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dirty="0"/>
              <a:t>Demonstrate the Use of a Worksheet to Create the Statement of Cash Flows</a:t>
            </a:r>
            <a:endParaRPr dirty="0"/>
          </a:p>
        </p:txBody>
      </p:sp>
      <p:sp>
        <p:nvSpPr>
          <p:cNvPr id="206" name="Google Shape;206;gab6815b337_0_111"/>
          <p:cNvSpPr txBox="1">
            <a:spLocks noGrp="1"/>
          </p:cNvSpPr>
          <p:nvPr>
            <p:ph type="body" idx="1"/>
          </p:nvPr>
        </p:nvSpPr>
        <p:spPr>
          <a:xfrm>
            <a:off x="838200" y="1825625"/>
            <a:ext cx="52578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600" dirty="0">
                <a:solidFill>
                  <a:srgbClr val="000000"/>
                </a:solidFill>
                <a:highlight>
                  <a:srgbClr val="F1F7FB"/>
                </a:highlight>
              </a:rPr>
              <a:t>In order to ensure accuracy and make the process as efficient as possible, accountants have developed a worksheet process to create the statement of cash flows. We’ll demonstrate that process here using the indirect method because that is its most common use and the indirect method is the most common presentation.</a:t>
            </a:r>
            <a:endParaRPr sz="1600" dirty="0">
              <a:solidFill>
                <a:srgbClr val="000000"/>
              </a:solidFill>
              <a:highlight>
                <a:srgbClr val="F1F7FB"/>
              </a:highlight>
            </a:endParaRPr>
          </a:p>
        </p:txBody>
      </p:sp>
      <p:graphicFrame>
        <p:nvGraphicFramePr>
          <p:cNvPr id="2" name="Table 1">
            <a:extLst>
              <a:ext uri="{FF2B5EF4-FFF2-40B4-BE49-F238E27FC236}">
                <a16:creationId xmlns:a16="http://schemas.microsoft.com/office/drawing/2014/main" id="{050DD340-98FA-3748-86E1-7F389DB99840}"/>
              </a:ext>
            </a:extLst>
          </p:cNvPr>
          <p:cNvGraphicFramePr>
            <a:graphicFrameLocks noGrp="1"/>
          </p:cNvGraphicFramePr>
          <p:nvPr>
            <p:extLst>
              <p:ext uri="{D42A27DB-BD31-4B8C-83A1-F6EECF244321}">
                <p14:modId xmlns:p14="http://schemas.microsoft.com/office/powerpoint/2010/main" val="886453198"/>
              </p:ext>
            </p:extLst>
          </p:nvPr>
        </p:nvGraphicFramePr>
        <p:xfrm>
          <a:off x="6712527" y="38389"/>
          <a:ext cx="5479473" cy="6829630"/>
        </p:xfrm>
        <a:graphic>
          <a:graphicData uri="http://schemas.openxmlformats.org/drawingml/2006/table">
            <a:tbl>
              <a:tblPr/>
              <a:tblGrid>
                <a:gridCol w="4311876">
                  <a:extLst>
                    <a:ext uri="{9D8B030D-6E8A-4147-A177-3AD203B41FA5}">
                      <a16:colId xmlns:a16="http://schemas.microsoft.com/office/drawing/2014/main" val="2240630487"/>
                    </a:ext>
                  </a:extLst>
                </a:gridCol>
                <a:gridCol w="290459">
                  <a:extLst>
                    <a:ext uri="{9D8B030D-6E8A-4147-A177-3AD203B41FA5}">
                      <a16:colId xmlns:a16="http://schemas.microsoft.com/office/drawing/2014/main" val="4164661702"/>
                    </a:ext>
                  </a:extLst>
                </a:gridCol>
                <a:gridCol w="438569">
                  <a:extLst>
                    <a:ext uri="{9D8B030D-6E8A-4147-A177-3AD203B41FA5}">
                      <a16:colId xmlns:a16="http://schemas.microsoft.com/office/drawing/2014/main" val="2760859642"/>
                    </a:ext>
                  </a:extLst>
                </a:gridCol>
                <a:gridCol w="438569">
                  <a:extLst>
                    <a:ext uri="{9D8B030D-6E8A-4147-A177-3AD203B41FA5}">
                      <a16:colId xmlns:a16="http://schemas.microsoft.com/office/drawing/2014/main" val="1370857344"/>
                    </a:ext>
                  </a:extLst>
                </a:gridCol>
              </a:tblGrid>
              <a:tr h="289847">
                <a:tc gridSpan="4">
                  <a:txBody>
                    <a:bodyPr/>
                    <a:lstStyle/>
                    <a:p>
                      <a:pPr algn="l" fontAlgn="ctr"/>
                      <a:r>
                        <a:rPr lang="en-US" sz="1200" b="1" dirty="0">
                          <a:effectLst/>
                          <a:latin typeface="Century Gothic" panose="020B0502020202020204" pitchFamily="34" charset="0"/>
                        </a:rPr>
                        <a:t>Panel B – Statement of Cash Flows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8726215"/>
                  </a:ext>
                </a:extLst>
              </a:tr>
              <a:tr h="289847">
                <a:tc>
                  <a:txBody>
                    <a:bodyPr/>
                    <a:lstStyle/>
                    <a:p>
                      <a:pPr algn="l" fontAlgn="ctr"/>
                      <a:r>
                        <a:rPr lang="en-US" sz="1200">
                          <a:effectLst/>
                          <a:latin typeface="Century Gothic" panose="020B0502020202020204" pitchFamily="34" charset="0"/>
                        </a:rPr>
                        <a:t>Cash Flows from Operating Activities: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2888328020"/>
                  </a:ext>
                </a:extLst>
              </a:tr>
              <a:tr h="289847">
                <a:tc>
                  <a:txBody>
                    <a:bodyPr/>
                    <a:lstStyle/>
                    <a:p>
                      <a:pPr algn="l" fontAlgn="ctr"/>
                      <a:r>
                        <a:rPr lang="en-US" sz="1200">
                          <a:effectLst/>
                          <a:latin typeface="Century Gothic" panose="020B0502020202020204" pitchFamily="34" charset="0"/>
                        </a:rPr>
                        <a:t>Net Income</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1459570782"/>
                  </a:ext>
                </a:extLst>
              </a:tr>
              <a:tr h="442973">
                <a:tc>
                  <a:txBody>
                    <a:bodyPr/>
                    <a:lstStyle/>
                    <a:p>
                      <a:pPr algn="l" fontAlgn="ctr"/>
                      <a:r>
                        <a:rPr lang="en-US" sz="1200">
                          <a:effectLst/>
                          <a:latin typeface="Century Gothic" panose="020B0502020202020204" pitchFamily="34" charset="0"/>
                        </a:rPr>
                        <a:t>Adjustments to Reconcile Net Income to Net Cash Provided by Operating Activities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3481290654"/>
                  </a:ext>
                </a:extLst>
              </a:tr>
              <a:tr h="289847">
                <a:tc>
                  <a:txBody>
                    <a:bodyPr/>
                    <a:lstStyle/>
                    <a:p>
                      <a:pPr algn="l" fontAlgn="ctr"/>
                      <a:r>
                        <a:rPr lang="en-US" sz="1200">
                          <a:effectLst/>
                          <a:latin typeface="Century Gothic" panose="020B0502020202020204" pitchFamily="34" charset="0"/>
                        </a:rPr>
                        <a:t>Depreciation Expense – Plant Assets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114320912"/>
                  </a:ext>
                </a:extLst>
              </a:tr>
              <a:tr h="289847">
                <a:tc>
                  <a:txBody>
                    <a:bodyPr/>
                    <a:lstStyle/>
                    <a:p>
                      <a:pPr algn="l" fontAlgn="ctr"/>
                      <a:r>
                        <a:rPr lang="en-US" sz="1200">
                          <a:effectLst/>
                          <a:latin typeface="Century Gothic" panose="020B0502020202020204" pitchFamily="34" charset="0"/>
                        </a:rPr>
                        <a:t>Decrease in accounts receivable</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2274077338"/>
                  </a:ext>
                </a:extLst>
              </a:tr>
              <a:tr h="289847">
                <a:tc>
                  <a:txBody>
                    <a:bodyPr/>
                    <a:lstStyle/>
                    <a:p>
                      <a:pPr algn="l" fontAlgn="ctr"/>
                      <a:r>
                        <a:rPr lang="en-US" sz="1200">
                          <a:effectLst/>
                          <a:latin typeface="Century Gothic" panose="020B0502020202020204" pitchFamily="34" charset="0"/>
                        </a:rPr>
                        <a:t>Gain on sale of equipment</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719330810"/>
                  </a:ext>
                </a:extLst>
              </a:tr>
              <a:tr h="289847">
                <a:tc>
                  <a:txBody>
                    <a:bodyPr/>
                    <a:lstStyle/>
                    <a:p>
                      <a:pPr algn="l" fontAlgn="ctr"/>
                      <a:r>
                        <a:rPr lang="en-US" sz="1200">
                          <a:effectLst/>
                          <a:latin typeface="Century Gothic" panose="020B0502020202020204" pitchFamily="34" charset="0"/>
                        </a:rPr>
                        <a:t>Increase in Accounts Payable</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3994829928"/>
                  </a:ext>
                </a:extLst>
              </a:tr>
              <a:tr h="289847">
                <a:tc>
                  <a:txBody>
                    <a:bodyPr/>
                    <a:lstStyle/>
                    <a:p>
                      <a:pPr algn="l" fontAlgn="ctr"/>
                      <a:r>
                        <a:rPr lang="en-US" sz="1200" dirty="0">
                          <a:effectLst/>
                          <a:latin typeface="Century Gothic" panose="020B0502020202020204" pitchFamily="34" charset="0"/>
                        </a:rPr>
                        <a:t>Increase in Wages Payable</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612214249"/>
                  </a:ext>
                </a:extLst>
              </a:tr>
              <a:tr h="289847">
                <a:tc>
                  <a:txBody>
                    <a:bodyPr/>
                    <a:lstStyle/>
                    <a:p>
                      <a:pPr algn="l" fontAlgn="ctr"/>
                      <a:r>
                        <a:rPr lang="en-US" sz="1200">
                          <a:effectLst/>
                          <a:latin typeface="Century Gothic" panose="020B0502020202020204" pitchFamily="34" charset="0"/>
                        </a:rPr>
                        <a:t>Increase in Income Taxes Payable</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3081389044"/>
                  </a:ext>
                </a:extLst>
              </a:tr>
              <a:tr h="289847">
                <a:tc>
                  <a:txBody>
                    <a:bodyPr/>
                    <a:lstStyle/>
                    <a:p>
                      <a:pPr algn="l" fontAlgn="ctr"/>
                      <a:r>
                        <a:rPr lang="en-US" sz="1200">
                          <a:effectLst/>
                          <a:latin typeface="Century Gothic" panose="020B0502020202020204" pitchFamily="34" charset="0"/>
                        </a:rPr>
                        <a:t>Net Cash Provided by Operating Activities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3155932390"/>
                  </a:ext>
                </a:extLst>
              </a:tr>
              <a:tr h="289847">
                <a:tc>
                  <a:txBody>
                    <a:bodyPr/>
                    <a:lstStyle/>
                    <a:p>
                      <a:pPr algn="l" fontAlgn="ctr"/>
                      <a:r>
                        <a:rPr lang="en-US" sz="1200">
                          <a:effectLst/>
                          <a:latin typeface="Century Gothic" panose="020B0502020202020204" pitchFamily="34" charset="0"/>
                        </a:rPr>
                        <a:t>Cash Flows from Investing Activities: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1591790017"/>
                  </a:ext>
                </a:extLst>
              </a:tr>
              <a:tr h="289847">
                <a:tc>
                  <a:txBody>
                    <a:bodyPr/>
                    <a:lstStyle/>
                    <a:p>
                      <a:pPr algn="l" fontAlgn="ctr"/>
                      <a:r>
                        <a:rPr lang="en-US" sz="1200">
                          <a:effectLst/>
                          <a:latin typeface="Century Gothic" panose="020B0502020202020204" pitchFamily="34" charset="0"/>
                        </a:rPr>
                        <a:t>Cash Paid for Acquisition of Plant Assets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608606631"/>
                  </a:ext>
                </a:extLst>
              </a:tr>
              <a:tr h="289847">
                <a:tc>
                  <a:txBody>
                    <a:bodyPr/>
                    <a:lstStyle/>
                    <a:p>
                      <a:pPr algn="l" fontAlgn="ctr"/>
                      <a:r>
                        <a:rPr lang="en-US" sz="1200">
                          <a:effectLst/>
                          <a:latin typeface="Century Gothic" panose="020B0502020202020204" pitchFamily="34" charset="0"/>
                        </a:rPr>
                        <a:t>Proceeds from sale of equipment</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2037978466"/>
                  </a:ext>
                </a:extLst>
              </a:tr>
              <a:tr h="289847">
                <a:tc>
                  <a:txBody>
                    <a:bodyPr/>
                    <a:lstStyle/>
                    <a:p>
                      <a:pPr algn="l" fontAlgn="ctr"/>
                      <a:r>
                        <a:rPr lang="en-US" sz="1200">
                          <a:effectLst/>
                          <a:latin typeface="Century Gothic" panose="020B0502020202020204" pitchFamily="34" charset="0"/>
                        </a:rPr>
                        <a:t>Net Cash Used for Investing Activities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3361207478"/>
                  </a:ext>
                </a:extLst>
              </a:tr>
              <a:tr h="289847">
                <a:tc>
                  <a:txBody>
                    <a:bodyPr/>
                    <a:lstStyle/>
                    <a:p>
                      <a:pPr algn="l" fontAlgn="ctr"/>
                      <a:r>
                        <a:rPr lang="en-US" sz="1200">
                          <a:effectLst/>
                          <a:latin typeface="Century Gothic" panose="020B0502020202020204" pitchFamily="34" charset="0"/>
                        </a:rPr>
                        <a:t>Cash Flows from Financing Activities: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2432845336"/>
                  </a:ext>
                </a:extLst>
              </a:tr>
              <a:tr h="289847">
                <a:tc>
                  <a:txBody>
                    <a:bodyPr/>
                    <a:lstStyle/>
                    <a:p>
                      <a:pPr algn="l" fontAlgn="ctr"/>
                      <a:r>
                        <a:rPr lang="en-US" sz="1200">
                          <a:effectLst/>
                          <a:latin typeface="Century Gothic" panose="020B0502020202020204" pitchFamily="34" charset="0"/>
                        </a:rPr>
                        <a:t>Cash Receipt from Issuance of Common Stock</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3441653969"/>
                  </a:ext>
                </a:extLst>
              </a:tr>
              <a:tr h="289847">
                <a:tc>
                  <a:txBody>
                    <a:bodyPr/>
                    <a:lstStyle/>
                    <a:p>
                      <a:pPr algn="l" fontAlgn="ctr"/>
                      <a:r>
                        <a:rPr lang="en-US" sz="1200">
                          <a:effectLst/>
                          <a:latin typeface="Century Gothic" panose="020B0502020202020204" pitchFamily="34" charset="0"/>
                        </a:rPr>
                        <a:t>Proceeds from issuance of long-term debt</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895234321"/>
                  </a:ext>
                </a:extLst>
              </a:tr>
              <a:tr h="289847">
                <a:tc>
                  <a:txBody>
                    <a:bodyPr/>
                    <a:lstStyle/>
                    <a:p>
                      <a:pPr algn="l" fontAlgn="ctr"/>
                      <a:r>
                        <a:rPr lang="en-US" sz="1200">
                          <a:effectLst/>
                          <a:latin typeface="Century Gothic" panose="020B0502020202020204" pitchFamily="34" charset="0"/>
                        </a:rPr>
                        <a:t>Cash Payment of Dividends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693366562"/>
                  </a:ext>
                </a:extLst>
              </a:tr>
              <a:tr h="289847">
                <a:tc>
                  <a:txBody>
                    <a:bodyPr/>
                    <a:lstStyle/>
                    <a:p>
                      <a:pPr algn="l" fontAlgn="ctr"/>
                      <a:r>
                        <a:rPr lang="en-US" sz="1200">
                          <a:effectLst/>
                          <a:latin typeface="Century Gothic" panose="020B0502020202020204" pitchFamily="34" charset="0"/>
                        </a:rPr>
                        <a:t>Net Cash Provided by Financing Activities</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2618312992"/>
                  </a:ext>
                </a:extLst>
              </a:tr>
              <a:tr h="289847">
                <a:tc>
                  <a:txBody>
                    <a:bodyPr/>
                    <a:lstStyle/>
                    <a:p>
                      <a:pPr algn="l" fontAlgn="ctr"/>
                      <a:r>
                        <a:rPr lang="en-US" sz="1200">
                          <a:effectLst/>
                          <a:latin typeface="Century Gothic" panose="020B0502020202020204" pitchFamily="34" charset="0"/>
                        </a:rPr>
                        <a:t>Net Increase (Decrease) in Cash:</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ECF5FF"/>
                    </a:solidFill>
                  </a:tcPr>
                </a:tc>
                <a:extLst>
                  <a:ext uri="{0D108BD9-81ED-4DB2-BD59-A6C34878D82A}">
                    <a16:rowId xmlns:a16="http://schemas.microsoft.com/office/drawing/2014/main" val="1100518959"/>
                  </a:ext>
                </a:extLst>
              </a:tr>
              <a:tr h="289847">
                <a:tc>
                  <a:txBody>
                    <a:bodyPr/>
                    <a:lstStyle/>
                    <a:p>
                      <a:pPr algn="l" fontAlgn="ctr"/>
                      <a:r>
                        <a:rPr lang="en-US" sz="1200">
                          <a:effectLst/>
                          <a:latin typeface="Century Gothic" panose="020B0502020202020204" pitchFamily="34" charset="0"/>
                        </a:rPr>
                        <a:t>Total</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w="9525" cap="flat" cmpd="sng" algn="ctr">
                      <a:solidFill>
                        <a:srgbClr val="DDE3E9"/>
                      </a:solidFill>
                      <a:prstDash val="solid"/>
                      <a:round/>
                      <a:headEnd type="none" w="med" len="med"/>
                      <a:tailEnd type="none" w="med" len="med"/>
                    </a:lnB>
                    <a:solidFill>
                      <a:srgbClr val="FFFFFF"/>
                    </a:solidFill>
                  </a:tcPr>
                </a:tc>
                <a:extLst>
                  <a:ext uri="{0D108BD9-81ED-4DB2-BD59-A6C34878D82A}">
                    <a16:rowId xmlns:a16="http://schemas.microsoft.com/office/drawing/2014/main" val="2552711380"/>
                  </a:ext>
                </a:extLst>
              </a:tr>
              <a:tr h="289847">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a:noFill/>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a:noFill/>
                    </a:lnB>
                    <a:solidFill>
                      <a:srgbClr val="FFFFFF"/>
                    </a:solidFill>
                  </a:tcPr>
                </a:tc>
                <a:tc>
                  <a:txBody>
                    <a:bodyPr/>
                    <a:lstStyle/>
                    <a:p>
                      <a:pPr algn="l" fontAlgn="ctr"/>
                      <a:endParaRPr lang="en-US" sz="1200">
                        <a:effectLst/>
                        <a:latin typeface="Century Gothic" panose="020B0502020202020204" pitchFamily="34" charset="0"/>
                      </a:endParaRP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a:noFill/>
                    </a:lnB>
                    <a:solidFill>
                      <a:srgbClr val="FFFFFF"/>
                    </a:solidFill>
                  </a:tcPr>
                </a:tc>
                <a:tc>
                  <a:txBody>
                    <a:bodyPr/>
                    <a:lstStyle/>
                    <a:p>
                      <a:pPr algn="l" fontAlgn="ctr"/>
                      <a:r>
                        <a:rPr lang="en-US" sz="1200" dirty="0">
                          <a:effectLst/>
                          <a:latin typeface="Century Gothic" panose="020B0502020202020204" pitchFamily="34" charset="0"/>
                        </a:rPr>
                        <a:t>–</a:t>
                      </a:r>
                    </a:p>
                  </a:txBody>
                  <a:tcPr marL="34894" marR="34894" marT="43618" marB="43618" anchor="ctr">
                    <a:lnL w="9525" cap="flat" cmpd="sng" algn="ctr">
                      <a:solidFill>
                        <a:srgbClr val="DDE3E9"/>
                      </a:solidFill>
                      <a:prstDash val="solid"/>
                      <a:round/>
                      <a:headEnd type="none" w="med" len="med"/>
                      <a:tailEnd type="none" w="med" len="med"/>
                    </a:lnL>
                    <a:lnR w="9525" cap="flat" cmpd="sng" algn="ctr">
                      <a:solidFill>
                        <a:srgbClr val="DDE3E9"/>
                      </a:solidFill>
                      <a:prstDash val="solid"/>
                      <a:round/>
                      <a:headEnd type="none" w="med" len="med"/>
                      <a:tailEnd type="none" w="med" len="med"/>
                    </a:lnR>
                    <a:lnT w="9525" cap="flat" cmpd="sng" algn="ctr">
                      <a:solidFill>
                        <a:srgbClr val="DDE3E9"/>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834906529"/>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gab6815b337_0_120"/>
          <p:cNvSpPr txBox="1">
            <a:spLocks noGrp="1"/>
          </p:cNvSpPr>
          <p:nvPr>
            <p:ph type="title"/>
          </p:nvPr>
        </p:nvSpPr>
        <p:spPr>
          <a:xfrm>
            <a:off x="838200" y="365125"/>
            <a:ext cx="10515600" cy="1082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Demonstrate the Use of a Worksheet to Create the Statement of Cash Flows</a:t>
            </a:r>
            <a:endParaRPr/>
          </a:p>
        </p:txBody>
      </p:sp>
      <p:graphicFrame>
        <p:nvGraphicFramePr>
          <p:cNvPr id="213" name="Google Shape;213;gab6815b337_0_120"/>
          <p:cNvGraphicFramePr/>
          <p:nvPr/>
        </p:nvGraphicFramePr>
        <p:xfrm>
          <a:off x="3560750" y="1541650"/>
          <a:ext cx="8511575" cy="5238675"/>
        </p:xfrm>
        <a:graphic>
          <a:graphicData uri="http://schemas.openxmlformats.org/drawingml/2006/table">
            <a:tbl>
              <a:tblPr>
                <a:noFill/>
                <a:tableStyleId>{EF5EEE54-3647-4A19-AADD-C973B05E7FB5}</a:tableStyleId>
              </a:tblPr>
              <a:tblGrid>
                <a:gridCol w="3399300">
                  <a:extLst>
                    <a:ext uri="{9D8B030D-6E8A-4147-A177-3AD203B41FA5}">
                      <a16:colId xmlns:a16="http://schemas.microsoft.com/office/drawing/2014/main" val="20000"/>
                    </a:ext>
                  </a:extLst>
                </a:gridCol>
                <a:gridCol w="878675">
                  <a:extLst>
                    <a:ext uri="{9D8B030D-6E8A-4147-A177-3AD203B41FA5}">
                      <a16:colId xmlns:a16="http://schemas.microsoft.com/office/drawing/2014/main" val="20001"/>
                    </a:ext>
                  </a:extLst>
                </a:gridCol>
                <a:gridCol w="878675">
                  <a:extLst>
                    <a:ext uri="{9D8B030D-6E8A-4147-A177-3AD203B41FA5}">
                      <a16:colId xmlns:a16="http://schemas.microsoft.com/office/drawing/2014/main" val="20002"/>
                    </a:ext>
                  </a:extLst>
                </a:gridCol>
                <a:gridCol w="878675">
                  <a:extLst>
                    <a:ext uri="{9D8B030D-6E8A-4147-A177-3AD203B41FA5}">
                      <a16:colId xmlns:a16="http://schemas.microsoft.com/office/drawing/2014/main" val="20003"/>
                    </a:ext>
                  </a:extLst>
                </a:gridCol>
                <a:gridCol w="878675">
                  <a:extLst>
                    <a:ext uri="{9D8B030D-6E8A-4147-A177-3AD203B41FA5}">
                      <a16:colId xmlns:a16="http://schemas.microsoft.com/office/drawing/2014/main" val="20004"/>
                    </a:ext>
                  </a:extLst>
                </a:gridCol>
                <a:gridCol w="878675">
                  <a:extLst>
                    <a:ext uri="{9D8B030D-6E8A-4147-A177-3AD203B41FA5}">
                      <a16:colId xmlns:a16="http://schemas.microsoft.com/office/drawing/2014/main" val="20005"/>
                    </a:ext>
                  </a:extLst>
                </a:gridCol>
                <a:gridCol w="718900">
                  <a:extLst>
                    <a:ext uri="{9D8B030D-6E8A-4147-A177-3AD203B41FA5}">
                      <a16:colId xmlns:a16="http://schemas.microsoft.com/office/drawing/2014/main" val="20006"/>
                    </a:ext>
                  </a:extLst>
                </a:gridCol>
              </a:tblGrid>
              <a:tr h="323775">
                <a:tc>
                  <a:txBody>
                    <a:bodyPr/>
                    <a:lstStyle/>
                    <a:p>
                      <a:pPr marL="0" lvl="0" indent="0" algn="l" rtl="0">
                        <a:lnSpc>
                          <a:spcPct val="115000"/>
                        </a:lnSpc>
                        <a:spcBef>
                          <a:spcPts val="0"/>
                        </a:spcBef>
                        <a:spcAft>
                          <a:spcPts val="0"/>
                        </a:spcAft>
                        <a:buNone/>
                      </a:pPr>
                      <a:r>
                        <a:rPr lang="en-US" sz="900">
                          <a:solidFill>
                            <a:srgbClr val="333333"/>
                          </a:solidFill>
                        </a:rPr>
                        <a:t>Fiscal year is January-December. All values USD millions.</a:t>
                      </a:r>
                      <a:endParaRPr sz="900">
                        <a:solidFill>
                          <a:srgbClr val="333333"/>
                        </a:solidFill>
                      </a:endParaRPr>
                    </a:p>
                  </a:txBody>
                  <a:tcPr marL="76200" marR="91425" marT="19050" marB="19050">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2015</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2016</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2017</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2018</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2019</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l" rtl="0">
                        <a:lnSpc>
                          <a:spcPct val="115000"/>
                        </a:lnSpc>
                        <a:spcBef>
                          <a:spcPts val="0"/>
                        </a:spcBef>
                        <a:spcAft>
                          <a:spcPts val="0"/>
                        </a:spcAft>
                        <a:buNone/>
                      </a:pP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0"/>
                  </a:ext>
                </a:extLst>
              </a:tr>
              <a:tr h="318225">
                <a:tc>
                  <a:txBody>
                    <a:bodyPr/>
                    <a:lstStyle/>
                    <a:p>
                      <a:pPr marL="0" lvl="0" indent="0" algn="l" rtl="0">
                        <a:lnSpc>
                          <a:spcPct val="115000"/>
                        </a:lnSpc>
                        <a:spcBef>
                          <a:spcPts val="0"/>
                        </a:spcBef>
                        <a:spcAft>
                          <a:spcPts val="0"/>
                        </a:spcAft>
                        <a:buNone/>
                      </a:pPr>
                      <a:r>
                        <a:rPr lang="en-US" sz="900">
                          <a:solidFill>
                            <a:srgbClr val="333333"/>
                          </a:solidFill>
                        </a:rPr>
                        <a:t> Net Income before Extraordinaries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752.21M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692.16M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521.76M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531.45M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423.64M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1"/>
                  </a:ext>
                </a:extLst>
              </a:tr>
              <a:tr h="318225">
                <a:tc>
                  <a:txBody>
                    <a:bodyPr/>
                    <a:lstStyle/>
                    <a:p>
                      <a:pPr marL="0" lvl="0" indent="0" algn="l" rtl="0">
                        <a:lnSpc>
                          <a:spcPct val="115000"/>
                        </a:lnSpc>
                        <a:spcBef>
                          <a:spcPts val="0"/>
                        </a:spcBef>
                        <a:spcAft>
                          <a:spcPts val="0"/>
                        </a:spcAft>
                        <a:buNone/>
                      </a:pPr>
                      <a:r>
                        <a:rPr lang="en-US" sz="900">
                          <a:solidFill>
                            <a:srgbClr val="333333"/>
                          </a:solidFill>
                        </a:rPr>
                        <a:t>Depreciation, Depletion &amp; Amortization</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198.07M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209.56M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222.19M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264.86M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232.54M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2"/>
                  </a:ext>
                </a:extLst>
              </a:tr>
              <a:tr h="318225">
                <a:tc>
                  <a:txBody>
                    <a:bodyPr/>
                    <a:lstStyle/>
                    <a:p>
                      <a:pPr marL="0" lvl="0" indent="0" algn="l" rtl="0">
                        <a:lnSpc>
                          <a:spcPct val="115000"/>
                        </a:lnSpc>
                        <a:spcBef>
                          <a:spcPts val="0"/>
                        </a:spcBef>
                        <a:spcAft>
                          <a:spcPts val="0"/>
                        </a:spcAft>
                        <a:buNone/>
                      </a:pPr>
                      <a:r>
                        <a:rPr lang="en-US" sz="900">
                          <a:solidFill>
                            <a:srgbClr val="333333"/>
                          </a:solidFill>
                        </a:rPr>
                        <a:t>Depreciation and Depletion</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195.27M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202.56M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217.99M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264.46M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231.64M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3"/>
                  </a:ext>
                </a:extLst>
              </a:tr>
              <a:tr h="318225">
                <a:tc>
                  <a:txBody>
                    <a:bodyPr/>
                    <a:lstStyle/>
                    <a:p>
                      <a:pPr marL="0" lvl="0" indent="0" algn="l" rtl="0">
                        <a:lnSpc>
                          <a:spcPct val="115000"/>
                        </a:lnSpc>
                        <a:spcBef>
                          <a:spcPts val="0"/>
                        </a:spcBef>
                        <a:spcAft>
                          <a:spcPts val="0"/>
                        </a:spcAft>
                        <a:buNone/>
                      </a:pPr>
                      <a:r>
                        <a:rPr lang="en-US" sz="900">
                          <a:solidFill>
                            <a:srgbClr val="333333"/>
                          </a:solidFill>
                        </a:rPr>
                        <a:t>Amortization of Intangible Assets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7M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4.2M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400,000</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900,000</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4"/>
                  </a:ext>
                </a:extLst>
              </a:tr>
              <a:tr h="318225">
                <a:tc>
                  <a:txBody>
                    <a:bodyPr/>
                    <a:lstStyle/>
                    <a:p>
                      <a:pPr marL="0" lvl="0" indent="0" algn="l" rtl="0">
                        <a:lnSpc>
                          <a:spcPct val="115000"/>
                        </a:lnSpc>
                        <a:spcBef>
                          <a:spcPts val="0"/>
                        </a:spcBef>
                        <a:spcAft>
                          <a:spcPts val="0"/>
                        </a:spcAft>
                        <a:buNone/>
                      </a:pPr>
                      <a:r>
                        <a:rPr lang="en-US" sz="900">
                          <a:solidFill>
                            <a:srgbClr val="333333"/>
                          </a:solidFill>
                        </a:rPr>
                        <a:t>Deferred Taxes &amp; Investment Tax Credit</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(16.48M)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(165,000)</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50.86M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(33.98M)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21.55M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5"/>
                  </a:ext>
                </a:extLst>
              </a:tr>
              <a:tr h="318225">
                <a:tc>
                  <a:txBody>
                    <a:bodyPr/>
                    <a:lstStyle/>
                    <a:p>
                      <a:pPr marL="0" lvl="0" indent="0" algn="l" rtl="0">
                        <a:lnSpc>
                          <a:spcPct val="115000"/>
                        </a:lnSpc>
                        <a:spcBef>
                          <a:spcPts val="0"/>
                        </a:spcBef>
                        <a:spcAft>
                          <a:spcPts val="0"/>
                        </a:spcAft>
                        <a:buNone/>
                      </a:pPr>
                      <a:r>
                        <a:rPr lang="en-US" sz="900">
                          <a:solidFill>
                            <a:srgbClr val="333333"/>
                          </a:solidFill>
                        </a:rPr>
                        <a:t>Deferred Taxes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(16.48M)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(165,000)</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50.86M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(33.98M)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21.55M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6"/>
                  </a:ext>
                </a:extLst>
              </a:tr>
              <a:tr h="318225">
                <a:tc>
                  <a:txBody>
                    <a:bodyPr/>
                    <a:lstStyle/>
                    <a:p>
                      <a:pPr marL="0" lvl="0" indent="0" algn="l" rtl="0">
                        <a:lnSpc>
                          <a:spcPct val="115000"/>
                        </a:lnSpc>
                        <a:spcBef>
                          <a:spcPts val="0"/>
                        </a:spcBef>
                        <a:spcAft>
                          <a:spcPts val="0"/>
                        </a:spcAft>
                        <a:buNone/>
                      </a:pPr>
                      <a:r>
                        <a:rPr lang="en-US" sz="900">
                          <a:solidFill>
                            <a:srgbClr val="333333"/>
                          </a:solidFill>
                        </a:rPr>
                        <a:t>Investment Tax Credit</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7"/>
                  </a:ext>
                </a:extLst>
              </a:tr>
              <a:tr h="318225">
                <a:tc>
                  <a:txBody>
                    <a:bodyPr/>
                    <a:lstStyle/>
                    <a:p>
                      <a:pPr marL="0" lvl="0" indent="0" algn="l" rtl="0">
                        <a:lnSpc>
                          <a:spcPct val="115000"/>
                        </a:lnSpc>
                        <a:spcBef>
                          <a:spcPts val="0"/>
                        </a:spcBef>
                        <a:spcAft>
                          <a:spcPts val="0"/>
                        </a:spcAft>
                        <a:buNone/>
                      </a:pPr>
                      <a:r>
                        <a:rPr lang="en-US" sz="900">
                          <a:solidFill>
                            <a:srgbClr val="333333"/>
                          </a:solidFill>
                        </a:rPr>
                        <a:t>Other Funds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174.68M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228.06M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266.25M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239.04M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248.98M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8"/>
                  </a:ext>
                </a:extLst>
              </a:tr>
              <a:tr h="318225">
                <a:tc>
                  <a:txBody>
                    <a:bodyPr/>
                    <a:lstStyle/>
                    <a:p>
                      <a:pPr marL="0" lvl="0" indent="0" algn="l" rtl="0">
                        <a:lnSpc>
                          <a:spcPct val="115000"/>
                        </a:lnSpc>
                        <a:spcBef>
                          <a:spcPts val="0"/>
                        </a:spcBef>
                        <a:spcAft>
                          <a:spcPts val="0"/>
                        </a:spcAft>
                        <a:buNone/>
                      </a:pPr>
                      <a:r>
                        <a:rPr lang="en-US" sz="900">
                          <a:solidFill>
                            <a:srgbClr val="333333"/>
                          </a:solidFill>
                        </a:rPr>
                        <a:t>Funds from Operations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1.11B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1.13B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1.06B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926.7M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9"/>
                  </a:ext>
                </a:extLst>
              </a:tr>
              <a:tr h="318225">
                <a:tc>
                  <a:txBody>
                    <a:bodyPr/>
                    <a:lstStyle/>
                    <a:p>
                      <a:pPr marL="0" lvl="0" indent="0" algn="l" rtl="0">
                        <a:lnSpc>
                          <a:spcPct val="115000"/>
                        </a:lnSpc>
                        <a:spcBef>
                          <a:spcPts val="0"/>
                        </a:spcBef>
                        <a:spcAft>
                          <a:spcPts val="0"/>
                        </a:spcAft>
                        <a:buNone/>
                      </a:pPr>
                      <a:r>
                        <a:rPr lang="en-US" sz="900">
                          <a:solidFill>
                            <a:srgbClr val="333333"/>
                          </a:solidFill>
                        </a:rPr>
                        <a:t>Extraordinaries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0"/>
                  </a:ext>
                </a:extLst>
              </a:tr>
              <a:tr h="318225">
                <a:tc>
                  <a:txBody>
                    <a:bodyPr/>
                    <a:lstStyle/>
                    <a:p>
                      <a:pPr marL="0" lvl="0" indent="0" algn="l" rtl="0">
                        <a:lnSpc>
                          <a:spcPct val="115000"/>
                        </a:lnSpc>
                        <a:spcBef>
                          <a:spcPts val="0"/>
                        </a:spcBef>
                        <a:spcAft>
                          <a:spcPts val="0"/>
                        </a:spcAft>
                        <a:buNone/>
                      </a:pPr>
                      <a:r>
                        <a:rPr lang="en-US" sz="900">
                          <a:solidFill>
                            <a:srgbClr val="333333"/>
                          </a:solidFill>
                        </a:rPr>
                        <a:t>Changes in Working Capital</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(8.35M)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44.73M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(55.99M)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204.54M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(58.43M)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1"/>
                  </a:ext>
                </a:extLst>
              </a:tr>
              <a:tr h="318225">
                <a:tc>
                  <a:txBody>
                    <a:bodyPr/>
                    <a:lstStyle/>
                    <a:p>
                      <a:pPr marL="0" lvl="0" indent="0" algn="l" rtl="0">
                        <a:lnSpc>
                          <a:spcPct val="115000"/>
                        </a:lnSpc>
                        <a:spcBef>
                          <a:spcPts val="0"/>
                        </a:spcBef>
                        <a:spcAft>
                          <a:spcPts val="0"/>
                        </a:spcAft>
                        <a:buNone/>
                      </a:pPr>
                      <a:r>
                        <a:rPr lang="en-US" sz="900">
                          <a:solidFill>
                            <a:srgbClr val="333333"/>
                          </a:solidFill>
                        </a:rPr>
                        <a:t>Receivables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(13.67M)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(45.93M)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(18.15M)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9.92M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44.9M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2"/>
                  </a:ext>
                </a:extLst>
              </a:tr>
              <a:tr h="318225">
                <a:tc>
                  <a:txBody>
                    <a:bodyPr/>
                    <a:lstStyle/>
                    <a:p>
                      <a:pPr marL="0" lvl="0" indent="0" algn="l" rtl="0">
                        <a:lnSpc>
                          <a:spcPct val="115000"/>
                        </a:lnSpc>
                        <a:spcBef>
                          <a:spcPts val="0"/>
                        </a:spcBef>
                        <a:spcAft>
                          <a:spcPts val="0"/>
                        </a:spcAft>
                        <a:buNone/>
                      </a:pPr>
                      <a:r>
                        <a:rPr lang="en-US" sz="900">
                          <a:solidFill>
                            <a:srgbClr val="333333"/>
                          </a:solidFill>
                        </a:rPr>
                        <a:t>Accounts Payable</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138.82M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38.24M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10.13M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196.19M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(18.46M)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3"/>
                  </a:ext>
                </a:extLst>
              </a:tr>
              <a:tr h="318225">
                <a:tc>
                  <a:txBody>
                    <a:bodyPr/>
                    <a:lstStyle/>
                    <a:p>
                      <a:pPr marL="0" lvl="0" indent="0" algn="l" rtl="0">
                        <a:lnSpc>
                          <a:spcPct val="115000"/>
                        </a:lnSpc>
                        <a:spcBef>
                          <a:spcPts val="0"/>
                        </a:spcBef>
                        <a:spcAft>
                          <a:spcPts val="0"/>
                        </a:spcAft>
                        <a:buNone/>
                      </a:pPr>
                      <a:r>
                        <a:rPr lang="en-US" sz="900">
                          <a:solidFill>
                            <a:srgbClr val="333333"/>
                          </a:solidFill>
                        </a:rPr>
                        <a:t>Other Assets/Liabilities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21.71M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(32.65M)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(27.38M)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29.5M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(26.17M)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4"/>
                  </a:ext>
                </a:extLst>
              </a:tr>
              <a:tr h="318225">
                <a:tc>
                  <a:txBody>
                    <a:bodyPr/>
                    <a:lstStyle/>
                    <a:p>
                      <a:pPr marL="0" lvl="0" indent="0" algn="l" rtl="0">
                        <a:lnSpc>
                          <a:spcPct val="115000"/>
                        </a:lnSpc>
                        <a:spcBef>
                          <a:spcPts val="0"/>
                        </a:spcBef>
                        <a:spcAft>
                          <a:spcPts val="0"/>
                        </a:spcAft>
                        <a:buNone/>
                      </a:pPr>
                      <a:r>
                        <a:rPr lang="en-US" sz="900" b="1">
                          <a:solidFill>
                            <a:srgbClr val="333333"/>
                          </a:solidFill>
                        </a:rPr>
                        <a:t> Net Operating Cash Flow</a:t>
                      </a:r>
                      <a:endParaRPr sz="900" b="1">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333333"/>
                          </a:solidFill>
                        </a:rPr>
                        <a:t>1.1B</a:t>
                      </a:r>
                      <a:endParaRPr sz="900" b="1">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333333"/>
                          </a:solidFill>
                        </a:rPr>
                        <a:t>1.17B</a:t>
                      </a:r>
                      <a:endParaRPr sz="900" b="1">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333333"/>
                          </a:solidFill>
                        </a:rPr>
                        <a:t>1.01B</a:t>
                      </a:r>
                      <a:endParaRPr sz="900" b="1">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333333"/>
                          </a:solidFill>
                        </a:rPr>
                        <a:t>1.21B</a:t>
                      </a:r>
                      <a:endParaRPr sz="900" b="1">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333333"/>
                          </a:solidFill>
                        </a:rPr>
                        <a:t>868.27M</a:t>
                      </a:r>
                      <a:endParaRPr sz="900" b="1">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solidFill>
                      <a:srgbClr val="D9DFDD"/>
                    </a:solidFill>
                  </a:tcPr>
                </a:tc>
                <a:extLst>
                  <a:ext uri="{0D108BD9-81ED-4DB2-BD59-A6C34878D82A}">
                    <a16:rowId xmlns:a16="http://schemas.microsoft.com/office/drawing/2014/main" val="10015"/>
                  </a:ext>
                </a:extLst>
              </a:tr>
            </a:tbl>
          </a:graphicData>
        </a:graphic>
      </p:graphicFrame>
      <p:sp>
        <p:nvSpPr>
          <p:cNvPr id="214" name="Google Shape;214;gab6815b337_0_120"/>
          <p:cNvSpPr txBox="1"/>
          <p:nvPr/>
        </p:nvSpPr>
        <p:spPr>
          <a:xfrm>
            <a:off x="1016525" y="1279850"/>
            <a:ext cx="2544300" cy="1422300"/>
          </a:xfrm>
          <a:prstGeom prst="rect">
            <a:avLst/>
          </a:prstGeom>
          <a:noFill/>
          <a:ln>
            <a:noFill/>
          </a:ln>
        </p:spPr>
        <p:txBody>
          <a:bodyPr spcFirstLastPara="1" wrap="square" lIns="91425" tIns="91425" rIns="91425" bIns="91425" anchor="t" anchorCtr="0">
            <a:noAutofit/>
          </a:bodyPr>
          <a:lstStyle/>
          <a:p>
            <a:pPr marL="76200" marR="76200" lvl="0" indent="0" algn="l" rtl="0">
              <a:lnSpc>
                <a:spcPct val="115000"/>
              </a:lnSpc>
              <a:spcBef>
                <a:spcPts val="2300"/>
              </a:spcBef>
              <a:spcAft>
                <a:spcPts val="600"/>
              </a:spcAft>
              <a:buNone/>
            </a:pPr>
            <a:r>
              <a:rPr lang="en-US" sz="2200" b="1">
                <a:solidFill>
                  <a:srgbClr val="333333"/>
                </a:solidFill>
              </a:rPr>
              <a:t>Operating Activities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ab6815b337_0_13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Demonstrate the Use of a Worksheet to Create the Statement of Cash Flows</a:t>
            </a:r>
            <a:endParaRPr/>
          </a:p>
          <a:p>
            <a:pPr marL="0" lvl="0" indent="0" algn="l" rtl="0">
              <a:spcBef>
                <a:spcPts val="0"/>
              </a:spcBef>
              <a:spcAft>
                <a:spcPts val="0"/>
              </a:spcAft>
              <a:buNone/>
            </a:pPr>
            <a:endParaRPr/>
          </a:p>
        </p:txBody>
      </p:sp>
      <p:graphicFrame>
        <p:nvGraphicFramePr>
          <p:cNvPr id="221" name="Google Shape;221;gab6815b337_0_134"/>
          <p:cNvGraphicFramePr/>
          <p:nvPr/>
        </p:nvGraphicFramePr>
        <p:xfrm>
          <a:off x="1434025" y="2036960"/>
          <a:ext cx="9838950" cy="4821050"/>
        </p:xfrm>
        <a:graphic>
          <a:graphicData uri="http://schemas.openxmlformats.org/drawingml/2006/table">
            <a:tbl>
              <a:tblPr>
                <a:noFill/>
                <a:tableStyleId>{EF5EEE54-3647-4A19-AADD-C973B05E7FB5}</a:tableStyleId>
              </a:tblPr>
              <a:tblGrid>
                <a:gridCol w="3929425">
                  <a:extLst>
                    <a:ext uri="{9D8B030D-6E8A-4147-A177-3AD203B41FA5}">
                      <a16:colId xmlns:a16="http://schemas.microsoft.com/office/drawing/2014/main" val="20000"/>
                    </a:ext>
                  </a:extLst>
                </a:gridCol>
                <a:gridCol w="1015700">
                  <a:extLst>
                    <a:ext uri="{9D8B030D-6E8A-4147-A177-3AD203B41FA5}">
                      <a16:colId xmlns:a16="http://schemas.microsoft.com/office/drawing/2014/main" val="20001"/>
                    </a:ext>
                  </a:extLst>
                </a:gridCol>
                <a:gridCol w="1015700">
                  <a:extLst>
                    <a:ext uri="{9D8B030D-6E8A-4147-A177-3AD203B41FA5}">
                      <a16:colId xmlns:a16="http://schemas.microsoft.com/office/drawing/2014/main" val="20002"/>
                    </a:ext>
                  </a:extLst>
                </a:gridCol>
                <a:gridCol w="1015700">
                  <a:extLst>
                    <a:ext uri="{9D8B030D-6E8A-4147-A177-3AD203B41FA5}">
                      <a16:colId xmlns:a16="http://schemas.microsoft.com/office/drawing/2014/main" val="20003"/>
                    </a:ext>
                  </a:extLst>
                </a:gridCol>
                <a:gridCol w="1015700">
                  <a:extLst>
                    <a:ext uri="{9D8B030D-6E8A-4147-A177-3AD203B41FA5}">
                      <a16:colId xmlns:a16="http://schemas.microsoft.com/office/drawing/2014/main" val="20004"/>
                    </a:ext>
                  </a:extLst>
                </a:gridCol>
                <a:gridCol w="1015700">
                  <a:extLst>
                    <a:ext uri="{9D8B030D-6E8A-4147-A177-3AD203B41FA5}">
                      <a16:colId xmlns:a16="http://schemas.microsoft.com/office/drawing/2014/main" val="20005"/>
                    </a:ext>
                  </a:extLst>
                </a:gridCol>
                <a:gridCol w="831025">
                  <a:extLst>
                    <a:ext uri="{9D8B030D-6E8A-4147-A177-3AD203B41FA5}">
                      <a16:colId xmlns:a16="http://schemas.microsoft.com/office/drawing/2014/main" val="20006"/>
                    </a:ext>
                  </a:extLst>
                </a:gridCol>
              </a:tblGrid>
              <a:tr h="582475">
                <a:tc>
                  <a:txBody>
                    <a:bodyPr/>
                    <a:lstStyle/>
                    <a:p>
                      <a:pPr marL="0" lvl="0" indent="0" algn="l" rtl="0">
                        <a:spcBef>
                          <a:spcPts val="0"/>
                        </a:spcBef>
                        <a:spcAft>
                          <a:spcPts val="0"/>
                        </a:spcAft>
                        <a:buNone/>
                      </a:pPr>
                      <a:endParaRPr/>
                    </a:p>
                  </a:txBody>
                  <a:tcPr marL="76200" marR="91425" marT="19050" marB="19050">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2015</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2016</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2017</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2018</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2019</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5-year trend</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0"/>
                  </a:ext>
                </a:extLst>
              </a:tr>
              <a:tr h="385325">
                <a:tc>
                  <a:txBody>
                    <a:bodyPr/>
                    <a:lstStyle/>
                    <a:p>
                      <a:pPr marL="0" lvl="0" indent="0" algn="l" rtl="0">
                        <a:lnSpc>
                          <a:spcPct val="115000"/>
                        </a:lnSpc>
                        <a:spcBef>
                          <a:spcPts val="0"/>
                        </a:spcBef>
                        <a:spcAft>
                          <a:spcPts val="0"/>
                        </a:spcAft>
                        <a:buNone/>
                      </a:pPr>
                      <a:r>
                        <a:rPr lang="en-US" sz="900">
                          <a:solidFill>
                            <a:srgbClr val="333333"/>
                          </a:solidFill>
                        </a:rPr>
                        <a:t> Capital Expenditures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(259.97M)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(256.26M)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(206.29M)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(213.52M)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(181.44M)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1"/>
                  </a:ext>
                </a:extLst>
              </a:tr>
              <a:tr h="385325">
                <a:tc>
                  <a:txBody>
                    <a:bodyPr/>
                    <a:lstStyle/>
                    <a:p>
                      <a:pPr marL="0" lvl="0" indent="0" algn="l" rtl="0">
                        <a:lnSpc>
                          <a:spcPct val="115000"/>
                        </a:lnSpc>
                        <a:spcBef>
                          <a:spcPts val="0"/>
                        </a:spcBef>
                        <a:spcAft>
                          <a:spcPts val="0"/>
                        </a:spcAft>
                        <a:buNone/>
                      </a:pPr>
                      <a:r>
                        <a:rPr lang="en-US" sz="900">
                          <a:solidFill>
                            <a:srgbClr val="333333"/>
                          </a:solidFill>
                        </a:rPr>
                        <a:t>Capital Expenditures (Fixed Assets)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(259.97M)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(256.26M)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(206.29M)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(213.52M)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(181.44M)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2"/>
                  </a:ext>
                </a:extLst>
              </a:tr>
              <a:tr h="385325">
                <a:tc>
                  <a:txBody>
                    <a:bodyPr/>
                    <a:lstStyle/>
                    <a:p>
                      <a:pPr marL="0" lvl="0" indent="0" algn="l" rtl="0">
                        <a:lnSpc>
                          <a:spcPct val="115000"/>
                        </a:lnSpc>
                        <a:spcBef>
                          <a:spcPts val="0"/>
                        </a:spcBef>
                        <a:spcAft>
                          <a:spcPts val="0"/>
                        </a:spcAft>
                        <a:buNone/>
                      </a:pPr>
                      <a:r>
                        <a:rPr lang="en-US" sz="900">
                          <a:solidFill>
                            <a:srgbClr val="333333"/>
                          </a:solidFill>
                        </a:rPr>
                        <a:t>Capital Expenditures (Other Assets)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3"/>
                  </a:ext>
                </a:extLst>
              </a:tr>
              <a:tr h="385325">
                <a:tc>
                  <a:txBody>
                    <a:bodyPr/>
                    <a:lstStyle/>
                    <a:p>
                      <a:pPr marL="0" lvl="0" indent="0" algn="l" rtl="0">
                        <a:lnSpc>
                          <a:spcPct val="115000"/>
                        </a:lnSpc>
                        <a:spcBef>
                          <a:spcPts val="0"/>
                        </a:spcBef>
                        <a:spcAft>
                          <a:spcPts val="0"/>
                        </a:spcAft>
                        <a:buNone/>
                      </a:pPr>
                      <a:r>
                        <a:rPr lang="en-US" sz="900">
                          <a:solidFill>
                            <a:srgbClr val="333333"/>
                          </a:solidFill>
                        </a:rPr>
                        <a:t>Net Assets from Acquisitions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(59.91M)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(7M)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4"/>
                  </a:ext>
                </a:extLst>
              </a:tr>
              <a:tr h="385325">
                <a:tc>
                  <a:txBody>
                    <a:bodyPr/>
                    <a:lstStyle/>
                    <a:p>
                      <a:pPr marL="0" lvl="0" indent="0" algn="l" rtl="0">
                        <a:lnSpc>
                          <a:spcPct val="115000"/>
                        </a:lnSpc>
                        <a:spcBef>
                          <a:spcPts val="0"/>
                        </a:spcBef>
                        <a:spcAft>
                          <a:spcPts val="0"/>
                        </a:spcAft>
                        <a:buNone/>
                      </a:pPr>
                      <a:r>
                        <a:rPr lang="en-US" sz="900">
                          <a:solidFill>
                            <a:srgbClr val="333333"/>
                          </a:solidFill>
                        </a:rPr>
                        <a:t>Sale of Fixed Assets &amp; Businesses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5"/>
                  </a:ext>
                </a:extLst>
              </a:tr>
              <a:tr h="385325">
                <a:tc>
                  <a:txBody>
                    <a:bodyPr/>
                    <a:lstStyle/>
                    <a:p>
                      <a:pPr marL="0" lvl="0" indent="0" algn="l" rtl="0">
                        <a:lnSpc>
                          <a:spcPct val="115000"/>
                        </a:lnSpc>
                        <a:spcBef>
                          <a:spcPts val="0"/>
                        </a:spcBef>
                        <a:spcAft>
                          <a:spcPts val="0"/>
                        </a:spcAft>
                        <a:buNone/>
                      </a:pPr>
                      <a:r>
                        <a:rPr lang="en-US" sz="900">
                          <a:solidFill>
                            <a:srgbClr val="333333"/>
                          </a:solidFill>
                        </a:rPr>
                        <a:t>Purchase/Sale of Investments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11.51M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40.01M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6.92M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(10.01M)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10.01M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6"/>
                  </a:ext>
                </a:extLst>
              </a:tr>
              <a:tr h="385325">
                <a:tc>
                  <a:txBody>
                    <a:bodyPr/>
                    <a:lstStyle/>
                    <a:p>
                      <a:pPr marL="0" lvl="0" indent="0" algn="l" rtl="0">
                        <a:lnSpc>
                          <a:spcPct val="115000"/>
                        </a:lnSpc>
                        <a:spcBef>
                          <a:spcPts val="0"/>
                        </a:spcBef>
                        <a:spcAft>
                          <a:spcPts val="0"/>
                        </a:spcAft>
                        <a:buNone/>
                      </a:pPr>
                      <a:r>
                        <a:rPr lang="en-US" sz="900">
                          <a:solidFill>
                            <a:srgbClr val="333333"/>
                          </a:solidFill>
                        </a:rPr>
                        <a:t>Purchase of Investments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(10.01M)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7"/>
                  </a:ext>
                </a:extLst>
              </a:tr>
              <a:tr h="385325">
                <a:tc>
                  <a:txBody>
                    <a:bodyPr/>
                    <a:lstStyle/>
                    <a:p>
                      <a:pPr marL="0" lvl="0" indent="0" algn="l" rtl="0">
                        <a:lnSpc>
                          <a:spcPct val="115000"/>
                        </a:lnSpc>
                        <a:spcBef>
                          <a:spcPts val="0"/>
                        </a:spcBef>
                        <a:spcAft>
                          <a:spcPts val="0"/>
                        </a:spcAft>
                        <a:buNone/>
                      </a:pPr>
                      <a:r>
                        <a:rPr lang="en-US" sz="900">
                          <a:solidFill>
                            <a:srgbClr val="333333"/>
                          </a:solidFill>
                        </a:rPr>
                        <a:t>Sale/Maturity of Investments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11.51M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40.01M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6.92M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10.01M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8"/>
                  </a:ext>
                </a:extLst>
              </a:tr>
              <a:tr h="385325">
                <a:tc>
                  <a:txBody>
                    <a:bodyPr/>
                    <a:lstStyle/>
                    <a:p>
                      <a:pPr marL="0" lvl="0" indent="0" algn="l" rtl="0">
                        <a:lnSpc>
                          <a:spcPct val="115000"/>
                        </a:lnSpc>
                        <a:spcBef>
                          <a:spcPts val="0"/>
                        </a:spcBef>
                        <a:spcAft>
                          <a:spcPts val="0"/>
                        </a:spcAft>
                        <a:buNone/>
                      </a:pPr>
                      <a:r>
                        <a:rPr lang="en-US" sz="900">
                          <a:solidFill>
                            <a:srgbClr val="333333"/>
                          </a:solidFill>
                        </a:rPr>
                        <a:t>Other Uses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(3.75B)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(3.66B)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(3.59B)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(3.76B)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(3.85B)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9"/>
                  </a:ext>
                </a:extLst>
              </a:tr>
              <a:tr h="385325">
                <a:tc>
                  <a:txBody>
                    <a:bodyPr/>
                    <a:lstStyle/>
                    <a:p>
                      <a:pPr marL="0" lvl="0" indent="0" algn="l" rtl="0">
                        <a:lnSpc>
                          <a:spcPct val="115000"/>
                        </a:lnSpc>
                        <a:spcBef>
                          <a:spcPts val="0"/>
                        </a:spcBef>
                        <a:spcAft>
                          <a:spcPts val="0"/>
                        </a:spcAft>
                        <a:buNone/>
                      </a:pPr>
                      <a:r>
                        <a:rPr lang="en-US" sz="900">
                          <a:solidFill>
                            <a:srgbClr val="333333"/>
                          </a:solidFill>
                        </a:rPr>
                        <a:t>Other Sources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3.14B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3.49B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3.23B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3.33B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3.52B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0"/>
                  </a:ext>
                </a:extLst>
              </a:tr>
              <a:tr h="385325">
                <a:tc>
                  <a:txBody>
                    <a:bodyPr/>
                    <a:lstStyle/>
                    <a:p>
                      <a:pPr marL="0" lvl="0" indent="0" algn="l" rtl="0">
                        <a:lnSpc>
                          <a:spcPct val="115000"/>
                        </a:lnSpc>
                        <a:spcBef>
                          <a:spcPts val="0"/>
                        </a:spcBef>
                        <a:spcAft>
                          <a:spcPts val="0"/>
                        </a:spcAft>
                        <a:buNone/>
                      </a:pPr>
                      <a:r>
                        <a:rPr lang="en-US" sz="900" b="1">
                          <a:solidFill>
                            <a:srgbClr val="333333"/>
                          </a:solidFill>
                        </a:rPr>
                        <a:t> Net Investing Cash Flow</a:t>
                      </a:r>
                      <a:endParaRPr sz="900" b="1">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(915.85M)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(392.73M)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(562.47M)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(662.27M)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(508.13M)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solidFill>
                      <a:srgbClr val="D9DFDD"/>
                    </a:solidFill>
                  </a:tcPr>
                </a:tc>
                <a:extLst>
                  <a:ext uri="{0D108BD9-81ED-4DB2-BD59-A6C34878D82A}">
                    <a16:rowId xmlns:a16="http://schemas.microsoft.com/office/drawing/2014/main" val="10011"/>
                  </a:ext>
                </a:extLst>
              </a:tr>
            </a:tbl>
          </a:graphicData>
        </a:graphic>
      </p:graphicFrame>
      <p:sp>
        <p:nvSpPr>
          <p:cNvPr id="222" name="Google Shape;222;gab6815b337_0_134"/>
          <p:cNvSpPr txBox="1"/>
          <p:nvPr/>
        </p:nvSpPr>
        <p:spPr>
          <a:xfrm>
            <a:off x="1000800" y="365125"/>
            <a:ext cx="3000000" cy="3000000"/>
          </a:xfrm>
          <a:prstGeom prst="rect">
            <a:avLst/>
          </a:prstGeom>
          <a:noFill/>
          <a:ln>
            <a:noFill/>
          </a:ln>
        </p:spPr>
        <p:txBody>
          <a:bodyPr spcFirstLastPara="1" wrap="square" lIns="91425" tIns="91425" rIns="91425" bIns="91425" anchor="ctr" anchorCtr="0">
            <a:noAutofit/>
          </a:bodyPr>
          <a:lstStyle/>
          <a:p>
            <a:pPr marL="76200" marR="76200" lvl="0" indent="0" algn="l" rtl="0">
              <a:lnSpc>
                <a:spcPct val="115000"/>
              </a:lnSpc>
              <a:spcBef>
                <a:spcPts val="2300"/>
              </a:spcBef>
              <a:spcAft>
                <a:spcPts val="0"/>
              </a:spcAft>
              <a:buNone/>
            </a:pPr>
            <a:r>
              <a:rPr lang="en-US" sz="2200" b="1">
                <a:solidFill>
                  <a:srgbClr val="333333"/>
                </a:solidFill>
              </a:rPr>
              <a:t>Investing Activities</a:t>
            </a:r>
            <a:endParaRPr sz="2200" b="1">
              <a:solidFill>
                <a:srgbClr val="333333"/>
              </a:solidFill>
            </a:endParaRPr>
          </a:p>
          <a:p>
            <a:pPr marL="0" lvl="0" indent="0" algn="l" rtl="0">
              <a:lnSpc>
                <a:spcPct val="115000"/>
              </a:lnSpc>
              <a:spcBef>
                <a:spcPts val="600"/>
              </a:spcBef>
              <a:spcAft>
                <a:spcPts val="0"/>
              </a:spcAft>
              <a:buNone/>
            </a:pPr>
            <a:endParaRPr sz="11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ab6815b337_0_144"/>
          <p:cNvSpPr txBox="1">
            <a:spLocks noGrp="1"/>
          </p:cNvSpPr>
          <p:nvPr>
            <p:ph type="title"/>
          </p:nvPr>
        </p:nvSpPr>
        <p:spPr>
          <a:xfrm>
            <a:off x="838200" y="365125"/>
            <a:ext cx="10515600" cy="3981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Demonstrate the Use of a Worksheet to Create the Statement of Cash Flows</a:t>
            </a:r>
            <a:endParaRPr/>
          </a:p>
        </p:txBody>
      </p:sp>
      <p:graphicFrame>
        <p:nvGraphicFramePr>
          <p:cNvPr id="229" name="Google Shape;229;gab6815b337_0_144"/>
          <p:cNvGraphicFramePr/>
          <p:nvPr/>
        </p:nvGraphicFramePr>
        <p:xfrm>
          <a:off x="4014300" y="1022685"/>
          <a:ext cx="6690000" cy="6112226"/>
        </p:xfrm>
        <a:graphic>
          <a:graphicData uri="http://schemas.openxmlformats.org/drawingml/2006/table">
            <a:tbl>
              <a:tblPr>
                <a:noFill/>
                <a:tableStyleId>{EF5EEE54-3647-4A19-AADD-C973B05E7FB5}</a:tableStyleId>
              </a:tblPr>
              <a:tblGrid>
                <a:gridCol w="2671825">
                  <a:extLst>
                    <a:ext uri="{9D8B030D-6E8A-4147-A177-3AD203B41FA5}">
                      <a16:colId xmlns:a16="http://schemas.microsoft.com/office/drawing/2014/main" val="20000"/>
                    </a:ext>
                  </a:extLst>
                </a:gridCol>
                <a:gridCol w="690625">
                  <a:extLst>
                    <a:ext uri="{9D8B030D-6E8A-4147-A177-3AD203B41FA5}">
                      <a16:colId xmlns:a16="http://schemas.microsoft.com/office/drawing/2014/main" val="20001"/>
                    </a:ext>
                  </a:extLst>
                </a:gridCol>
                <a:gridCol w="690625">
                  <a:extLst>
                    <a:ext uri="{9D8B030D-6E8A-4147-A177-3AD203B41FA5}">
                      <a16:colId xmlns:a16="http://schemas.microsoft.com/office/drawing/2014/main" val="20002"/>
                    </a:ext>
                  </a:extLst>
                </a:gridCol>
                <a:gridCol w="690625">
                  <a:extLst>
                    <a:ext uri="{9D8B030D-6E8A-4147-A177-3AD203B41FA5}">
                      <a16:colId xmlns:a16="http://schemas.microsoft.com/office/drawing/2014/main" val="20003"/>
                    </a:ext>
                  </a:extLst>
                </a:gridCol>
                <a:gridCol w="690625">
                  <a:extLst>
                    <a:ext uri="{9D8B030D-6E8A-4147-A177-3AD203B41FA5}">
                      <a16:colId xmlns:a16="http://schemas.microsoft.com/office/drawing/2014/main" val="20004"/>
                    </a:ext>
                  </a:extLst>
                </a:gridCol>
                <a:gridCol w="690625">
                  <a:extLst>
                    <a:ext uri="{9D8B030D-6E8A-4147-A177-3AD203B41FA5}">
                      <a16:colId xmlns:a16="http://schemas.microsoft.com/office/drawing/2014/main" val="20005"/>
                    </a:ext>
                  </a:extLst>
                </a:gridCol>
                <a:gridCol w="565050">
                  <a:extLst>
                    <a:ext uri="{9D8B030D-6E8A-4147-A177-3AD203B41FA5}">
                      <a16:colId xmlns:a16="http://schemas.microsoft.com/office/drawing/2014/main" val="20006"/>
                    </a:ext>
                  </a:extLst>
                </a:gridCol>
              </a:tblGrid>
              <a:tr h="353975">
                <a:tc>
                  <a:txBody>
                    <a:bodyPr/>
                    <a:lstStyle/>
                    <a:p>
                      <a:pPr marL="0" lvl="0" indent="0" algn="l" rtl="0">
                        <a:spcBef>
                          <a:spcPts val="0"/>
                        </a:spcBef>
                        <a:spcAft>
                          <a:spcPts val="0"/>
                        </a:spcAft>
                        <a:buNone/>
                      </a:pPr>
                      <a:endParaRPr/>
                    </a:p>
                  </a:txBody>
                  <a:tcPr marL="76200" marR="91425" marT="19050" marB="19050">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2015</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2016</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2017</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2018</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2019</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tc>
                  <a:txBody>
                    <a:bodyPr/>
                    <a:lstStyle/>
                    <a:p>
                      <a:pPr marL="0" lvl="0" indent="0" algn="ctr" rtl="0">
                        <a:lnSpc>
                          <a:spcPct val="115000"/>
                        </a:lnSpc>
                        <a:spcBef>
                          <a:spcPts val="0"/>
                        </a:spcBef>
                        <a:spcAft>
                          <a:spcPts val="0"/>
                        </a:spcAft>
                        <a:buNone/>
                      </a:pPr>
                      <a:r>
                        <a:rPr lang="en-US" sz="900" b="1">
                          <a:solidFill>
                            <a:srgbClr val="333333"/>
                          </a:solidFill>
                        </a:rPr>
                        <a:t>5-year trend</a:t>
                      </a:r>
                      <a:endParaRPr sz="900" b="1">
                        <a:solidFill>
                          <a:srgbClr val="333333"/>
                        </a:solidFill>
                      </a:endParaRPr>
                    </a:p>
                  </a:txBody>
                  <a:tcPr marL="91425" marR="91425" marT="85725" marB="85725">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0"/>
                  </a:ext>
                </a:extLst>
              </a:tr>
              <a:tr h="234175">
                <a:tc>
                  <a:txBody>
                    <a:bodyPr/>
                    <a:lstStyle/>
                    <a:p>
                      <a:pPr marL="0" lvl="0" indent="0" algn="l" rtl="0">
                        <a:lnSpc>
                          <a:spcPct val="115000"/>
                        </a:lnSpc>
                        <a:spcBef>
                          <a:spcPts val="0"/>
                        </a:spcBef>
                        <a:spcAft>
                          <a:spcPts val="0"/>
                        </a:spcAft>
                        <a:buNone/>
                      </a:pPr>
                      <a:r>
                        <a:rPr lang="en-US" sz="900">
                          <a:solidFill>
                            <a:srgbClr val="333333"/>
                          </a:solidFill>
                        </a:rPr>
                        <a:t>Cash Dividends Paid - Total</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(249.26M)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(252.32M)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(251.86M)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(245.81M)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(237.22M)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1"/>
                  </a:ext>
                </a:extLst>
              </a:tr>
              <a:tr h="234175">
                <a:tc>
                  <a:txBody>
                    <a:bodyPr/>
                    <a:lstStyle/>
                    <a:p>
                      <a:pPr marL="0" lvl="0" indent="0" algn="l" rtl="0">
                        <a:lnSpc>
                          <a:spcPct val="115000"/>
                        </a:lnSpc>
                        <a:spcBef>
                          <a:spcPts val="0"/>
                        </a:spcBef>
                        <a:spcAft>
                          <a:spcPts val="0"/>
                        </a:spcAft>
                        <a:buNone/>
                      </a:pPr>
                      <a:r>
                        <a:rPr lang="en-US" sz="900">
                          <a:solidFill>
                            <a:srgbClr val="333333"/>
                          </a:solidFill>
                        </a:rPr>
                        <a:t>Common Dividends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(249.26M)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(252.32M)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(251.86M)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(245.81M)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(237.22M)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2"/>
                  </a:ext>
                </a:extLst>
              </a:tr>
              <a:tr h="234175">
                <a:tc>
                  <a:txBody>
                    <a:bodyPr/>
                    <a:lstStyle/>
                    <a:p>
                      <a:pPr marL="0" lvl="0" indent="0" algn="l" rtl="0">
                        <a:lnSpc>
                          <a:spcPct val="115000"/>
                        </a:lnSpc>
                        <a:spcBef>
                          <a:spcPts val="0"/>
                        </a:spcBef>
                        <a:spcAft>
                          <a:spcPts val="0"/>
                        </a:spcAft>
                        <a:buNone/>
                      </a:pPr>
                      <a:r>
                        <a:rPr lang="en-US" sz="900">
                          <a:solidFill>
                            <a:srgbClr val="333333"/>
                          </a:solidFill>
                        </a:rPr>
                        <a:t>Preferred Dividends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3"/>
                  </a:ext>
                </a:extLst>
              </a:tr>
              <a:tr h="234175">
                <a:tc>
                  <a:txBody>
                    <a:bodyPr/>
                    <a:lstStyle/>
                    <a:p>
                      <a:pPr marL="0" lvl="0" indent="0" algn="l" rtl="0">
                        <a:lnSpc>
                          <a:spcPct val="115000"/>
                        </a:lnSpc>
                        <a:spcBef>
                          <a:spcPts val="0"/>
                        </a:spcBef>
                        <a:spcAft>
                          <a:spcPts val="0"/>
                        </a:spcAft>
                        <a:buNone/>
                      </a:pPr>
                      <a:r>
                        <a:rPr lang="en-US" sz="900">
                          <a:solidFill>
                            <a:srgbClr val="333333"/>
                          </a:solidFill>
                        </a:rPr>
                        <a:t>Change in Capital Stock</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(1.52B)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(449.56M)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(453.91M)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(387.08M)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(292.93M)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4"/>
                  </a:ext>
                </a:extLst>
              </a:tr>
              <a:tr h="234175">
                <a:tc>
                  <a:txBody>
                    <a:bodyPr/>
                    <a:lstStyle/>
                    <a:p>
                      <a:pPr marL="0" lvl="0" indent="0" algn="l" rtl="0">
                        <a:lnSpc>
                          <a:spcPct val="115000"/>
                        </a:lnSpc>
                        <a:spcBef>
                          <a:spcPts val="0"/>
                        </a:spcBef>
                        <a:spcAft>
                          <a:spcPts val="0"/>
                        </a:spcAft>
                        <a:buNone/>
                      </a:pPr>
                      <a:r>
                        <a:rPr lang="en-US" sz="900">
                          <a:solidFill>
                            <a:srgbClr val="333333"/>
                          </a:solidFill>
                        </a:rPr>
                        <a:t>Repurchase of Common &amp; Preferred Stk.</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(1.54B)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(465.34M)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(465.26M)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(390.61M)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(296.52M)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5"/>
                  </a:ext>
                </a:extLst>
              </a:tr>
              <a:tr h="234175">
                <a:tc>
                  <a:txBody>
                    <a:bodyPr/>
                    <a:lstStyle/>
                    <a:p>
                      <a:pPr marL="0" lvl="0" indent="0" algn="l" rtl="0">
                        <a:lnSpc>
                          <a:spcPct val="115000"/>
                        </a:lnSpc>
                        <a:spcBef>
                          <a:spcPts val="0"/>
                        </a:spcBef>
                        <a:spcAft>
                          <a:spcPts val="0"/>
                        </a:spcAft>
                        <a:buNone/>
                      </a:pPr>
                      <a:r>
                        <a:rPr lang="en-US" sz="900">
                          <a:solidFill>
                            <a:srgbClr val="333333"/>
                          </a:solidFill>
                        </a:rPr>
                        <a:t>Sale of Common &amp; Preferred Stock</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20.18M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15.78M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11.35M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3.53M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3.59M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6"/>
                  </a:ext>
                </a:extLst>
              </a:tr>
              <a:tr h="234175">
                <a:tc>
                  <a:txBody>
                    <a:bodyPr/>
                    <a:lstStyle/>
                    <a:p>
                      <a:pPr marL="0" lvl="0" indent="0" algn="l" rtl="0">
                        <a:lnSpc>
                          <a:spcPct val="115000"/>
                        </a:lnSpc>
                        <a:spcBef>
                          <a:spcPts val="0"/>
                        </a:spcBef>
                        <a:spcAft>
                          <a:spcPts val="0"/>
                        </a:spcAft>
                        <a:buNone/>
                      </a:pPr>
                      <a:r>
                        <a:rPr lang="en-US" sz="900">
                          <a:solidFill>
                            <a:srgbClr val="333333"/>
                          </a:solidFill>
                        </a:rPr>
                        <a:t>Proceeds from Stock Options</a:t>
                      </a:r>
                      <a:endParaRPr sz="900">
                        <a:solidFill>
                          <a:srgbClr val="333333"/>
                        </a:solidFill>
                      </a:endParaRPr>
                    </a:p>
                  </a:txBody>
                  <a:tcPr marL="5524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7"/>
                  </a:ext>
                </a:extLst>
              </a:tr>
              <a:tr h="234175">
                <a:tc>
                  <a:txBody>
                    <a:bodyPr/>
                    <a:lstStyle/>
                    <a:p>
                      <a:pPr marL="0" lvl="0" indent="0" algn="l" rtl="0">
                        <a:lnSpc>
                          <a:spcPct val="115000"/>
                        </a:lnSpc>
                        <a:spcBef>
                          <a:spcPts val="0"/>
                        </a:spcBef>
                        <a:spcAft>
                          <a:spcPts val="0"/>
                        </a:spcAft>
                        <a:buNone/>
                      </a:pPr>
                      <a:r>
                        <a:rPr lang="en-US" sz="900">
                          <a:solidFill>
                            <a:srgbClr val="333333"/>
                          </a:solidFill>
                        </a:rPr>
                        <a:t>Other Proceeds from Sale of Stock</a:t>
                      </a:r>
                      <a:endParaRPr sz="900">
                        <a:solidFill>
                          <a:srgbClr val="333333"/>
                        </a:solidFill>
                      </a:endParaRPr>
                    </a:p>
                  </a:txBody>
                  <a:tcPr marL="5524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20.18M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15.78M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11.35M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3.53M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3.59M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8"/>
                  </a:ext>
                </a:extLst>
              </a:tr>
              <a:tr h="234175">
                <a:tc>
                  <a:txBody>
                    <a:bodyPr/>
                    <a:lstStyle/>
                    <a:p>
                      <a:pPr marL="0" lvl="0" indent="0" algn="l" rtl="0">
                        <a:lnSpc>
                          <a:spcPct val="115000"/>
                        </a:lnSpc>
                        <a:spcBef>
                          <a:spcPts val="0"/>
                        </a:spcBef>
                        <a:spcAft>
                          <a:spcPts val="0"/>
                        </a:spcAft>
                        <a:buNone/>
                      </a:pPr>
                      <a:r>
                        <a:rPr lang="en-US" sz="900">
                          <a:solidFill>
                            <a:srgbClr val="333333"/>
                          </a:solidFill>
                        </a:rPr>
                        <a:t>Issuance/Reduction of Debt, Net</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1.4B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(78.26M)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155.51M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618.13M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(182.07M)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09"/>
                  </a:ext>
                </a:extLst>
              </a:tr>
              <a:tr h="234175">
                <a:tc>
                  <a:txBody>
                    <a:bodyPr/>
                    <a:lstStyle/>
                    <a:p>
                      <a:pPr marL="0" lvl="0" indent="0" algn="l" rtl="0">
                        <a:lnSpc>
                          <a:spcPct val="115000"/>
                        </a:lnSpc>
                        <a:spcBef>
                          <a:spcPts val="0"/>
                        </a:spcBef>
                        <a:spcAft>
                          <a:spcPts val="0"/>
                        </a:spcAft>
                        <a:buNone/>
                      </a:pPr>
                      <a:r>
                        <a:rPr lang="en-US" sz="900">
                          <a:solidFill>
                            <a:srgbClr val="333333"/>
                          </a:solidFill>
                        </a:rPr>
                        <a:t>Change in Current Debt</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469.47M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(145.81M)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212.81M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(135.36M)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(563.45M)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0"/>
                  </a:ext>
                </a:extLst>
              </a:tr>
              <a:tr h="234175">
                <a:tc>
                  <a:txBody>
                    <a:bodyPr/>
                    <a:lstStyle/>
                    <a:p>
                      <a:pPr marL="0" lvl="0" indent="0" algn="l" rtl="0">
                        <a:lnSpc>
                          <a:spcPct val="115000"/>
                        </a:lnSpc>
                        <a:spcBef>
                          <a:spcPts val="0"/>
                        </a:spcBef>
                        <a:spcAft>
                          <a:spcPts val="0"/>
                        </a:spcAft>
                        <a:buNone/>
                      </a:pPr>
                      <a:r>
                        <a:rPr lang="en-US" sz="900">
                          <a:solidFill>
                            <a:srgbClr val="333333"/>
                          </a:solidFill>
                        </a:rPr>
                        <a:t>Change in Long-Term Debt</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927.69M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67.56M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(57.3M)</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753.48M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381.38M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1"/>
                  </a:ext>
                </a:extLst>
              </a:tr>
              <a:tr h="234175">
                <a:tc>
                  <a:txBody>
                    <a:bodyPr/>
                    <a:lstStyle/>
                    <a:p>
                      <a:pPr marL="0" lvl="0" indent="0" algn="l" rtl="0">
                        <a:lnSpc>
                          <a:spcPct val="115000"/>
                        </a:lnSpc>
                        <a:spcBef>
                          <a:spcPts val="0"/>
                        </a:spcBef>
                        <a:spcAft>
                          <a:spcPts val="0"/>
                        </a:spcAft>
                        <a:buNone/>
                      </a:pPr>
                      <a:r>
                        <a:rPr lang="en-US" sz="900">
                          <a:solidFill>
                            <a:srgbClr val="333333"/>
                          </a:solidFill>
                        </a:rPr>
                        <a:t>Issuance of Long-Term Debt</a:t>
                      </a:r>
                      <a:endParaRPr sz="900">
                        <a:solidFill>
                          <a:srgbClr val="333333"/>
                        </a:solidFill>
                      </a:endParaRPr>
                    </a:p>
                  </a:txBody>
                  <a:tcPr marL="5524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2.62B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1.26B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1.36B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2.1B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2.4B</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2"/>
                  </a:ext>
                </a:extLst>
              </a:tr>
              <a:tr h="234175">
                <a:tc>
                  <a:txBody>
                    <a:bodyPr/>
                    <a:lstStyle/>
                    <a:p>
                      <a:pPr marL="0" lvl="0" indent="0" algn="l" rtl="0">
                        <a:lnSpc>
                          <a:spcPct val="115000"/>
                        </a:lnSpc>
                        <a:spcBef>
                          <a:spcPts val="0"/>
                        </a:spcBef>
                        <a:spcAft>
                          <a:spcPts val="0"/>
                        </a:spcAft>
                        <a:buNone/>
                      </a:pPr>
                      <a:r>
                        <a:rPr lang="en-US" sz="900">
                          <a:solidFill>
                            <a:srgbClr val="333333"/>
                          </a:solidFill>
                        </a:rPr>
                        <a:t>Reduction in Long-Term Debt</a:t>
                      </a:r>
                      <a:endParaRPr sz="900">
                        <a:solidFill>
                          <a:srgbClr val="333333"/>
                        </a:solidFill>
                      </a:endParaRPr>
                    </a:p>
                  </a:txBody>
                  <a:tcPr marL="5524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(1.69B)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(1.19B)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(1.42B)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(1.35B)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CC0000"/>
                          </a:solidFill>
                        </a:rPr>
                        <a:t>(2.02B)</a:t>
                      </a:r>
                      <a:endParaRPr sz="900">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3"/>
                  </a:ext>
                </a:extLst>
              </a:tr>
              <a:tr h="234175">
                <a:tc>
                  <a:txBody>
                    <a:bodyPr/>
                    <a:lstStyle/>
                    <a:p>
                      <a:pPr marL="0" lvl="0" indent="0" algn="l" rtl="0">
                        <a:lnSpc>
                          <a:spcPct val="115000"/>
                        </a:lnSpc>
                        <a:spcBef>
                          <a:spcPts val="0"/>
                        </a:spcBef>
                        <a:spcAft>
                          <a:spcPts val="0"/>
                        </a:spcAft>
                        <a:buNone/>
                      </a:pPr>
                      <a:r>
                        <a:rPr lang="en-US" sz="900">
                          <a:solidFill>
                            <a:srgbClr val="333333"/>
                          </a:solidFill>
                        </a:rPr>
                        <a:t>Other Funds</a:t>
                      </a:r>
                      <a:endParaRPr sz="900">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14.88M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45.75M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8.46M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4"/>
                  </a:ext>
                </a:extLst>
              </a:tr>
              <a:tr h="234175">
                <a:tc>
                  <a:txBody>
                    <a:bodyPr/>
                    <a:lstStyle/>
                    <a:p>
                      <a:pPr marL="0" lvl="0" indent="0" algn="l" rtl="0">
                        <a:lnSpc>
                          <a:spcPct val="115000"/>
                        </a:lnSpc>
                        <a:spcBef>
                          <a:spcPts val="0"/>
                        </a:spcBef>
                        <a:spcAft>
                          <a:spcPts val="0"/>
                        </a:spcAft>
                        <a:buNone/>
                      </a:pPr>
                      <a:r>
                        <a:rPr lang="en-US" sz="900">
                          <a:solidFill>
                            <a:srgbClr val="333333"/>
                          </a:solidFill>
                        </a:rPr>
                        <a:t>Other Uses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extLst>
                  <a:ext uri="{0D108BD9-81ED-4DB2-BD59-A6C34878D82A}">
                    <a16:rowId xmlns:a16="http://schemas.microsoft.com/office/drawing/2014/main" val="10015"/>
                  </a:ext>
                </a:extLst>
              </a:tr>
              <a:tr h="234175">
                <a:tc>
                  <a:txBody>
                    <a:bodyPr/>
                    <a:lstStyle/>
                    <a:p>
                      <a:pPr marL="0" lvl="0" indent="0" algn="l" rtl="0">
                        <a:lnSpc>
                          <a:spcPct val="115000"/>
                        </a:lnSpc>
                        <a:spcBef>
                          <a:spcPts val="0"/>
                        </a:spcBef>
                        <a:spcAft>
                          <a:spcPts val="0"/>
                        </a:spcAft>
                        <a:buNone/>
                      </a:pPr>
                      <a:r>
                        <a:rPr lang="en-US" sz="900">
                          <a:solidFill>
                            <a:srgbClr val="333333"/>
                          </a:solidFill>
                        </a:rPr>
                        <a:t>Other Sources</a:t>
                      </a:r>
                      <a:endParaRPr sz="900">
                        <a:solidFill>
                          <a:srgbClr val="333333"/>
                        </a:solidFill>
                      </a:endParaRPr>
                    </a:p>
                  </a:txBody>
                  <a:tcPr marL="36195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14.88M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45.75M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8.46M</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r" rtl="0">
                        <a:lnSpc>
                          <a:spcPct val="115000"/>
                        </a:lnSpc>
                        <a:spcBef>
                          <a:spcPts val="0"/>
                        </a:spcBef>
                        <a:spcAft>
                          <a:spcPts val="0"/>
                        </a:spcAft>
                        <a:buNone/>
                      </a:pPr>
                      <a:r>
                        <a:rPr lang="en-US" sz="900">
                          <a:solidFill>
                            <a:srgbClr val="333333"/>
                          </a:solidFill>
                        </a:rPr>
                        <a:t>-</a:t>
                      </a:r>
                      <a:endParaRPr sz="900">
                        <a:solidFill>
                          <a:srgbClr val="333333"/>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lnB w="9525" cap="flat" cmpd="sng">
                      <a:solidFill>
                        <a:srgbClr val="B2B2B2"/>
                      </a:solidFill>
                      <a:prstDash val="dot"/>
                      <a:round/>
                      <a:headEnd type="none" w="sm" len="sm"/>
                      <a:tailEnd type="none" w="sm" len="sm"/>
                    </a:lnB>
                  </a:tcPr>
                </a:tc>
                <a:tc>
                  <a:txBody>
                    <a:bodyPr/>
                    <a:lstStyle/>
                    <a:p>
                      <a:pPr marL="0" lvl="0" indent="0" algn="l" rtl="0">
                        <a:spcBef>
                          <a:spcPts val="0"/>
                        </a:spcBef>
                        <a:spcAft>
                          <a:spcPts val="0"/>
                        </a:spcAft>
                        <a:buNone/>
                      </a:pPr>
                      <a:endParaRPr/>
                    </a:p>
                  </a:txBody>
                  <a:tcPr marL="91425" marR="91425" marT="57150" marB="57150">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tcPr>
                </a:tc>
                <a:extLst>
                  <a:ext uri="{0D108BD9-81ED-4DB2-BD59-A6C34878D82A}">
                    <a16:rowId xmlns:a16="http://schemas.microsoft.com/office/drawing/2014/main" val="10016"/>
                  </a:ext>
                </a:extLst>
              </a:tr>
              <a:tr h="257750">
                <a:tc>
                  <a:txBody>
                    <a:bodyPr/>
                    <a:lstStyle/>
                    <a:p>
                      <a:pPr marL="0" lvl="0" indent="0" algn="l" rtl="0">
                        <a:lnSpc>
                          <a:spcPct val="115000"/>
                        </a:lnSpc>
                        <a:spcBef>
                          <a:spcPts val="0"/>
                        </a:spcBef>
                        <a:spcAft>
                          <a:spcPts val="0"/>
                        </a:spcAft>
                        <a:buNone/>
                      </a:pPr>
                      <a:r>
                        <a:rPr lang="en-US" sz="900" b="1">
                          <a:solidFill>
                            <a:srgbClr val="333333"/>
                          </a:solidFill>
                        </a:rPr>
                        <a:t> Net Financing Cash Flow</a:t>
                      </a:r>
                      <a:endParaRPr sz="900" b="1">
                        <a:solidFill>
                          <a:srgbClr val="333333"/>
                        </a:solidFill>
                      </a:endParaRPr>
                    </a:p>
                  </a:txBody>
                  <a:tcPr marL="76200" marR="91425" marT="19050" marB="19050">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(354.06M)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(734.39M)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(541.8M)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(14.76M)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R w="9525" cap="flat" cmpd="sng">
                      <a:solidFill>
                        <a:srgbClr val="B2B2B2"/>
                      </a:solidFill>
                      <a:prstDash val="dot"/>
                      <a:round/>
                      <a:headEnd type="none" w="sm" len="sm"/>
                      <a:tailEnd type="none" w="sm" len="sm"/>
                    </a:lnR>
                    <a:lnT w="9525" cap="flat" cmpd="sng">
                      <a:solidFill>
                        <a:srgbClr val="B2B2B2"/>
                      </a:solidFill>
                      <a:prstDash val="dot"/>
                      <a:round/>
                      <a:headEnd type="none" w="sm" len="sm"/>
                      <a:tailEnd type="none" w="sm" len="sm"/>
                    </a:lnT>
                    <a:solidFill>
                      <a:srgbClr val="D9DFDD"/>
                    </a:solidFill>
                  </a:tcPr>
                </a:tc>
                <a:tc>
                  <a:txBody>
                    <a:bodyPr/>
                    <a:lstStyle/>
                    <a:p>
                      <a:pPr marL="0" lvl="0" indent="0" algn="r" rtl="0">
                        <a:lnSpc>
                          <a:spcPct val="115000"/>
                        </a:lnSpc>
                        <a:spcBef>
                          <a:spcPts val="0"/>
                        </a:spcBef>
                        <a:spcAft>
                          <a:spcPts val="0"/>
                        </a:spcAft>
                        <a:buNone/>
                      </a:pPr>
                      <a:r>
                        <a:rPr lang="en-US" sz="900" b="1">
                          <a:solidFill>
                            <a:srgbClr val="CC0000"/>
                          </a:solidFill>
                        </a:rPr>
                        <a:t>(712.22M)</a:t>
                      </a:r>
                      <a:endParaRPr sz="900" b="1">
                        <a:solidFill>
                          <a:srgbClr val="CC0000"/>
                        </a:solidFill>
                      </a:endParaRPr>
                    </a:p>
                  </a:txBody>
                  <a:tcPr marL="47625" marR="47625" marT="66675" marB="66675">
                    <a:lnL w="9525" cap="flat" cmpd="sng">
                      <a:solidFill>
                        <a:srgbClr val="B2B2B2"/>
                      </a:solidFill>
                      <a:prstDash val="dot"/>
                      <a:round/>
                      <a:headEnd type="none" w="sm" len="sm"/>
                      <a:tailEnd type="none" w="sm" len="sm"/>
                    </a:lnL>
                    <a:lnT w="9525" cap="flat" cmpd="sng">
                      <a:solidFill>
                        <a:srgbClr val="B2B2B2"/>
                      </a:solidFill>
                      <a:prstDash val="dot"/>
                      <a:round/>
                      <a:headEnd type="none" w="sm" len="sm"/>
                      <a:tailEnd type="none" w="sm" len="sm"/>
                    </a:lnT>
                    <a:solidFill>
                      <a:srgbClr val="D9DFDD"/>
                    </a:solidFill>
                  </a:tcPr>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17"/>
                  </a:ext>
                </a:extLst>
              </a:tr>
            </a:tbl>
          </a:graphicData>
        </a:graphic>
      </p:graphicFrame>
      <p:sp>
        <p:nvSpPr>
          <p:cNvPr id="230" name="Google Shape;230;gab6815b337_0_144"/>
          <p:cNvSpPr txBox="1"/>
          <p:nvPr/>
        </p:nvSpPr>
        <p:spPr>
          <a:xfrm>
            <a:off x="895475" y="1256500"/>
            <a:ext cx="3000000" cy="916800"/>
          </a:xfrm>
          <a:prstGeom prst="rect">
            <a:avLst/>
          </a:prstGeom>
          <a:noFill/>
          <a:ln>
            <a:noFill/>
          </a:ln>
        </p:spPr>
        <p:txBody>
          <a:bodyPr spcFirstLastPara="1" wrap="square" lIns="91425" tIns="91425" rIns="91425" bIns="91425" anchor="ctr" anchorCtr="0">
            <a:noAutofit/>
          </a:bodyPr>
          <a:lstStyle/>
          <a:p>
            <a:pPr marL="76200" marR="76200" lvl="0" indent="0" algn="l" rtl="0">
              <a:lnSpc>
                <a:spcPct val="115000"/>
              </a:lnSpc>
              <a:spcBef>
                <a:spcPts val="2300"/>
              </a:spcBef>
              <a:spcAft>
                <a:spcPts val="600"/>
              </a:spcAft>
              <a:buNone/>
            </a:pPr>
            <a:r>
              <a:rPr lang="en-US" sz="2200" b="1">
                <a:solidFill>
                  <a:srgbClr val="333333"/>
                </a:solidFill>
              </a:rPr>
              <a:t>Financing Activities</a:t>
            </a:r>
            <a:endParaRPr sz="2200" b="1">
              <a:solidFill>
                <a:srgbClr val="333333"/>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ac5d64fa12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Chadwick is asked by his fellow classmate to give an example of an investing or financing activity that takes place without generating or consuming cash, otherwise known as a noncash expense. Which of the following is an example of a noncash expense? </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Sale of common stock</a:t>
            </a:r>
            <a:endParaRPr/>
          </a:p>
          <a:p>
            <a:pPr marL="914400" lvl="0" indent="-457200" algn="l" rtl="0">
              <a:lnSpc>
                <a:spcPct val="90000"/>
              </a:lnSpc>
              <a:spcBef>
                <a:spcPts val="750"/>
              </a:spcBef>
              <a:spcAft>
                <a:spcPts val="0"/>
              </a:spcAft>
              <a:buSzPts val="2100"/>
              <a:buFont typeface="Arial"/>
              <a:buAutoNum type="alphaUcPeriod"/>
            </a:pPr>
            <a:r>
              <a:rPr lang="en-US"/>
              <a:t>Depreciation</a:t>
            </a:r>
            <a:endParaRPr/>
          </a:p>
          <a:p>
            <a:pPr marL="914400" lvl="0" indent="-457200" algn="l" rtl="0">
              <a:lnSpc>
                <a:spcPct val="90000"/>
              </a:lnSpc>
              <a:spcBef>
                <a:spcPts val="750"/>
              </a:spcBef>
              <a:spcAft>
                <a:spcPts val="0"/>
              </a:spcAft>
              <a:buSzPts val="2100"/>
              <a:buFont typeface="Arial"/>
              <a:buAutoNum type="alphaUcPeriod"/>
            </a:pPr>
            <a:r>
              <a:rPr lang="en-US"/>
              <a:t>Sale of a building</a:t>
            </a:r>
            <a:endParaRPr/>
          </a:p>
          <a:p>
            <a:pPr marL="914400" lvl="0" indent="-457200" algn="l" rtl="0">
              <a:lnSpc>
                <a:spcPct val="90000"/>
              </a:lnSpc>
              <a:spcBef>
                <a:spcPts val="750"/>
              </a:spcBef>
              <a:spcAft>
                <a:spcPts val="0"/>
              </a:spcAft>
              <a:buSzPts val="2100"/>
              <a:buFont typeface="Arial"/>
              <a:buAutoNum type="alphaUcPeriod"/>
            </a:pPr>
            <a:r>
              <a:rPr lang="en-US"/>
              <a:t>Payment of taxes</a:t>
            </a:r>
            <a:endParaRPr/>
          </a:p>
          <a:p>
            <a:pPr marL="38100" lvl="0" indent="0" algn="l" rtl="0">
              <a:lnSpc>
                <a:spcPct val="90000"/>
              </a:lnSpc>
              <a:spcBef>
                <a:spcPts val="750"/>
              </a:spcBef>
              <a:spcAft>
                <a:spcPts val="0"/>
              </a:spcAft>
              <a:buSzPts val="2800"/>
              <a:buNone/>
            </a:pPr>
            <a:endParaRPr/>
          </a:p>
        </p:txBody>
      </p:sp>
      <p:sp>
        <p:nvSpPr>
          <p:cNvPr id="236" name="Google Shape;236;gac5d64fa12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Statement of Cash Flows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ac259dfcfe_0_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Quick Review</a:t>
            </a:r>
            <a:endParaRPr/>
          </a:p>
        </p:txBody>
      </p:sp>
      <p:sp>
        <p:nvSpPr>
          <p:cNvPr id="243" name="Google Shape;243;gac259dfcfe_0_9"/>
          <p:cNvSpPr txBox="1">
            <a:spLocks noGrp="1"/>
          </p:cNvSpPr>
          <p:nvPr>
            <p:ph type="body" idx="1"/>
          </p:nvPr>
        </p:nvSpPr>
        <p:spPr>
          <a:xfrm>
            <a:off x="838200" y="1825625"/>
            <a:ext cx="10909200" cy="4351200"/>
          </a:xfrm>
          <a:prstGeom prst="rect">
            <a:avLst/>
          </a:prstGeom>
        </p:spPr>
        <p:txBody>
          <a:bodyPr spcFirstLastPara="1" wrap="square" lIns="91425" tIns="45700" rIns="91425" bIns="45700" anchor="t" anchorCtr="0">
            <a:noAutofit/>
          </a:bodyPr>
          <a:lstStyle/>
          <a:p>
            <a:pPr marL="457200" lvl="0" indent="-355600" algn="l" rtl="0">
              <a:lnSpc>
                <a:spcPct val="125000"/>
              </a:lnSpc>
              <a:spcBef>
                <a:spcPts val="375"/>
              </a:spcBef>
              <a:spcAft>
                <a:spcPts val="0"/>
              </a:spcAft>
              <a:buSzPts val="2000"/>
              <a:buChar char="•"/>
            </a:pPr>
            <a:r>
              <a:rPr lang="en-US" sz="2000"/>
              <a:t>What is the purpose of the Statement of Cash Flows?</a:t>
            </a:r>
            <a:endParaRPr sz="2000"/>
          </a:p>
          <a:p>
            <a:pPr marL="457200" lvl="0" indent="-355600" algn="l" rtl="0">
              <a:lnSpc>
                <a:spcPct val="125000"/>
              </a:lnSpc>
              <a:spcBef>
                <a:spcPts val="0"/>
              </a:spcBef>
              <a:spcAft>
                <a:spcPts val="0"/>
              </a:spcAft>
              <a:buSzPts val="2000"/>
              <a:buChar char="•"/>
            </a:pPr>
            <a:r>
              <a:rPr lang="en-US" sz="2000"/>
              <a:t>What are each of the elements of the Statement of Cash Flows?</a:t>
            </a:r>
            <a:endParaRPr sz="2000"/>
          </a:p>
          <a:p>
            <a:pPr marL="457200" lvl="0" indent="-355600" algn="l" rtl="0">
              <a:lnSpc>
                <a:spcPct val="125000"/>
              </a:lnSpc>
              <a:spcBef>
                <a:spcPts val="0"/>
              </a:spcBef>
              <a:spcAft>
                <a:spcPts val="0"/>
              </a:spcAft>
              <a:buSzPts val="2000"/>
              <a:buChar char="•"/>
            </a:pPr>
            <a:r>
              <a:rPr lang="en-US" sz="2000"/>
              <a:t>What is the difference between the Direct and Indirect methods of preparing a Statement of Cash Flows?</a:t>
            </a:r>
            <a:endParaRPr sz="2000"/>
          </a:p>
          <a:p>
            <a:pPr marL="457200" lvl="0" indent="-355600" algn="l" rtl="0">
              <a:lnSpc>
                <a:spcPct val="125000"/>
              </a:lnSpc>
              <a:spcBef>
                <a:spcPts val="0"/>
              </a:spcBef>
              <a:spcAft>
                <a:spcPts val="0"/>
              </a:spcAft>
              <a:buSzPts val="2000"/>
              <a:buChar char="•"/>
            </a:pPr>
            <a:r>
              <a:rPr lang="en-US" sz="2000"/>
              <a:t>How are cash flows from operating activities by the direct method calculated?</a:t>
            </a:r>
            <a:endParaRPr sz="2000"/>
          </a:p>
          <a:p>
            <a:pPr marL="457200" lvl="0" indent="-355600" algn="l" rtl="0">
              <a:lnSpc>
                <a:spcPct val="125000"/>
              </a:lnSpc>
              <a:spcBef>
                <a:spcPts val="0"/>
              </a:spcBef>
              <a:spcAft>
                <a:spcPts val="0"/>
              </a:spcAft>
              <a:buSzPts val="2000"/>
              <a:buChar char="•"/>
            </a:pPr>
            <a:r>
              <a:rPr lang="en-US" sz="2000"/>
              <a:t>How are cash Flows identified using the indirect method?</a:t>
            </a:r>
            <a:endParaRPr sz="2000"/>
          </a:p>
          <a:p>
            <a:pPr marL="457200" lvl="0" indent="-355600" algn="l" rtl="0">
              <a:lnSpc>
                <a:spcPct val="125000"/>
              </a:lnSpc>
              <a:spcBef>
                <a:spcPts val="0"/>
              </a:spcBef>
              <a:spcAft>
                <a:spcPts val="0"/>
              </a:spcAft>
              <a:buSzPts val="2000"/>
              <a:buChar char="•"/>
            </a:pPr>
            <a:r>
              <a:rPr lang="en-US" sz="2000"/>
              <a:t>How are cash flows from investing activities calculated?</a:t>
            </a:r>
            <a:endParaRPr sz="2000"/>
          </a:p>
          <a:p>
            <a:pPr marL="457200" lvl="0" indent="-355600" algn="l" rtl="0">
              <a:lnSpc>
                <a:spcPct val="125000"/>
              </a:lnSpc>
              <a:spcBef>
                <a:spcPts val="0"/>
              </a:spcBef>
              <a:spcAft>
                <a:spcPts val="0"/>
              </a:spcAft>
              <a:buSzPts val="2000"/>
              <a:buChar char="•"/>
            </a:pPr>
            <a:r>
              <a:rPr lang="en-US" sz="2000"/>
              <a:t>How are cash flows from financing activities calculated?</a:t>
            </a:r>
            <a:endParaRPr sz="2000"/>
          </a:p>
          <a:p>
            <a:pPr marL="457200" lvl="0" indent="-355600" algn="l" rtl="0">
              <a:lnSpc>
                <a:spcPct val="125000"/>
              </a:lnSpc>
              <a:spcBef>
                <a:spcPts val="0"/>
              </a:spcBef>
              <a:spcAft>
                <a:spcPts val="0"/>
              </a:spcAft>
              <a:buSzPts val="2000"/>
              <a:buChar char="•"/>
            </a:pPr>
            <a:r>
              <a:rPr lang="en-US" sz="2000"/>
              <a:t>How is a Statement of Cash Flows in Proper Form (both direct and indirect) prepared?</a:t>
            </a:r>
            <a:endParaRPr sz="2000"/>
          </a:p>
          <a:p>
            <a:pPr marL="457200" lvl="0" indent="-355600" algn="l" rtl="0">
              <a:lnSpc>
                <a:spcPct val="125000"/>
              </a:lnSpc>
              <a:spcBef>
                <a:spcPts val="0"/>
              </a:spcBef>
              <a:spcAft>
                <a:spcPts val="0"/>
              </a:spcAft>
              <a:buSzPts val="2000"/>
              <a:buChar char="•"/>
            </a:pPr>
            <a:r>
              <a:rPr lang="en-US" sz="2000"/>
              <a:t>How is a worksheet used to create the Statement of Cash Flows?</a:t>
            </a:r>
            <a:endParaRPr sz="2000"/>
          </a:p>
          <a:p>
            <a:pPr marL="457200" lvl="0" indent="-355600" algn="l" rtl="0">
              <a:lnSpc>
                <a:spcPct val="125000"/>
              </a:lnSpc>
              <a:spcBef>
                <a:spcPts val="0"/>
              </a:spcBef>
              <a:spcAft>
                <a:spcPts val="0"/>
              </a:spcAft>
              <a:buSzPts val="2000"/>
              <a:buChar char="•"/>
            </a:pPr>
            <a:r>
              <a:rPr lang="en-US" sz="2000"/>
              <a:t>What are the required disclosures, including non-cash activities?</a:t>
            </a:r>
            <a:endParaRPr sz="2000"/>
          </a:p>
          <a:p>
            <a:pPr marL="582930" lvl="0" indent="0" algn="l" rtl="0">
              <a:spcBef>
                <a:spcPts val="375"/>
              </a:spcBef>
              <a:spcAft>
                <a:spcPts val="0"/>
              </a:spcAft>
              <a:buClr>
                <a:schemeClr val="dk1"/>
              </a:buClr>
              <a:buSzPts val="1100"/>
              <a:buFont typeface="Arial"/>
              <a:buNone/>
            </a:pP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Statement of Cash Flows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14.1: Define cash flows and the purpose of the Statement of Cash Flows	</a:t>
            </a:r>
            <a:endParaRPr/>
          </a:p>
          <a:p>
            <a:pPr marL="582930" lvl="0" indent="0" algn="l" rtl="0">
              <a:lnSpc>
                <a:spcPct val="90000"/>
              </a:lnSpc>
              <a:spcBef>
                <a:spcPts val="375"/>
              </a:spcBef>
              <a:spcAft>
                <a:spcPts val="0"/>
              </a:spcAft>
              <a:buClr>
                <a:schemeClr val="dk1"/>
              </a:buClr>
              <a:buSzPts val="1100"/>
              <a:buFont typeface="Arial"/>
              <a:buNone/>
            </a:pPr>
            <a:r>
              <a:rPr lang="en-US" sz="2000"/>
              <a:t>14.1.1: Explain the purpose of the Statement of Cash Flows</a:t>
            </a:r>
            <a:endParaRPr sz="2000"/>
          </a:p>
          <a:p>
            <a:pPr marL="582930" lvl="0" indent="0" algn="l" rtl="0">
              <a:lnSpc>
                <a:spcPct val="90000"/>
              </a:lnSpc>
              <a:spcBef>
                <a:spcPts val="375"/>
              </a:spcBef>
              <a:spcAft>
                <a:spcPts val="0"/>
              </a:spcAft>
              <a:buClr>
                <a:schemeClr val="dk1"/>
              </a:buClr>
              <a:buSzPts val="1100"/>
              <a:buFont typeface="Arial"/>
              <a:buNone/>
            </a:pPr>
            <a:r>
              <a:rPr lang="en-US" sz="2000"/>
              <a:t>14.1.2: List and describe the elements of the Statement of Cash Flows</a:t>
            </a:r>
            <a:endParaRPr sz="2000"/>
          </a:p>
          <a:p>
            <a:pPr marL="582930" lvl="0" indent="0" algn="l" rtl="0">
              <a:lnSpc>
                <a:spcPct val="90000"/>
              </a:lnSpc>
              <a:spcBef>
                <a:spcPts val="375"/>
              </a:spcBef>
              <a:spcAft>
                <a:spcPts val="0"/>
              </a:spcAft>
              <a:buClr>
                <a:schemeClr val="dk1"/>
              </a:buClr>
              <a:buSzPts val="1100"/>
              <a:buFont typeface="Arial"/>
              <a:buNone/>
            </a:pPr>
            <a:r>
              <a:rPr lang="en-US" sz="2000"/>
              <a:t>14.1.3: Distinguish between the Direct and Indirect methods of preparing a Statement of Cash Flows</a:t>
            </a:r>
            <a:endParaRPr sz="2000"/>
          </a:p>
          <a:p>
            <a:pPr marL="582930" lvl="0" indent="0" algn="l" rtl="0">
              <a:lnSpc>
                <a:spcPct val="90000"/>
              </a:lnSpc>
              <a:spcBef>
                <a:spcPts val="375"/>
              </a:spcBef>
              <a:spcAft>
                <a:spcPts val="0"/>
              </a:spcAft>
              <a:buClr>
                <a:schemeClr val="dk1"/>
              </a:buClr>
              <a:buSzPts val="1100"/>
              <a:buFont typeface="Arial"/>
              <a:buNone/>
            </a:pPr>
            <a:r>
              <a:rPr lang="en-US" sz="2000"/>
              <a:t>14.1.4: Calculate cash flows from operating activities by the direct method</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b6815b337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Explain the Purpose of the Statement of Cash Flows</a:t>
            </a:r>
            <a:endParaRPr/>
          </a:p>
        </p:txBody>
      </p:sp>
      <p:pic>
        <p:nvPicPr>
          <p:cNvPr id="68" name="Google Shape;68;gab6815b337_0_0" descr="Cash Flow Introduction" title="Cash Flow Introduction">
            <a:hlinkClick r:id="rId3"/>
          </p:cNvPr>
          <p:cNvPicPr preferRelativeResize="0"/>
          <p:nvPr/>
        </p:nvPicPr>
        <p:blipFill>
          <a:blip r:embed="rId4">
            <a:alphaModFix/>
          </a:blip>
          <a:stretch>
            <a:fillRect/>
          </a:stretch>
        </p:blipFill>
        <p:spPr>
          <a:xfrm>
            <a:off x="3120725" y="1825625"/>
            <a:ext cx="6199975" cy="46499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ab6815b337_0_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Explain the Purpose of the Statement of Cash Flows</a:t>
            </a:r>
            <a:endParaRPr/>
          </a:p>
        </p:txBody>
      </p:sp>
      <p:sp>
        <p:nvSpPr>
          <p:cNvPr id="75" name="Google Shape;75;gab6815b337_0_6"/>
          <p:cNvSpPr txBox="1">
            <a:spLocks noGrp="1"/>
          </p:cNvSpPr>
          <p:nvPr>
            <p:ph type="body" idx="1"/>
          </p:nvPr>
        </p:nvSpPr>
        <p:spPr>
          <a:xfrm>
            <a:off x="838200" y="1825625"/>
            <a:ext cx="5733600" cy="43512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900" b="1">
                <a:solidFill>
                  <a:srgbClr val="000000"/>
                </a:solidFill>
                <a:highlight>
                  <a:srgbClr val="F1F7FB"/>
                </a:highlight>
              </a:rPr>
              <a:t>Statement of Cash Flows </a:t>
            </a:r>
            <a:r>
              <a:rPr lang="en-US" sz="1900">
                <a:solidFill>
                  <a:srgbClr val="000000"/>
                </a:solidFill>
                <a:highlight>
                  <a:srgbClr val="F1F7FB"/>
                </a:highlight>
              </a:rPr>
              <a:t>provides cash receipt and cash payment information and reconciles the change in cash for a period of time. </a:t>
            </a:r>
            <a:endParaRPr sz="1900">
              <a:solidFill>
                <a:srgbClr val="000000"/>
              </a:solidFill>
              <a:highlight>
                <a:srgbClr val="F1F7FB"/>
              </a:highlight>
            </a:endParaRPr>
          </a:p>
          <a:p>
            <a:pPr marL="0" lvl="0" indent="0" algn="l" rtl="0">
              <a:spcBef>
                <a:spcPts val="0"/>
              </a:spcBef>
              <a:spcAft>
                <a:spcPts val="0"/>
              </a:spcAft>
              <a:buNone/>
            </a:pPr>
            <a:endParaRPr sz="1900">
              <a:solidFill>
                <a:srgbClr val="000000"/>
              </a:solidFill>
              <a:highlight>
                <a:srgbClr val="F1F7FB"/>
              </a:highlight>
            </a:endParaRPr>
          </a:p>
          <a:p>
            <a:pPr marL="0" lvl="0" indent="0" algn="l" rtl="0">
              <a:spcBef>
                <a:spcPts val="0"/>
              </a:spcBef>
              <a:spcAft>
                <a:spcPts val="0"/>
              </a:spcAft>
              <a:buNone/>
            </a:pPr>
            <a:r>
              <a:rPr lang="en-US" sz="1900">
                <a:solidFill>
                  <a:srgbClr val="000000"/>
                </a:solidFill>
                <a:highlight>
                  <a:srgbClr val="F1F7FB"/>
                </a:highlight>
              </a:rPr>
              <a:t>Cash receipts and cash payments are summarized and categorized as operating, investing, or financing activities. It indicates where cash came from and where cash went for a period of time.</a:t>
            </a:r>
            <a:endParaRPr sz="1900">
              <a:solidFill>
                <a:srgbClr val="000000"/>
              </a:solidFill>
              <a:highlight>
                <a:srgbClr val="F1F7FB"/>
              </a:highlight>
            </a:endParaRPr>
          </a:p>
          <a:p>
            <a:pPr marL="0" lvl="0" indent="0" algn="l" rtl="0">
              <a:spcBef>
                <a:spcPts val="0"/>
              </a:spcBef>
              <a:spcAft>
                <a:spcPts val="0"/>
              </a:spcAft>
              <a:buNone/>
            </a:pPr>
            <a:endParaRPr sz="1900">
              <a:solidFill>
                <a:srgbClr val="000000"/>
              </a:solidFill>
              <a:highlight>
                <a:srgbClr val="F1F7FB"/>
              </a:highlight>
            </a:endParaRPr>
          </a:p>
          <a:p>
            <a:pPr marL="0" lvl="0" indent="0" algn="l" rtl="0">
              <a:spcBef>
                <a:spcPts val="0"/>
              </a:spcBef>
              <a:spcAft>
                <a:spcPts val="0"/>
              </a:spcAft>
              <a:buNone/>
            </a:pPr>
            <a:r>
              <a:rPr lang="en-US" sz="1900">
                <a:solidFill>
                  <a:srgbClr val="000000"/>
                </a:solidFill>
                <a:highlight>
                  <a:srgbClr val="F1F7FB"/>
                </a:highlight>
              </a:rPr>
              <a:t>Provides useful information to management, investors, creditors, and other interested parties and information about the effects on cash of the operating, investing, and financing activities of a company during an accounting period.</a:t>
            </a:r>
            <a:endParaRPr sz="1900">
              <a:solidFill>
                <a:srgbClr val="000000"/>
              </a:solidFill>
              <a:highlight>
                <a:srgbClr val="F1F7FB"/>
              </a:highlight>
            </a:endParaRPr>
          </a:p>
        </p:txBody>
      </p:sp>
      <p:pic>
        <p:nvPicPr>
          <p:cNvPr id="76" name="Google Shape;76;gab6815b337_0_6"/>
          <p:cNvPicPr preferRelativeResize="0"/>
          <p:nvPr/>
        </p:nvPicPr>
        <p:blipFill>
          <a:blip r:embed="rId3">
            <a:alphaModFix/>
          </a:blip>
          <a:stretch>
            <a:fillRect/>
          </a:stretch>
        </p:blipFill>
        <p:spPr>
          <a:xfrm>
            <a:off x="6650825" y="2119900"/>
            <a:ext cx="5541175" cy="39572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ab6815b337_0_1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List and Describe the elements of the Statement of Cash Flow</a:t>
            </a:r>
            <a:endParaRPr/>
          </a:p>
        </p:txBody>
      </p:sp>
      <p:sp>
        <p:nvSpPr>
          <p:cNvPr id="83" name="Google Shape;83;gab6815b337_0_12"/>
          <p:cNvSpPr txBox="1">
            <a:spLocks noGrp="1"/>
          </p:cNvSpPr>
          <p:nvPr>
            <p:ph type="body" idx="1"/>
          </p:nvPr>
        </p:nvSpPr>
        <p:spPr>
          <a:xfrm>
            <a:off x="685800" y="1901825"/>
            <a:ext cx="106680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900" b="1">
                <a:solidFill>
                  <a:srgbClr val="000000"/>
                </a:solidFill>
                <a:highlight>
                  <a:srgbClr val="F1F7FB"/>
                </a:highlight>
              </a:rPr>
              <a:t>Statement of cash flows</a:t>
            </a:r>
            <a:r>
              <a:rPr lang="en-US" sz="1900">
                <a:solidFill>
                  <a:srgbClr val="000000"/>
                </a:solidFill>
                <a:highlight>
                  <a:srgbClr val="F1F7FB"/>
                </a:highlight>
              </a:rPr>
              <a:t> classifies cash receipts and disbursements as operating, investing, and financing cash flows. Both inflows and outflows are included within each category.</a:t>
            </a:r>
            <a:endParaRPr sz="1900">
              <a:solidFill>
                <a:srgbClr val="000000"/>
              </a:solidFill>
              <a:highlight>
                <a:srgbClr val="F1F7FB"/>
              </a:highlight>
            </a:endParaRPr>
          </a:p>
          <a:p>
            <a:pPr marL="457200" lvl="0" indent="-349250" algn="l" rtl="0">
              <a:lnSpc>
                <a:spcPct val="115000"/>
              </a:lnSpc>
              <a:spcBef>
                <a:spcPts val="1200"/>
              </a:spcBef>
              <a:spcAft>
                <a:spcPts val="0"/>
              </a:spcAft>
              <a:buClr>
                <a:srgbClr val="000000"/>
              </a:buClr>
              <a:buSzPts val="1900"/>
              <a:buAutoNum type="arabicPeriod"/>
            </a:pPr>
            <a:r>
              <a:rPr lang="en-US" sz="1900" b="1">
                <a:solidFill>
                  <a:srgbClr val="000000"/>
                </a:solidFill>
              </a:rPr>
              <a:t>Operating activities</a:t>
            </a:r>
            <a:r>
              <a:rPr lang="en-US" sz="1900">
                <a:solidFill>
                  <a:srgbClr val="000000"/>
                </a:solidFill>
              </a:rPr>
              <a:t> generally include the cash effects (inflows and outflows) of transactions and other events that enter into the determination of net income. </a:t>
            </a:r>
            <a:endParaRPr sz="1900">
              <a:solidFill>
                <a:srgbClr val="000000"/>
              </a:solidFill>
            </a:endParaRPr>
          </a:p>
          <a:p>
            <a:pPr marL="457200" lvl="0" indent="0" algn="l" rtl="0">
              <a:lnSpc>
                <a:spcPct val="115000"/>
              </a:lnSpc>
              <a:spcBef>
                <a:spcPts val="1200"/>
              </a:spcBef>
              <a:spcAft>
                <a:spcPts val="0"/>
              </a:spcAft>
              <a:buNone/>
            </a:pPr>
            <a:r>
              <a:rPr lang="en-US" sz="1900" i="1">
                <a:solidFill>
                  <a:srgbClr val="000000"/>
                </a:solidFill>
              </a:rPr>
              <a:t>Cash inflows</a:t>
            </a:r>
            <a:r>
              <a:rPr lang="en-US" sz="1900">
                <a:solidFill>
                  <a:srgbClr val="000000"/>
                </a:solidFill>
              </a:rPr>
              <a:t> from operating activities affect items that appear on the income statement and include: </a:t>
            </a:r>
            <a:endParaRPr sz="1900">
              <a:solidFill>
                <a:srgbClr val="000000"/>
              </a:solidFill>
            </a:endParaRPr>
          </a:p>
          <a:p>
            <a:pPr marL="914400" lvl="1" indent="-349250" algn="l" rtl="0">
              <a:lnSpc>
                <a:spcPct val="115000"/>
              </a:lnSpc>
              <a:spcBef>
                <a:spcPts val="1200"/>
              </a:spcBef>
              <a:spcAft>
                <a:spcPts val="0"/>
              </a:spcAft>
              <a:buClr>
                <a:srgbClr val="000000"/>
              </a:buClr>
              <a:buSzPts val="1900"/>
              <a:buAutoNum type="alphaLcPeriod"/>
            </a:pPr>
            <a:r>
              <a:rPr lang="en-US" sz="1900">
                <a:solidFill>
                  <a:srgbClr val="000000"/>
                </a:solidFill>
              </a:rPr>
              <a:t>cash receipts from sales of goods or services; </a:t>
            </a:r>
            <a:endParaRPr sz="1900">
              <a:solidFill>
                <a:srgbClr val="000000"/>
              </a:solidFill>
            </a:endParaRPr>
          </a:p>
          <a:p>
            <a:pPr marL="914400" lvl="1" indent="-349250" algn="l" rtl="0">
              <a:lnSpc>
                <a:spcPct val="115000"/>
              </a:lnSpc>
              <a:spcBef>
                <a:spcPts val="0"/>
              </a:spcBef>
              <a:spcAft>
                <a:spcPts val="0"/>
              </a:spcAft>
              <a:buClr>
                <a:srgbClr val="000000"/>
              </a:buClr>
              <a:buSzPts val="1900"/>
              <a:buAutoNum type="alphaLcPeriod"/>
            </a:pPr>
            <a:r>
              <a:rPr lang="en-US" sz="1900">
                <a:solidFill>
                  <a:srgbClr val="000000"/>
                </a:solidFill>
              </a:rPr>
              <a:t>interest received from making loans; </a:t>
            </a:r>
            <a:endParaRPr sz="1900">
              <a:solidFill>
                <a:srgbClr val="000000"/>
              </a:solidFill>
            </a:endParaRPr>
          </a:p>
          <a:p>
            <a:pPr marL="914400" lvl="1" indent="-349250" algn="l" rtl="0">
              <a:lnSpc>
                <a:spcPct val="115000"/>
              </a:lnSpc>
              <a:spcBef>
                <a:spcPts val="0"/>
              </a:spcBef>
              <a:spcAft>
                <a:spcPts val="0"/>
              </a:spcAft>
              <a:buClr>
                <a:srgbClr val="000000"/>
              </a:buClr>
              <a:buSzPts val="1900"/>
              <a:buAutoNum type="alphaLcPeriod"/>
            </a:pPr>
            <a:r>
              <a:rPr lang="en-US" sz="1900">
                <a:solidFill>
                  <a:srgbClr val="000000"/>
                </a:solidFill>
              </a:rPr>
              <a:t>dividends received from investments in equity securities; </a:t>
            </a:r>
            <a:endParaRPr sz="1900">
              <a:solidFill>
                <a:srgbClr val="000000"/>
              </a:solidFill>
            </a:endParaRPr>
          </a:p>
          <a:p>
            <a:pPr marL="914400" lvl="1" indent="-349250" algn="l" rtl="0">
              <a:lnSpc>
                <a:spcPct val="115000"/>
              </a:lnSpc>
              <a:spcBef>
                <a:spcPts val="0"/>
              </a:spcBef>
              <a:spcAft>
                <a:spcPts val="0"/>
              </a:spcAft>
              <a:buClr>
                <a:srgbClr val="000000"/>
              </a:buClr>
              <a:buSzPts val="1900"/>
              <a:buAutoNum type="alphaLcPeriod"/>
            </a:pPr>
            <a:r>
              <a:rPr lang="en-US" sz="1900">
                <a:solidFill>
                  <a:srgbClr val="000000"/>
                </a:solidFill>
              </a:rPr>
              <a:t>cash received from the sale of trading securities; and </a:t>
            </a:r>
            <a:endParaRPr sz="1900">
              <a:solidFill>
                <a:srgbClr val="000000"/>
              </a:solidFill>
            </a:endParaRPr>
          </a:p>
          <a:p>
            <a:pPr marL="914400" lvl="1" indent="-349250" algn="l" rtl="0">
              <a:lnSpc>
                <a:spcPct val="115000"/>
              </a:lnSpc>
              <a:spcBef>
                <a:spcPts val="0"/>
              </a:spcBef>
              <a:spcAft>
                <a:spcPts val="0"/>
              </a:spcAft>
              <a:buClr>
                <a:srgbClr val="000000"/>
              </a:buClr>
              <a:buSzPts val="1900"/>
              <a:buAutoNum type="alphaLcPeriod"/>
            </a:pPr>
            <a:r>
              <a:rPr lang="en-US" sz="1900">
                <a:solidFill>
                  <a:srgbClr val="000000"/>
                </a:solidFill>
              </a:rPr>
              <a:t>other cash receipts that do not arise from transactions defined as investing or financing activities, such as amounts received to settle lawsuits, proceeds of certain insurance settlements, and cash refunds from suppliers.</a:t>
            </a:r>
            <a:endParaRPr sz="1900">
              <a:solidFill>
                <a:srgbClr val="000000"/>
              </a:solidFill>
            </a:endParaRPr>
          </a:p>
          <a:p>
            <a:pPr marL="0" lvl="0" indent="0" algn="l" rtl="0">
              <a:spcBef>
                <a:spcPts val="2900"/>
              </a:spcBef>
              <a:spcAft>
                <a:spcPts val="0"/>
              </a:spcAft>
              <a:buNone/>
            </a:pP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ab6815b337_0_1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List and Describe the elements of the Statement of Cash Flow (cont’d)</a:t>
            </a:r>
            <a:endParaRPr/>
          </a:p>
        </p:txBody>
      </p:sp>
      <p:sp>
        <p:nvSpPr>
          <p:cNvPr id="90" name="Google Shape;90;gab6815b337_0_18"/>
          <p:cNvSpPr txBox="1">
            <a:spLocks noGrp="1"/>
          </p:cNvSpPr>
          <p:nvPr>
            <p:ph type="body" idx="1"/>
          </p:nvPr>
        </p:nvSpPr>
        <p:spPr>
          <a:xfrm>
            <a:off x="838200" y="1825625"/>
            <a:ext cx="6914100" cy="4789800"/>
          </a:xfrm>
          <a:prstGeom prst="rect">
            <a:avLst/>
          </a:prstGeom>
        </p:spPr>
        <p:txBody>
          <a:bodyPr spcFirstLastPara="1" wrap="square" lIns="91425" tIns="45700" rIns="91425" bIns="45700" anchor="t" anchorCtr="0">
            <a:noAutofit/>
          </a:bodyPr>
          <a:lstStyle/>
          <a:p>
            <a:pPr marL="457200" lvl="0" indent="-355600" algn="l" rtl="0">
              <a:lnSpc>
                <a:spcPct val="115000"/>
              </a:lnSpc>
              <a:spcBef>
                <a:spcPts val="1200"/>
              </a:spcBef>
              <a:spcAft>
                <a:spcPts val="0"/>
              </a:spcAft>
              <a:buClr>
                <a:srgbClr val="000000"/>
              </a:buClr>
              <a:buSzPts val="2000"/>
              <a:buAutoNum type="arabicPeriod" startAt="2"/>
            </a:pPr>
            <a:r>
              <a:rPr lang="en-US" sz="2000" b="1">
                <a:solidFill>
                  <a:srgbClr val="000000"/>
                </a:solidFill>
              </a:rPr>
              <a:t>Investing activities</a:t>
            </a:r>
            <a:r>
              <a:rPr lang="en-US" sz="2000">
                <a:solidFill>
                  <a:srgbClr val="000000"/>
                </a:solidFill>
              </a:rPr>
              <a:t> include transactions involving the acquisition or disposal of noncurrent assets. </a:t>
            </a:r>
            <a:endParaRPr sz="2000">
              <a:solidFill>
                <a:srgbClr val="000000"/>
              </a:solidFill>
            </a:endParaRPr>
          </a:p>
          <a:p>
            <a:pPr marL="457200" lvl="0" indent="0" algn="l" rtl="0">
              <a:lnSpc>
                <a:spcPct val="115000"/>
              </a:lnSpc>
              <a:spcBef>
                <a:spcPts val="1200"/>
              </a:spcBef>
              <a:spcAft>
                <a:spcPts val="0"/>
              </a:spcAft>
              <a:buNone/>
            </a:pPr>
            <a:r>
              <a:rPr lang="en-US" sz="2000" i="1">
                <a:solidFill>
                  <a:srgbClr val="000000"/>
                </a:solidFill>
              </a:rPr>
              <a:t>Cash inflows</a:t>
            </a:r>
            <a:r>
              <a:rPr lang="en-US" sz="2000">
                <a:solidFill>
                  <a:srgbClr val="000000"/>
                </a:solidFill>
              </a:rPr>
              <a:t> from investing activities include cash received from: (1) the sale of property, plant, and equipment; (2) the sale of available-for-sale and held-to-maturity securities; and (3) the collection of long-term loans made to others. </a:t>
            </a:r>
            <a:endParaRPr sz="2000">
              <a:solidFill>
                <a:srgbClr val="000000"/>
              </a:solidFill>
            </a:endParaRPr>
          </a:p>
          <a:p>
            <a:pPr marL="457200" lvl="0" indent="0" algn="l" rtl="0">
              <a:lnSpc>
                <a:spcPct val="115000"/>
              </a:lnSpc>
              <a:spcBef>
                <a:spcPts val="1200"/>
              </a:spcBef>
              <a:spcAft>
                <a:spcPts val="0"/>
              </a:spcAft>
              <a:buNone/>
            </a:pPr>
            <a:r>
              <a:rPr lang="en-US" sz="2000" i="1">
                <a:solidFill>
                  <a:srgbClr val="000000"/>
                </a:solidFill>
              </a:rPr>
              <a:t>Cash outflows</a:t>
            </a:r>
            <a:r>
              <a:rPr lang="en-US" sz="2000">
                <a:solidFill>
                  <a:srgbClr val="000000"/>
                </a:solidFill>
              </a:rPr>
              <a:t> for investing activities include cash paid: (1) to purchase property, plant, and equipment; (2) to purchase available-for-sale and held-to-maturity securities; and (3) to make long-term loans to others.</a:t>
            </a:r>
            <a:endParaRPr sz="2000">
              <a:solidFill>
                <a:srgbClr val="000000"/>
              </a:solidFill>
            </a:endParaRPr>
          </a:p>
          <a:p>
            <a:pPr marL="457200" lvl="0" indent="0" algn="l" rtl="0">
              <a:lnSpc>
                <a:spcPct val="115000"/>
              </a:lnSpc>
              <a:spcBef>
                <a:spcPts val="1800"/>
              </a:spcBef>
              <a:spcAft>
                <a:spcPts val="0"/>
              </a:spcAft>
              <a:buNone/>
            </a:pPr>
            <a:endParaRPr sz="1500">
              <a:solidFill>
                <a:srgbClr val="000000"/>
              </a:solidFill>
            </a:endParaRPr>
          </a:p>
          <a:p>
            <a:pPr marL="0" lvl="0" indent="0" algn="l" rtl="0">
              <a:spcBef>
                <a:spcPts val="2900"/>
              </a:spcBef>
              <a:spcAft>
                <a:spcPts val="0"/>
              </a:spcAft>
              <a:buNone/>
            </a:pPr>
            <a:endParaRPr/>
          </a:p>
        </p:txBody>
      </p:sp>
      <p:pic>
        <p:nvPicPr>
          <p:cNvPr id="91" name="Google Shape;91;gab6815b337_0_18"/>
          <p:cNvPicPr preferRelativeResize="0"/>
          <p:nvPr/>
        </p:nvPicPr>
        <p:blipFill>
          <a:blip r:embed="rId3">
            <a:alphaModFix/>
          </a:blip>
          <a:stretch>
            <a:fillRect/>
          </a:stretch>
        </p:blipFill>
        <p:spPr>
          <a:xfrm>
            <a:off x="7752325" y="2423700"/>
            <a:ext cx="4439676" cy="35936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ac259dfcfe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List and Describe the elements of the Statement of Cash Flow (cont’d)</a:t>
            </a:r>
            <a:endParaRPr/>
          </a:p>
        </p:txBody>
      </p:sp>
      <p:sp>
        <p:nvSpPr>
          <p:cNvPr id="98" name="Google Shape;98;gac259dfcfe_0_0"/>
          <p:cNvSpPr txBox="1">
            <a:spLocks noGrp="1"/>
          </p:cNvSpPr>
          <p:nvPr>
            <p:ph type="body" idx="1"/>
          </p:nvPr>
        </p:nvSpPr>
        <p:spPr>
          <a:xfrm>
            <a:off x="838200" y="1825625"/>
            <a:ext cx="10515600" cy="4789800"/>
          </a:xfrm>
          <a:prstGeom prst="rect">
            <a:avLst/>
          </a:prstGeom>
        </p:spPr>
        <p:txBody>
          <a:bodyPr spcFirstLastPara="1" wrap="square" lIns="91425" tIns="45700" rIns="91425" bIns="45700" anchor="t" anchorCtr="0">
            <a:noAutofit/>
          </a:bodyPr>
          <a:lstStyle/>
          <a:p>
            <a:pPr marL="457200" lvl="0" indent="-355600" algn="l" rtl="0">
              <a:lnSpc>
                <a:spcPct val="100000"/>
              </a:lnSpc>
              <a:spcBef>
                <a:spcPts val="1800"/>
              </a:spcBef>
              <a:spcAft>
                <a:spcPts val="0"/>
              </a:spcAft>
              <a:buClr>
                <a:srgbClr val="000000"/>
              </a:buClr>
              <a:buSzPts val="2000"/>
              <a:buAutoNum type="arabicPeriod" startAt="3"/>
            </a:pPr>
            <a:r>
              <a:rPr lang="en-US" sz="2000" b="1">
                <a:solidFill>
                  <a:srgbClr val="000000"/>
                </a:solidFill>
              </a:rPr>
              <a:t>Financing activities</a:t>
            </a:r>
            <a:r>
              <a:rPr lang="en-US" sz="2000">
                <a:solidFill>
                  <a:srgbClr val="000000"/>
                </a:solidFill>
              </a:rPr>
              <a:t> generally include the cash effects (inflows and outflows) of transactions and other events involving creditors and owners. </a:t>
            </a:r>
            <a:endParaRPr sz="2000">
              <a:solidFill>
                <a:srgbClr val="000000"/>
              </a:solidFill>
            </a:endParaRPr>
          </a:p>
          <a:p>
            <a:pPr marL="457200" lvl="0" indent="0" algn="l" rtl="0">
              <a:lnSpc>
                <a:spcPct val="115000"/>
              </a:lnSpc>
              <a:spcBef>
                <a:spcPts val="1000"/>
              </a:spcBef>
              <a:spcAft>
                <a:spcPts val="0"/>
              </a:spcAft>
              <a:buNone/>
            </a:pPr>
            <a:r>
              <a:rPr lang="en-US" sz="2000" i="1">
                <a:solidFill>
                  <a:srgbClr val="000000"/>
                </a:solidFill>
              </a:rPr>
              <a:t>Cash inflows</a:t>
            </a:r>
            <a:r>
              <a:rPr lang="en-US" sz="2000">
                <a:solidFill>
                  <a:srgbClr val="000000"/>
                </a:solidFill>
              </a:rPr>
              <a:t> from financing activities include cash received from issuing capital stock and bonds, mortgages, and notes, and from other short- or long-term borrowing. </a:t>
            </a:r>
            <a:endParaRPr sz="2000">
              <a:solidFill>
                <a:srgbClr val="000000"/>
              </a:solidFill>
            </a:endParaRPr>
          </a:p>
          <a:p>
            <a:pPr marL="457200" lvl="0" indent="0" algn="l" rtl="0">
              <a:lnSpc>
                <a:spcPct val="115000"/>
              </a:lnSpc>
              <a:spcBef>
                <a:spcPts val="1800"/>
              </a:spcBef>
              <a:spcAft>
                <a:spcPts val="0"/>
              </a:spcAft>
              <a:buNone/>
            </a:pPr>
            <a:r>
              <a:rPr lang="en-US" sz="2000" i="1">
                <a:solidFill>
                  <a:srgbClr val="000000"/>
                </a:solidFill>
              </a:rPr>
              <a:t>Cash outflows</a:t>
            </a:r>
            <a:r>
              <a:rPr lang="en-US" sz="2000">
                <a:solidFill>
                  <a:srgbClr val="000000"/>
                </a:solidFill>
              </a:rPr>
              <a:t> for financing activities include payments of cash dividends or other distributions to owners (including cash paid to purchase treasury stock) and repayments of amounts borrowed. Payment of interest is not included because interest expense appears on the income statement and is, therefore, included in operating activities. Cash payments to settle accounts payable, wages payable, and income taxes payable are not financing activities. These payments are included in the operating activities section.</a:t>
            </a:r>
            <a:endParaRPr sz="2000">
              <a:solidFill>
                <a:srgbClr val="000000"/>
              </a:solidFill>
            </a:endParaRPr>
          </a:p>
          <a:p>
            <a:pPr marL="0" lvl="0" indent="0" algn="l" rtl="0">
              <a:spcBef>
                <a:spcPts val="2900"/>
              </a:spcBef>
              <a:spcAft>
                <a:spcPts val="0"/>
              </a:spcAft>
              <a:buNone/>
            </a:pPr>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3136</Words>
  <Application>Microsoft Macintosh PowerPoint</Application>
  <PresentationFormat>Widescreen</PresentationFormat>
  <Paragraphs>563</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Century Gothic</vt:lpstr>
      <vt:lpstr>Calibri</vt:lpstr>
      <vt:lpstr>Arial</vt:lpstr>
      <vt:lpstr>BusinessTheme</vt:lpstr>
      <vt:lpstr>Financial Accounting</vt:lpstr>
      <vt:lpstr>Module Learning Outcomes</vt:lpstr>
      <vt:lpstr>Statement of Cash Flows</vt:lpstr>
      <vt:lpstr>Learning Outcomes: Statement of Cash Flows</vt:lpstr>
      <vt:lpstr>Explain the Purpose of the Statement of Cash Flows</vt:lpstr>
      <vt:lpstr>Explain the Purpose of the Statement of Cash Flows</vt:lpstr>
      <vt:lpstr>List and Describe the elements of the Statement of Cash Flow</vt:lpstr>
      <vt:lpstr>List and Describe the elements of the Statement of Cash Flow (cont’d)</vt:lpstr>
      <vt:lpstr>List and Describe the elements of the Statement of Cash Flow (cont’d)</vt:lpstr>
      <vt:lpstr>Distinguish Between the Direct and Indirect Methods of Preparing a Statement of Cash Flows</vt:lpstr>
      <vt:lpstr>Calculate Cash Flows from Operating Activities Using the Direct Method</vt:lpstr>
      <vt:lpstr>Practice Question 1</vt:lpstr>
      <vt:lpstr>Indirect Method of Preparing a Statement of Cash Flows</vt:lpstr>
      <vt:lpstr>Learning Outcomes: Indirect Method of Preparing a Statement of Cash Flows</vt:lpstr>
      <vt:lpstr>Identify Cash Flows Using the Indirect Method</vt:lpstr>
      <vt:lpstr>Identify Cash Flows Using the Indirect Method</vt:lpstr>
      <vt:lpstr>Calculate Cash Flows from Investing Activities</vt:lpstr>
      <vt:lpstr>Calculate Cash Flows from Financing Activities</vt:lpstr>
      <vt:lpstr>Preparing a Statement of Cash Flows</vt:lpstr>
      <vt:lpstr>Learning Outcomes: Preparing a Statement of Cash Flows</vt:lpstr>
      <vt:lpstr>Prepare a Statement of Cash Flows In Proper Form (both from Direct and Indirect Method)</vt:lpstr>
      <vt:lpstr>Prepare a Statement of Cash Flows In Proper Form (both from Direct and Indirect Method)</vt:lpstr>
      <vt:lpstr>Prepare a Statement of Cash Flows In Proper Form (both from Direct and Indirect Method)</vt:lpstr>
      <vt:lpstr>Prepare a Statement of Cash Flows In Proper Form (both from Direct and Indirect Method)</vt:lpstr>
      <vt:lpstr>Demonstrate the Use of a Worksheet to Create the Statement of Cash Flows</vt:lpstr>
      <vt:lpstr>Demonstrate the Use of a Worksheet to Create the Statement of Cash Flows</vt:lpstr>
      <vt:lpstr>Demonstrate the Use of a Worksheet to Create the Statement of Cash Flows </vt:lpstr>
      <vt:lpstr>Demonstrate the Use of a Worksheet to Create the Statement of Cash Flows</vt:lpstr>
      <vt:lpstr>Practice Question 2</vt:lpstr>
      <vt:lpstr>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2</cp:revision>
  <dcterms:modified xsi:type="dcterms:W3CDTF">2020-11-19T20:03:07Z</dcterms:modified>
</cp:coreProperties>
</file>