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 id="286" r:id="rId31"/>
    <p:sldId id="287" r:id="rId32"/>
    <p:sldId id="288" r:id="rId33"/>
    <p:sldId id="289" r:id="rId34"/>
  </p:sldIdLst>
  <p:sldSz cx="12192000" cy="6858000"/>
  <p:notesSz cx="6858000" cy="9144000"/>
  <p:embeddedFontLst>
    <p:embeddedFont>
      <p:font typeface="Calibri" panose="020F0502020204030204" pitchFamily="34" charset="0"/>
      <p:regular r:id="rId36"/>
      <p:bold r:id="rId37"/>
      <p:italic r:id="rId38"/>
      <p:boldItalic r:id="rId39"/>
    </p:embeddedFont>
    <p:embeddedFont>
      <p:font typeface="Century Gothic" panose="020B0502020202020204" pitchFamily="34" charset="0"/>
      <p:regular r:id="rId40"/>
      <p:bold r:id="rId41"/>
      <p:italic r:id="rId42"/>
      <p:boldItalic r:id="rId43"/>
    </p:embeddedFont>
    <p:embeddedFont>
      <p:font typeface="Roboto" panose="02000000000000000000" pitchFamily="2"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8" roundtripDataSignature="AMtx7mh0q8jTXpWUs2EIGlT3sqmp3Efaz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2A490F8-EB59-48D3-9111-287E5D7AE330}">
  <a:tblStyle styleId="{82A490F8-EB59-48D3-9111-287E5D7AE33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64"/>
    <p:restoredTop sz="94663"/>
  </p:normalViewPr>
  <p:slideViewPr>
    <p:cSldViewPr snapToGrid="0" snapToObjects="1">
      <p:cViewPr varScale="1">
        <p:scale>
          <a:sx n="89" d="100"/>
          <a:sy n="89" d="100"/>
        </p:scale>
        <p:origin x="168" y="7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9.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8.fntdata"/><Relationship Id="rId48" Type="http://customschemas.google.com/relationships/presentationmetadata" Target="meta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aicpa.org/InterestAreas/FRC/AccountingFinancialReporting/PCFR/DownloadableDocuments/FRF-SME/FRFforSMEs_Presentation_Disclosure_Checklist.pdf"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aicpa.org/InterestAreas/FRC/AccountingFinancialReporting/PCFR/DownloadableDocuments/FRF-SME/FRFforSMEs_Presentation_Disclosure_Checklist.pdf"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 name="Google Shape;10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6" name="Google Shape;10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a2071fe97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a2071fe976_0_4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ga2071fe976_0_4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a2071fe976_0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a2071fe976_0_4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ga2071fe976_0_4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a2071fe976_0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a2071fe976_0_5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ga2071fe976_0_5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a2071fe976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a2071fe976_0_6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ga2071fe976_0_6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a2071fe976_0_7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a2071fe976_0_7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ga2071fe976_0_7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a2071fe976_0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a2071fe976_0_8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ga2071fe976_0_8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a2071fe976_0_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a2071fe976_0_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ga2071fe976_0_9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ac6a1e3927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C —</a:t>
            </a:r>
            <a:r>
              <a:rPr lang="en-US" sz="1000">
                <a:highlight>
                  <a:srgbClr val="FFFFFF"/>
                </a:highlight>
                <a:latin typeface="Roboto"/>
                <a:ea typeface="Roboto"/>
                <a:cs typeface="Roboto"/>
                <a:sym typeface="Roboto"/>
              </a:rPr>
              <a:t> Straight-line depreciation for the first year is </a:t>
            </a:r>
            <a:r>
              <a:rPr lang="en-US" sz="1000">
                <a:highlight>
                  <a:schemeClr val="lt1"/>
                </a:highlight>
                <a:latin typeface="Roboto"/>
                <a:ea typeface="Roboto"/>
                <a:cs typeface="Roboto"/>
                <a:sym typeface="Roboto"/>
              </a:rPr>
              <a:t>$666.64. [</a:t>
            </a:r>
            <a:r>
              <a:rPr lang="en-US" sz="1000">
                <a:highlight>
                  <a:srgbClr val="FFFFFF"/>
                </a:highlight>
                <a:latin typeface="Roboto"/>
                <a:ea typeface="Roboto"/>
                <a:cs typeface="Roboto"/>
                <a:sym typeface="Roboto"/>
              </a:rPr>
              <a:t>$75,000 - $15,000 / 5*12  = $1,000/per year, $1,000 /12 = $83.33/month,  8 months for first year * $83.33 = $666.64]</a:t>
            </a:r>
            <a:endParaRPr/>
          </a:p>
        </p:txBody>
      </p:sp>
      <p:sp>
        <p:nvSpPr>
          <p:cNvPr id="163" name="Google Shape;163;gac6a1e392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9" name="Google Shape;16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a2071fe976_0_10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a2071fe976_0_10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ga2071fe976_0_10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a2071fe976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a2071fe976_0_10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ga2071fe976_0_10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a2071fe976_0_1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a2071fe976_0_11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ga2071fe976_0_11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3" name="Google Shape;21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a2071fe976_0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a2071fe976_0_1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ga2071fe976_0_1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a2071fe976_0_1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a2071fe976_0_1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ga2071fe976_0_1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a2071fe976_0_1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a2071fe976_0_14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90000"/>
              </a:lnSpc>
              <a:spcBef>
                <a:spcPts val="750"/>
              </a:spcBef>
              <a:spcAft>
                <a:spcPts val="0"/>
              </a:spcAft>
              <a:buClr>
                <a:schemeClr val="dk1"/>
              </a:buClr>
              <a:buSzPts val="1100"/>
              <a:buFont typeface="Arial"/>
              <a:buNone/>
            </a:pPr>
            <a:r>
              <a:rPr lang="en-US" u="sng">
                <a:solidFill>
                  <a:srgbClr val="6053C6"/>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https://www.aicpa.org/InterestAreas/FRC/AccountingFinancialReporting/PCFR/DownloadableDocuments/FRF-SME/FRFforSMEs_Presentation_Disclosure_Checklist.pdf</a:t>
            </a:r>
            <a:endParaRPr sz="2100">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234" name="Google Shape;234;ga2071fe976_0_14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a2b27231c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a2b27231ce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90000"/>
              </a:lnSpc>
              <a:spcBef>
                <a:spcPts val="750"/>
              </a:spcBef>
              <a:spcAft>
                <a:spcPts val="0"/>
              </a:spcAft>
              <a:buClr>
                <a:schemeClr val="dk1"/>
              </a:buClr>
              <a:buSzPts val="1100"/>
              <a:buFont typeface="Arial"/>
              <a:buNone/>
            </a:pPr>
            <a:r>
              <a:rPr lang="en-US" u="sng">
                <a:solidFill>
                  <a:srgbClr val="6053C6"/>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https://www.aicpa.org/InterestAreas/FRC/AccountingFinancialReporting/PCFR/DownloadableDocuments/FRF-SME/FRFforSMEs_Presentation_Disclosure_Checklist.pdf</a:t>
            </a:r>
            <a:endParaRPr sz="2100">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241" name="Google Shape;241;ga2b27231ce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ac6a1e3927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A — An</a:t>
            </a:r>
            <a:r>
              <a:rPr lang="en-US">
                <a:solidFill>
                  <a:srgbClr val="373D3F"/>
                </a:solidFill>
              </a:rPr>
              <a:t> entity must disclosed the following information in the period in which the carrying value of a long-lived asset is reduced (other than for depreciation) due to the cessation of the asset’s use or written down in the carrying value of the asset: A description of the long-lived asset? A description of the facts and circumstances leading to the reduction in carrying value? If not separately presented on the face of the statement of operations, the amount of the reduction in carrying value, and the caption in the statement of operations that includes that amount? </a:t>
            </a:r>
            <a:endParaRPr/>
          </a:p>
        </p:txBody>
      </p:sp>
      <p:sp>
        <p:nvSpPr>
          <p:cNvPr id="247" name="Google Shape;247;gac6a1e3927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3" name="Google Shape;25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ac4ebc322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 name="Google Shape;259;gac4ebc322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2071fe976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2071fe976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2071fe976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a2071fe976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a2071fe976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2071fe976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a2071fe976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a2071fe976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a2071fe976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a2071fe976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a2071fe976_0_3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ga2071fe976_0_3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a2071fe976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a2071fe976_0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ga2071fe976_0_2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5"/>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5"/>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5"/>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6"/>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7"/>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7"/>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8"/>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9"/>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9"/>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9"/>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0"/>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0"/>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ziayge17w6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5.xml"/><Relationship Id="rId5" Type="http://schemas.openxmlformats.org/officeDocument/2006/relationships/slide" Target="slide20.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youtube.com/watch?v=s45Fz0JCyd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F3ErIYYZHd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9: Property, Plant, and Equipment</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Depreciation Expense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Depreciation Expense</a:t>
            </a:r>
            <a:endParaRPr/>
          </a:p>
        </p:txBody>
      </p:sp>
      <p:sp>
        <p:nvSpPr>
          <p:cNvPr id="109" name="Google Shape;109;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9.2: Compute depreciation expense on plant assets	</a:t>
            </a:r>
            <a:endParaRPr sz="2400"/>
          </a:p>
          <a:p>
            <a:pPr marL="582930" lvl="0" indent="0" algn="l" rtl="0">
              <a:lnSpc>
                <a:spcPct val="90000"/>
              </a:lnSpc>
              <a:spcBef>
                <a:spcPts val="375"/>
              </a:spcBef>
              <a:spcAft>
                <a:spcPts val="0"/>
              </a:spcAft>
              <a:buClr>
                <a:schemeClr val="dk1"/>
              </a:buClr>
              <a:buSzPts val="1100"/>
              <a:buFont typeface="Arial"/>
              <a:buNone/>
            </a:pPr>
            <a:r>
              <a:rPr lang="en-US" sz="2000"/>
              <a:t>9.2.1: Define accounting depreciation and differentiate from economic definition</a:t>
            </a:r>
            <a:endParaRPr sz="2000"/>
          </a:p>
          <a:p>
            <a:pPr marL="582930" lvl="0" indent="0" algn="l" rtl="0">
              <a:lnSpc>
                <a:spcPct val="90000"/>
              </a:lnSpc>
              <a:spcBef>
                <a:spcPts val="375"/>
              </a:spcBef>
              <a:spcAft>
                <a:spcPts val="0"/>
              </a:spcAft>
              <a:buClr>
                <a:schemeClr val="dk1"/>
              </a:buClr>
              <a:buSzPts val="1100"/>
              <a:buFont typeface="Arial"/>
              <a:buNone/>
            </a:pPr>
            <a:r>
              <a:rPr lang="en-US" sz="2000"/>
              <a:t>9.2.2: Compute depreciation using straight line method</a:t>
            </a:r>
            <a:endParaRPr sz="2000"/>
          </a:p>
          <a:p>
            <a:pPr marL="582930" lvl="0" indent="0" algn="l" rtl="0">
              <a:lnSpc>
                <a:spcPct val="90000"/>
              </a:lnSpc>
              <a:spcBef>
                <a:spcPts val="375"/>
              </a:spcBef>
              <a:spcAft>
                <a:spcPts val="0"/>
              </a:spcAft>
              <a:buClr>
                <a:schemeClr val="dk1"/>
              </a:buClr>
              <a:buSzPts val="1100"/>
              <a:buFont typeface="Arial"/>
              <a:buNone/>
            </a:pPr>
            <a:r>
              <a:rPr lang="en-US" sz="2000"/>
              <a:t>9.2.3: Compute depreciation under accelerated methods</a:t>
            </a:r>
            <a:endParaRPr sz="2000"/>
          </a:p>
          <a:p>
            <a:pPr marL="582930" lvl="0" indent="0" algn="l" rtl="0">
              <a:lnSpc>
                <a:spcPct val="90000"/>
              </a:lnSpc>
              <a:spcBef>
                <a:spcPts val="375"/>
              </a:spcBef>
              <a:spcAft>
                <a:spcPts val="0"/>
              </a:spcAft>
              <a:buClr>
                <a:schemeClr val="dk1"/>
              </a:buClr>
              <a:buSzPts val="1100"/>
              <a:buFont typeface="Arial"/>
              <a:buNone/>
            </a:pPr>
            <a:r>
              <a:rPr lang="en-US" sz="2000"/>
              <a:t>9.2.4: Compute depreciation using units-of-production method</a:t>
            </a:r>
            <a:endParaRPr sz="2000"/>
          </a:p>
          <a:p>
            <a:pPr marL="582930" lvl="0" indent="0" algn="l" rtl="0">
              <a:lnSpc>
                <a:spcPct val="90000"/>
              </a:lnSpc>
              <a:spcBef>
                <a:spcPts val="375"/>
              </a:spcBef>
              <a:spcAft>
                <a:spcPts val="0"/>
              </a:spcAft>
              <a:buClr>
                <a:schemeClr val="dk1"/>
              </a:buClr>
              <a:buSzPts val="1100"/>
              <a:buFont typeface="Arial"/>
              <a:buNone/>
            </a:pPr>
            <a:r>
              <a:rPr lang="en-US" sz="2000"/>
              <a:t>9.2.5: Journalize adjusting entries for the recording of depreciation</a:t>
            </a:r>
            <a:endParaRPr sz="2000"/>
          </a:p>
          <a:p>
            <a:pPr marL="582930" lvl="0" indent="0" algn="l" rtl="0">
              <a:lnSpc>
                <a:spcPct val="90000"/>
              </a:lnSpc>
              <a:spcBef>
                <a:spcPts val="375"/>
              </a:spcBef>
              <a:spcAft>
                <a:spcPts val="0"/>
              </a:spcAft>
              <a:buClr>
                <a:schemeClr val="dk1"/>
              </a:buClr>
              <a:buSzPts val="1100"/>
              <a:buFont typeface="Arial"/>
              <a:buNone/>
            </a:pPr>
            <a:r>
              <a:rPr lang="en-US" sz="2000"/>
              <a:t>9.2.6: Understand the relationship between accumulated depreciation and depreciation </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a2071fe976_0_4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Define Accounting Depreciation and Differentiate from Economic Depreciation</a:t>
            </a:r>
            <a:endParaRPr/>
          </a:p>
        </p:txBody>
      </p:sp>
      <p:sp>
        <p:nvSpPr>
          <p:cNvPr id="116" name="Google Shape;116;ga2071fe976_0_43"/>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373D3F"/>
                </a:solidFill>
              </a:rPr>
              <a:t>To compute the amount of depreciation expense, accountants consider four major factors:</a:t>
            </a:r>
            <a:endParaRPr>
              <a:solidFill>
                <a:srgbClr val="373D3F"/>
              </a:solidFill>
            </a:endParaRPr>
          </a:p>
          <a:p>
            <a:pPr marL="812800" lvl="0" indent="-361950" algn="l" rtl="0">
              <a:lnSpc>
                <a:spcPct val="115000"/>
              </a:lnSpc>
              <a:spcBef>
                <a:spcPts val="2400"/>
              </a:spcBef>
              <a:spcAft>
                <a:spcPts val="0"/>
              </a:spcAft>
              <a:buClr>
                <a:srgbClr val="373D3F"/>
              </a:buClr>
              <a:buSzPts val="2100"/>
              <a:buFont typeface="Century Gothic"/>
              <a:buAutoNum type="arabicPeriod"/>
            </a:pPr>
            <a:r>
              <a:rPr lang="en-US">
                <a:solidFill>
                  <a:srgbClr val="373D3F"/>
                </a:solidFill>
              </a:rPr>
              <a:t>Cost of the asset (covered in the prior section).</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Proposed method of depreciation.</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Estimated useful life of the asset.</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Estimated salvage value of the asset. Salvage value (or scrap value or residual value) is the amount of money the company expects to recover, minus disposal costs, on the date a plant asset is scrapped, sold, or traded in.</a:t>
            </a:r>
            <a:endParaRPr>
              <a:solidFill>
                <a:srgbClr val="373D3F"/>
              </a:solidFill>
            </a:endParaRPr>
          </a:p>
          <a:p>
            <a:pPr marL="0" lvl="0" indent="0" algn="l" rtl="0">
              <a:lnSpc>
                <a:spcPct val="115000"/>
              </a:lnSpc>
              <a:spcBef>
                <a:spcPts val="2900"/>
              </a:spcBef>
              <a:spcAft>
                <a:spcPts val="0"/>
              </a:spcAft>
              <a:buClr>
                <a:schemeClr val="dk1"/>
              </a:buClr>
              <a:buSzPts val="1100"/>
              <a:buFont typeface="Arial"/>
              <a:buNone/>
            </a:pPr>
            <a:r>
              <a:rPr lang="en-US">
                <a:solidFill>
                  <a:srgbClr val="373D3F"/>
                </a:solidFill>
              </a:rPr>
              <a:t>Land won’t be depreciated because in theory it has an unlimited useful life, but all the other fixed assets will depreciate.</a:t>
            </a:r>
            <a:endParaRPr>
              <a:solidFill>
                <a:srgbClr val="373D3F"/>
              </a:solidFill>
            </a:endParaRPr>
          </a:p>
          <a:p>
            <a:pPr marL="0" lvl="0" indent="0" algn="l" rtl="0">
              <a:spcBef>
                <a:spcPts val="240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ga2071fe976_0_4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Define Accounting Depreciation and Differentiate from Economic Depreciation</a:t>
            </a:r>
            <a:endParaRPr/>
          </a:p>
        </p:txBody>
      </p:sp>
      <p:sp>
        <p:nvSpPr>
          <p:cNvPr id="123" name="Google Shape;123;ga2071fe976_0_49"/>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368300" algn="l" rtl="0">
              <a:spcBef>
                <a:spcPts val="750"/>
              </a:spcBef>
              <a:spcAft>
                <a:spcPts val="0"/>
              </a:spcAft>
              <a:buClr>
                <a:srgbClr val="373D3F"/>
              </a:buClr>
              <a:buSzPts val="2200"/>
              <a:buChar char="•"/>
            </a:pPr>
            <a:r>
              <a:rPr lang="en-US" sz="2200">
                <a:solidFill>
                  <a:srgbClr val="373D3F"/>
                </a:solidFill>
                <a:highlight>
                  <a:srgbClr val="F1F7FB"/>
                </a:highlight>
              </a:rPr>
              <a:t>In economics, the term </a:t>
            </a:r>
            <a:r>
              <a:rPr lang="en-US" sz="2200" b="1" i="1">
                <a:solidFill>
                  <a:srgbClr val="373D3F"/>
                </a:solidFill>
                <a:highlight>
                  <a:srgbClr val="F1F7FB"/>
                </a:highlight>
              </a:rPr>
              <a:t>depreciation</a:t>
            </a:r>
            <a:r>
              <a:rPr lang="en-US" sz="2200" b="1">
                <a:solidFill>
                  <a:srgbClr val="373D3F"/>
                </a:solidFill>
                <a:highlight>
                  <a:srgbClr val="F1F7FB"/>
                </a:highlight>
              </a:rPr>
              <a:t> represents a loss in value</a:t>
            </a:r>
            <a:r>
              <a:rPr lang="en-US" sz="2200">
                <a:solidFill>
                  <a:srgbClr val="373D3F"/>
                </a:solidFill>
                <a:highlight>
                  <a:srgbClr val="F1F7FB"/>
                </a:highlight>
              </a:rPr>
              <a:t>, usually due to either wear and tear or obsolescence (in contrast, the term </a:t>
            </a:r>
            <a:r>
              <a:rPr lang="en-US" sz="2200" i="1">
                <a:solidFill>
                  <a:srgbClr val="373D3F"/>
                </a:solidFill>
                <a:highlight>
                  <a:srgbClr val="F1F7FB"/>
                </a:highlight>
              </a:rPr>
              <a:t>appreciation</a:t>
            </a:r>
            <a:r>
              <a:rPr lang="en-US" sz="2200">
                <a:solidFill>
                  <a:srgbClr val="373D3F"/>
                </a:solidFill>
                <a:highlight>
                  <a:srgbClr val="F1F7FB"/>
                </a:highlight>
              </a:rPr>
              <a:t> refers to an increase in value). Usually, this decrease (or increase) is measured by fair market value, which is the price that a willing buyer would pay to a willing seller if both parties are aware of all the relevant facts and circumstances and neither party is under any undue influence.</a:t>
            </a:r>
            <a:endParaRPr sz="2200">
              <a:solidFill>
                <a:srgbClr val="373D3F"/>
              </a:solidFill>
              <a:highlight>
                <a:srgbClr val="F1F7FB"/>
              </a:highlight>
            </a:endParaRPr>
          </a:p>
          <a:p>
            <a:pPr marL="457200" lvl="0" indent="0" algn="l" rtl="0">
              <a:spcBef>
                <a:spcPts val="750"/>
              </a:spcBef>
              <a:spcAft>
                <a:spcPts val="0"/>
              </a:spcAft>
              <a:buNone/>
            </a:pPr>
            <a:endParaRPr sz="2200">
              <a:solidFill>
                <a:srgbClr val="373D3F"/>
              </a:solidFill>
              <a:highlight>
                <a:srgbClr val="F1F7FB"/>
              </a:highlight>
            </a:endParaRPr>
          </a:p>
          <a:p>
            <a:pPr marL="457200" lvl="0" indent="-368300" algn="l" rtl="0">
              <a:spcBef>
                <a:spcPts val="750"/>
              </a:spcBef>
              <a:spcAft>
                <a:spcPts val="0"/>
              </a:spcAft>
              <a:buClr>
                <a:srgbClr val="373D3F"/>
              </a:buClr>
              <a:buSzPts val="2200"/>
              <a:buChar char="•"/>
            </a:pPr>
            <a:r>
              <a:rPr lang="en-US" sz="2200" b="1">
                <a:solidFill>
                  <a:srgbClr val="373D3F"/>
                </a:solidFill>
                <a:highlight>
                  <a:srgbClr val="F1F7FB"/>
                </a:highlight>
              </a:rPr>
              <a:t>Accounting depreciation</a:t>
            </a:r>
            <a:r>
              <a:rPr lang="en-US" sz="2200">
                <a:solidFill>
                  <a:srgbClr val="373D3F"/>
                </a:solidFill>
                <a:highlight>
                  <a:srgbClr val="F1F7FB"/>
                </a:highlight>
              </a:rPr>
              <a:t> is a systematic and rational method of allocating the cost of an asset to the revenues it indirectly generates. In other words, accounting depreciation is based on the matching principle and is not directly related to a loss in value. </a:t>
            </a:r>
            <a:endParaRPr sz="2200">
              <a:solidFill>
                <a:srgbClr val="373D3F"/>
              </a:solidFill>
              <a:highlight>
                <a:srgbClr val="F1F7FB"/>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a2071fe976_0_5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Compute Depreciation Using the Straight-Line Method</a:t>
            </a:r>
            <a:endParaRPr/>
          </a:p>
        </p:txBody>
      </p:sp>
      <p:sp>
        <p:nvSpPr>
          <p:cNvPr id="130" name="Google Shape;130;ga2071fe976_0_55"/>
          <p:cNvSpPr txBox="1">
            <a:spLocks noGrp="1"/>
          </p:cNvSpPr>
          <p:nvPr>
            <p:ph type="body" idx="1"/>
          </p:nvPr>
        </p:nvSpPr>
        <p:spPr>
          <a:xfrm>
            <a:off x="838200" y="1825625"/>
            <a:ext cx="54762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400" b="1">
                <a:solidFill>
                  <a:srgbClr val="373D3F"/>
                </a:solidFill>
              </a:rPr>
              <a:t>Straight-line method. </a:t>
            </a:r>
            <a:r>
              <a:rPr lang="en-US" sz="2400">
                <a:solidFill>
                  <a:srgbClr val="373D3F"/>
                </a:solidFill>
              </a:rPr>
              <a:t>A firm spreads the cost of the asset out across the asset’s useful life at a steady rate. </a:t>
            </a:r>
            <a:endParaRPr sz="2400">
              <a:solidFill>
                <a:srgbClr val="373D3F"/>
              </a:solidFill>
            </a:endParaRPr>
          </a:p>
          <a:p>
            <a:pPr marL="0" lvl="0" indent="0" algn="l" rtl="0">
              <a:lnSpc>
                <a:spcPct val="115000"/>
              </a:lnSpc>
              <a:spcBef>
                <a:spcPts val="2400"/>
              </a:spcBef>
              <a:spcAft>
                <a:spcPts val="0"/>
              </a:spcAft>
              <a:buClr>
                <a:schemeClr val="dk1"/>
              </a:buClr>
              <a:buSzPts val="1100"/>
              <a:buFont typeface="Arial"/>
              <a:buNone/>
            </a:pPr>
            <a:r>
              <a:rPr lang="en-US" sz="2400" b="1">
                <a:solidFill>
                  <a:srgbClr val="373D3F"/>
                </a:solidFill>
              </a:rPr>
              <a:t>Depreciation formula</a:t>
            </a:r>
            <a:r>
              <a:rPr lang="en-US" sz="2400">
                <a:solidFill>
                  <a:srgbClr val="373D3F"/>
                </a:solidFill>
              </a:rPr>
              <a:t> for calculating under the straight-line method is:</a:t>
            </a:r>
            <a:endParaRPr sz="2400">
              <a:solidFill>
                <a:srgbClr val="373D3F"/>
              </a:solidFill>
            </a:endParaRPr>
          </a:p>
          <a:p>
            <a:pPr marL="0" lvl="0" indent="0" algn="l" rtl="0">
              <a:lnSpc>
                <a:spcPct val="160000"/>
              </a:lnSpc>
              <a:spcBef>
                <a:spcPts val="2400"/>
              </a:spcBef>
              <a:spcAft>
                <a:spcPts val="0"/>
              </a:spcAft>
              <a:buClr>
                <a:schemeClr val="dk1"/>
              </a:buClr>
              <a:buSzPts val="1100"/>
              <a:buFont typeface="Arial"/>
              <a:buNone/>
            </a:pPr>
            <a:r>
              <a:rPr lang="en-US" sz="2000" b="1">
                <a:solidFill>
                  <a:srgbClr val="373D3F"/>
                </a:solidFill>
              </a:rPr>
              <a:t>Depreciation Expense =  ( Cost − Salvage ) / Useful Life</a:t>
            </a:r>
            <a:endParaRPr sz="2000" b="1">
              <a:solidFill>
                <a:srgbClr val="373D3F"/>
              </a:solidFill>
            </a:endParaRPr>
          </a:p>
          <a:p>
            <a:pPr marL="0" lvl="0" indent="0" algn="l" rtl="0">
              <a:lnSpc>
                <a:spcPct val="115000"/>
              </a:lnSpc>
              <a:spcBef>
                <a:spcPts val="24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750"/>
              </a:spcBef>
              <a:spcAft>
                <a:spcPts val="0"/>
              </a:spcAft>
              <a:buNone/>
            </a:pPr>
            <a:endParaRPr/>
          </a:p>
        </p:txBody>
      </p:sp>
      <p:pic>
        <p:nvPicPr>
          <p:cNvPr id="131" name="Google Shape;131;ga2071fe976_0_55"/>
          <p:cNvPicPr preferRelativeResize="0"/>
          <p:nvPr/>
        </p:nvPicPr>
        <p:blipFill>
          <a:blip r:embed="rId3">
            <a:alphaModFix/>
          </a:blip>
          <a:stretch>
            <a:fillRect/>
          </a:stretch>
        </p:blipFill>
        <p:spPr>
          <a:xfrm>
            <a:off x="6314400" y="1934848"/>
            <a:ext cx="5877600" cy="3911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a2071fe976_0_6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Compute Depreciation Under Accelerated Methods</a:t>
            </a:r>
            <a:endParaRPr/>
          </a:p>
        </p:txBody>
      </p:sp>
      <p:sp>
        <p:nvSpPr>
          <p:cNvPr id="138" name="Google Shape;138;ga2071fe976_0_61"/>
          <p:cNvSpPr txBox="1">
            <a:spLocks noGrp="1"/>
          </p:cNvSpPr>
          <p:nvPr>
            <p:ph type="body" idx="1"/>
          </p:nvPr>
        </p:nvSpPr>
        <p:spPr>
          <a:xfrm>
            <a:off x="838200" y="1797263"/>
            <a:ext cx="53844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900" b="1">
                <a:solidFill>
                  <a:srgbClr val="373D3F"/>
                </a:solidFill>
                <a:highlight>
                  <a:srgbClr val="F1F7FB"/>
                </a:highlight>
              </a:rPr>
              <a:t>Double-declining-balance method (DDB)</a:t>
            </a:r>
            <a:r>
              <a:rPr lang="en-US" sz="1900">
                <a:solidFill>
                  <a:srgbClr val="373D3F"/>
                </a:solidFill>
                <a:highlight>
                  <a:srgbClr val="F1F7FB"/>
                </a:highlight>
              </a:rPr>
              <a:t>. As the name implies, depreciation is calculated by doubling the straight-line rate and then applying that rate to the declining “value” of the asset.</a:t>
            </a:r>
            <a:endParaRPr sz="1900">
              <a:solidFill>
                <a:srgbClr val="373D3F"/>
              </a:solidFill>
              <a:highlight>
                <a:srgbClr val="F1F7FB"/>
              </a:highlight>
            </a:endParaRPr>
          </a:p>
          <a:p>
            <a:pPr marL="0" lvl="0" indent="0" algn="l" rtl="0">
              <a:spcBef>
                <a:spcPts val="750"/>
              </a:spcBef>
              <a:spcAft>
                <a:spcPts val="0"/>
              </a:spcAft>
              <a:buNone/>
            </a:pPr>
            <a:endParaRPr sz="1900">
              <a:solidFill>
                <a:srgbClr val="373D3F"/>
              </a:solidFill>
              <a:highlight>
                <a:srgbClr val="F1F7FB"/>
              </a:highlight>
            </a:endParaRPr>
          </a:p>
          <a:p>
            <a:pPr marL="0" lvl="0" indent="0" algn="l" rtl="0">
              <a:spcBef>
                <a:spcPts val="750"/>
              </a:spcBef>
              <a:spcAft>
                <a:spcPts val="0"/>
              </a:spcAft>
              <a:buNone/>
            </a:pPr>
            <a:r>
              <a:rPr lang="en-US" sz="1900" b="1">
                <a:solidFill>
                  <a:srgbClr val="373D3F"/>
                </a:solidFill>
                <a:highlight>
                  <a:srgbClr val="F1F7FB"/>
                </a:highlight>
              </a:rPr>
              <a:t>Accelerated depreciation</a:t>
            </a:r>
            <a:r>
              <a:rPr lang="en-US" sz="1900">
                <a:solidFill>
                  <a:srgbClr val="373D3F"/>
                </a:solidFill>
                <a:highlight>
                  <a:srgbClr val="F1F7FB"/>
                </a:highlight>
              </a:rPr>
              <a:t> records a larger amount of depreciation in the early years, thus accelerating the allocation of cost to the periods. This method may make more sense if you look at it theoretically graphed against the repair and maintenance costs of the vehicle, which would be very small in the first years and larger in later years.</a:t>
            </a:r>
            <a:endParaRPr sz="1900">
              <a:solidFill>
                <a:srgbClr val="373D3F"/>
              </a:solidFill>
              <a:highlight>
                <a:srgbClr val="F1F7FB"/>
              </a:highlight>
            </a:endParaRPr>
          </a:p>
          <a:p>
            <a:pPr marL="0" lvl="0" indent="0" algn="l" rtl="0">
              <a:spcBef>
                <a:spcPts val="750"/>
              </a:spcBef>
              <a:spcAft>
                <a:spcPts val="0"/>
              </a:spcAft>
              <a:buNone/>
            </a:pPr>
            <a:endParaRPr sz="1500">
              <a:solidFill>
                <a:srgbClr val="373D3F"/>
              </a:solidFill>
              <a:highlight>
                <a:srgbClr val="FFFFFF"/>
              </a:highlight>
            </a:endParaRPr>
          </a:p>
        </p:txBody>
      </p:sp>
      <p:pic>
        <p:nvPicPr>
          <p:cNvPr id="139" name="Google Shape;139;ga2071fe976_0_61" descr="This video explains the double-declining-balance depreciation method and illustrates how to calculate depreciation expense using the double-declining-balance method with an example.&#10;&#10;Edspira is your source for business and financial education.  To view the entire video library for free, visit http://www.Edspira.com &#10;&#10;To like us on Facebook, visit https://www.facebook.com/Edspira&#10;&#10;Edspira is the creation of Michael McLaughlin, who went from teenage homelessness to a PhD.  The goal of Michael's life is to increase access to education so all people can achieve their dreams.  To learn more about Michael's story, visit http://www.MichaelMcLaughlin.com&#10;&#10;To follow Michael on Facebook, visit&#10;https://facebook.com/Prof.Michael.McLaughlin &#10;&#10;To follow Michael on Twitter, visit&#10;https://twitter.com/Prof_McLaughlin&#10;— &#10;Edspira is the creation of Michael McLaughlin, who went from teenage homelessness to a PhD.  &#10;Edspira’s mission is to make a high-quality business education accessible to all people.&#10;— &#10;SUBSCRIBE FOR A FREE 53-PAGE GUIDE TO THE FINANCIAL STATEMENTS&#10;* http://eepurl.com/dIaa5z&#10;— &#10;LISTEN TO THE SCHEME PODCAST&#10;* Apple Podcasts: https://podcasts.apple.com/us/podcast/scheme/id1522352725&#10;* Spotify: https://open.spotify.com/show/4WaNTqVFxISHlgcSWNT1kc&#10;* Website: https://www.edspira.com/podcast-2/  &#10;— &#10;CONNECT WITH EDSPIRA&#10;* Website: https://www.edspira.com&#10;* Blog: https://www.edspira.com/blog/ &#10;* Facebook page:  https://www.facebook.com/Edspira&#10;* Facebook group:  https://www.facebook.com/groups/561316587899818//&#10;* Reddit:  https://www.reddit.com/r/edspira&#10;* LinkedIn:  https://www.linkedin.com/company/edspira&#10;— &#10;CONNECT WITH MICHAEL&#10;* Website:  http://www.MichaelMcLaughlin.com&#10;* LinkedIn:  https://www.linkedin.com/in/prof-michael-mclaughlin &#10;* Twitter:  https://www.twitter.com/Prof_McLaughlin&#10;* Facebook:  https://www.facebook.com/prof.michael.mclaughlin&#10;* Snapchat:  https://www.snapchat.com/add/prof_mclaughlin&#10;*Twitch:  https://twitch.tv/prof_mclaughlin &#10;* Instagram:  https://www.instagram.com/prof_mclaughlin&#10;*TikTok:  https://www.tiktok.com/@prof_mclaughlin" title="Double Declining Balance Depreciation Method">
            <a:hlinkClick r:id="rId3"/>
          </p:cNvPr>
          <p:cNvPicPr preferRelativeResize="0"/>
          <p:nvPr/>
        </p:nvPicPr>
        <p:blipFill>
          <a:blip r:embed="rId4">
            <a:alphaModFix/>
          </a:blip>
          <a:stretch>
            <a:fillRect/>
          </a:stretch>
        </p:blipFill>
        <p:spPr>
          <a:xfrm>
            <a:off x="6222600" y="1825625"/>
            <a:ext cx="5725950" cy="429446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10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a2071fe976_0_7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Compute Depreciation Using Units-of-Production Method</a:t>
            </a:r>
            <a:endParaRPr/>
          </a:p>
        </p:txBody>
      </p:sp>
      <p:sp>
        <p:nvSpPr>
          <p:cNvPr id="146" name="Google Shape;146;ga2071fe976_0_75"/>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900" b="1">
                <a:solidFill>
                  <a:srgbClr val="373D3F"/>
                </a:solidFill>
              </a:rPr>
              <a:t>Units-of-production depreciation method</a:t>
            </a:r>
            <a:r>
              <a:rPr lang="en-US" sz="1900">
                <a:solidFill>
                  <a:srgbClr val="373D3F"/>
                </a:solidFill>
              </a:rPr>
              <a:t> assigns an equal amount of depreciation to each unit of product manufactured or service rendered by an asset. </a:t>
            </a:r>
            <a:endParaRPr sz="1900">
              <a:solidFill>
                <a:srgbClr val="373D3F"/>
              </a:solidFill>
            </a:endParaRPr>
          </a:p>
          <a:p>
            <a:pPr marL="457200" lvl="0" indent="-342900" algn="l" rtl="0">
              <a:lnSpc>
                <a:spcPct val="115000"/>
              </a:lnSpc>
              <a:spcBef>
                <a:spcPts val="0"/>
              </a:spcBef>
              <a:spcAft>
                <a:spcPts val="0"/>
              </a:spcAft>
              <a:buClr>
                <a:srgbClr val="373D3F"/>
              </a:buClr>
              <a:buSzPts val="1800"/>
              <a:buChar char="•"/>
            </a:pPr>
            <a:r>
              <a:rPr lang="en-US" sz="1800">
                <a:solidFill>
                  <a:srgbClr val="373D3F"/>
                </a:solidFill>
              </a:rPr>
              <a:t>Based on physical output and applied in situations where usage rather than obsolescence leads to the demise of the asset. </a:t>
            </a:r>
            <a:endParaRPr sz="1800">
              <a:solidFill>
                <a:srgbClr val="373D3F"/>
              </a:solidFill>
            </a:endParaRPr>
          </a:p>
          <a:p>
            <a:pPr marL="457200" lvl="0" indent="-342900" algn="l" rtl="0">
              <a:lnSpc>
                <a:spcPct val="115000"/>
              </a:lnSpc>
              <a:spcBef>
                <a:spcPts val="0"/>
              </a:spcBef>
              <a:spcAft>
                <a:spcPts val="0"/>
              </a:spcAft>
              <a:buClr>
                <a:srgbClr val="373D3F"/>
              </a:buClr>
              <a:buSzPts val="1800"/>
              <a:buChar char="•"/>
            </a:pPr>
            <a:r>
              <a:rPr lang="en-US" sz="1800">
                <a:solidFill>
                  <a:srgbClr val="373D3F"/>
                </a:solidFill>
              </a:rPr>
              <a:t>Compute the depreciation charge per unit of output. Then, multiply this figure by the number of units of goods or services produced during the accounting period to find the period’s depreciation expense.</a:t>
            </a:r>
            <a:endParaRPr sz="1800">
              <a:solidFill>
                <a:srgbClr val="373D3F"/>
              </a:solidFill>
            </a:endParaRPr>
          </a:p>
          <a:p>
            <a:pPr marL="457200" lvl="0" indent="0" algn="l" rtl="0">
              <a:lnSpc>
                <a:spcPct val="115000"/>
              </a:lnSpc>
              <a:spcBef>
                <a:spcPts val="0"/>
              </a:spcBef>
              <a:spcAft>
                <a:spcPts val="0"/>
              </a:spcAft>
              <a:buNone/>
            </a:pPr>
            <a:endParaRPr sz="1600">
              <a:solidFill>
                <a:srgbClr val="373D3F"/>
              </a:solidFill>
            </a:endParaRPr>
          </a:p>
          <a:p>
            <a:pPr marL="0" lvl="0" indent="0" algn="l" rtl="0">
              <a:lnSpc>
                <a:spcPct val="115000"/>
              </a:lnSpc>
              <a:spcBef>
                <a:spcPts val="0"/>
              </a:spcBef>
              <a:spcAft>
                <a:spcPts val="0"/>
              </a:spcAft>
              <a:buClr>
                <a:schemeClr val="dk1"/>
              </a:buClr>
              <a:buSzPts val="1100"/>
              <a:buFont typeface="Arial"/>
              <a:buNone/>
            </a:pPr>
            <a:r>
              <a:rPr lang="en-US" sz="1900">
                <a:solidFill>
                  <a:srgbClr val="373D3F"/>
                </a:solidFill>
              </a:rPr>
              <a:t>The units of production method </a:t>
            </a:r>
            <a:r>
              <a:rPr lang="en-US" sz="1900" b="1">
                <a:solidFill>
                  <a:srgbClr val="373D3F"/>
                </a:solidFill>
              </a:rPr>
              <a:t>requires a</a:t>
            </a:r>
            <a:r>
              <a:rPr lang="en-US" sz="1900">
                <a:solidFill>
                  <a:srgbClr val="373D3F"/>
                </a:solidFill>
              </a:rPr>
              <a:t> </a:t>
            </a:r>
            <a:r>
              <a:rPr lang="en-US" sz="1900" b="1">
                <a:solidFill>
                  <a:srgbClr val="373D3F"/>
                </a:solidFill>
              </a:rPr>
              <a:t>two-step process</a:t>
            </a:r>
            <a:r>
              <a:rPr lang="en-US" sz="1900">
                <a:solidFill>
                  <a:srgbClr val="373D3F"/>
                </a:solidFill>
              </a:rPr>
              <a:t>:</a:t>
            </a:r>
            <a:endParaRPr sz="1900">
              <a:solidFill>
                <a:srgbClr val="373D3F"/>
              </a:solidFill>
            </a:endParaRPr>
          </a:p>
          <a:p>
            <a:pPr marL="812800" lvl="0" indent="-342900" algn="l" rtl="0">
              <a:lnSpc>
                <a:spcPct val="115000"/>
              </a:lnSpc>
              <a:spcBef>
                <a:spcPts val="1200"/>
              </a:spcBef>
              <a:spcAft>
                <a:spcPts val="0"/>
              </a:spcAft>
              <a:buClr>
                <a:srgbClr val="373D3F"/>
              </a:buClr>
              <a:buSzPts val="1800"/>
              <a:buFont typeface="Century Gothic"/>
              <a:buChar char="●"/>
            </a:pPr>
            <a:r>
              <a:rPr lang="en-US" sz="1800" b="1">
                <a:solidFill>
                  <a:srgbClr val="373D3F"/>
                </a:solidFill>
              </a:rPr>
              <a:t>Step 1: </a:t>
            </a:r>
            <a:r>
              <a:rPr lang="en-US" sz="1800">
                <a:solidFill>
                  <a:srgbClr val="373D3F"/>
                </a:solidFill>
              </a:rPr>
              <a:t>Calculate Depreciation per Unit:</a:t>
            </a:r>
            <a:endParaRPr sz="1800">
              <a:solidFill>
                <a:srgbClr val="373D3F"/>
              </a:solidFill>
            </a:endParaRPr>
          </a:p>
          <a:p>
            <a:pPr marL="0" lvl="0" indent="0" algn="l" rtl="0">
              <a:lnSpc>
                <a:spcPct val="115000"/>
              </a:lnSpc>
              <a:spcBef>
                <a:spcPts val="1000"/>
              </a:spcBef>
              <a:spcAft>
                <a:spcPts val="0"/>
              </a:spcAft>
              <a:buClr>
                <a:schemeClr val="dk1"/>
              </a:buClr>
              <a:buSzPts val="1100"/>
              <a:buFont typeface="Arial"/>
              <a:buNone/>
            </a:pPr>
            <a:r>
              <a:rPr lang="en-US" sz="1900" b="1">
                <a:solidFill>
                  <a:srgbClr val="373D3F"/>
                </a:solidFill>
              </a:rPr>
              <a:t>Depreciation per unit = ( Cost − Salvage) / expected number of units over lifetime</a:t>
            </a:r>
            <a:endParaRPr sz="1900" b="1">
              <a:solidFill>
                <a:srgbClr val="373D3F"/>
              </a:solidFill>
            </a:endParaRPr>
          </a:p>
          <a:p>
            <a:pPr marL="812800" lvl="0" indent="-342900" algn="l" rtl="0">
              <a:lnSpc>
                <a:spcPct val="115000"/>
              </a:lnSpc>
              <a:spcBef>
                <a:spcPts val="1200"/>
              </a:spcBef>
              <a:spcAft>
                <a:spcPts val="0"/>
              </a:spcAft>
              <a:buClr>
                <a:srgbClr val="373D3F"/>
              </a:buClr>
              <a:buSzPts val="1800"/>
              <a:buFont typeface="Century Gothic"/>
              <a:buChar char="●"/>
            </a:pPr>
            <a:r>
              <a:rPr lang="en-US" sz="1800" b="1">
                <a:solidFill>
                  <a:srgbClr val="373D3F"/>
                </a:solidFill>
              </a:rPr>
              <a:t>Step 2:</a:t>
            </a:r>
            <a:r>
              <a:rPr lang="en-US" sz="1800">
                <a:solidFill>
                  <a:srgbClr val="373D3F"/>
                </a:solidFill>
              </a:rPr>
              <a:t> Calculate Depreciation Expense:</a:t>
            </a:r>
            <a:endParaRPr sz="1800">
              <a:solidFill>
                <a:srgbClr val="373D3F"/>
              </a:solidFill>
            </a:endParaRPr>
          </a:p>
          <a:p>
            <a:pPr marL="0" lvl="0" indent="0" algn="l" rtl="0">
              <a:lnSpc>
                <a:spcPct val="115000"/>
              </a:lnSpc>
              <a:spcBef>
                <a:spcPts val="1000"/>
              </a:spcBef>
              <a:spcAft>
                <a:spcPts val="0"/>
              </a:spcAft>
              <a:buClr>
                <a:schemeClr val="dk1"/>
              </a:buClr>
              <a:buSzPts val="1100"/>
              <a:buFont typeface="Arial"/>
              <a:buNone/>
            </a:pPr>
            <a:r>
              <a:rPr lang="en-US" sz="1900" b="1">
                <a:solidFill>
                  <a:srgbClr val="373D3F"/>
                </a:solidFill>
              </a:rPr>
              <a:t>Depreciation Expense = Number of units produced this period x Depreciation per unit.</a:t>
            </a:r>
            <a:endParaRPr sz="1900" b="1">
              <a:solidFill>
                <a:srgbClr val="373D3F"/>
              </a:solidFill>
            </a:endParaRPr>
          </a:p>
          <a:p>
            <a:pPr marL="0" lvl="0" indent="0" algn="l" rtl="0">
              <a:lnSpc>
                <a:spcPct val="115000"/>
              </a:lnSpc>
              <a:spcBef>
                <a:spcPts val="2400"/>
              </a:spcBef>
              <a:spcAft>
                <a:spcPts val="0"/>
              </a:spcAft>
              <a:buClr>
                <a:schemeClr val="dk1"/>
              </a:buClr>
              <a:buSzPts val="1100"/>
              <a:buFont typeface="Arial"/>
              <a:buNone/>
            </a:pPr>
            <a:endParaRPr sz="1100">
              <a:latin typeface="Arial"/>
              <a:ea typeface="Arial"/>
              <a:cs typeface="Arial"/>
              <a:sym typeface="Arial"/>
            </a:endParaRPr>
          </a:p>
          <a:p>
            <a:pPr marL="0" lvl="0" indent="0" algn="l" rtl="0">
              <a:spcBef>
                <a:spcPts val="750"/>
              </a:spcBef>
              <a:spcAft>
                <a:spcPts val="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a2071fe976_0_8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Journalize Adjusting Entries for the Recording of Depreciation</a:t>
            </a:r>
            <a:endParaRPr/>
          </a:p>
        </p:txBody>
      </p:sp>
      <p:graphicFrame>
        <p:nvGraphicFramePr>
          <p:cNvPr id="153" name="Google Shape;153;ga2071fe976_0_81"/>
          <p:cNvGraphicFramePr/>
          <p:nvPr/>
        </p:nvGraphicFramePr>
        <p:xfrm>
          <a:off x="2910000" y="1900725"/>
          <a:ext cx="7136350" cy="4467585"/>
        </p:xfrm>
        <a:graphic>
          <a:graphicData uri="http://schemas.openxmlformats.org/drawingml/2006/table">
            <a:tbl>
              <a:tblPr>
                <a:solidFill>
                  <a:srgbClr val="FFFFFF"/>
                </a:solidFill>
                <a:tableStyleId>{82A490F8-EB59-48D3-9111-287E5D7AE330}</a:tableStyleId>
              </a:tblPr>
              <a:tblGrid>
                <a:gridCol w="1133400">
                  <a:extLst>
                    <a:ext uri="{9D8B030D-6E8A-4147-A177-3AD203B41FA5}">
                      <a16:colId xmlns:a16="http://schemas.microsoft.com/office/drawing/2014/main" val="20000"/>
                    </a:ext>
                  </a:extLst>
                </a:gridCol>
                <a:gridCol w="3404100">
                  <a:extLst>
                    <a:ext uri="{9D8B030D-6E8A-4147-A177-3AD203B41FA5}">
                      <a16:colId xmlns:a16="http://schemas.microsoft.com/office/drawing/2014/main" val="20001"/>
                    </a:ext>
                  </a:extLst>
                </a:gridCol>
                <a:gridCol w="793900">
                  <a:extLst>
                    <a:ext uri="{9D8B030D-6E8A-4147-A177-3AD203B41FA5}">
                      <a16:colId xmlns:a16="http://schemas.microsoft.com/office/drawing/2014/main" val="20002"/>
                    </a:ext>
                  </a:extLst>
                </a:gridCol>
                <a:gridCol w="902475">
                  <a:extLst>
                    <a:ext uri="{9D8B030D-6E8A-4147-A177-3AD203B41FA5}">
                      <a16:colId xmlns:a16="http://schemas.microsoft.com/office/drawing/2014/main" val="20003"/>
                    </a:ext>
                  </a:extLst>
                </a:gridCol>
                <a:gridCol w="902475">
                  <a:extLst>
                    <a:ext uri="{9D8B030D-6E8A-4147-A177-3AD203B41FA5}">
                      <a16:colId xmlns:a16="http://schemas.microsoft.com/office/drawing/2014/main" val="20004"/>
                    </a:ext>
                  </a:extLst>
                </a:gridCol>
              </a:tblGrid>
              <a:tr h="478200">
                <a:tc gridSpan="5">
                  <a:txBody>
                    <a:bodyPr/>
                    <a:lstStyle/>
                    <a:p>
                      <a:pPr marL="0" lvl="0" indent="0" algn="ctr" rtl="0">
                        <a:spcBef>
                          <a:spcPts val="0"/>
                        </a:spcBef>
                        <a:spcAft>
                          <a:spcPts val="0"/>
                        </a:spcAft>
                        <a:buNone/>
                      </a:pPr>
                      <a:r>
                        <a:rPr lang="en-US" b="1">
                          <a:latin typeface="Century Gothic"/>
                          <a:ea typeface="Century Gothic"/>
                          <a:cs typeface="Century Gothic"/>
                          <a:sym typeface="Century Gothic"/>
                        </a:rPr>
                        <a:t>Journal</a:t>
                      </a:r>
                      <a:endParaRPr b="1">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9525" cap="flat" cmpd="sng">
                      <a:solidFill>
                        <a:srgbClr val="C5CFD6"/>
                      </a:solidFill>
                      <a:prstDash val="solid"/>
                      <a:round/>
                      <a:headEnd type="none" w="sm" len="sm"/>
                      <a:tailEnd type="none" w="sm" len="sm"/>
                    </a:lnB>
                    <a:solidFill>
                      <a:srgbClr val="DDE3E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39850">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Date</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Description</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Post. Ref.</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Debit</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Credit</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extLst>
                  <a:ext uri="{0D108BD9-81ED-4DB2-BD59-A6C34878D82A}">
                    <a16:rowId xmlns:a16="http://schemas.microsoft.com/office/drawing/2014/main" val="10001"/>
                  </a:ext>
                </a:extLst>
              </a:tr>
              <a:tr h="478200">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20X1</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2"/>
                  </a:ext>
                </a:extLst>
              </a:tr>
              <a:tr h="4782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Dec 31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Depreciation Expense – Buildings</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9,513.00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3"/>
                  </a:ext>
                </a:extLst>
              </a:tr>
              <a:tr h="4782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Dec 31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Depreciation Expense – Machinery</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35,019.00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4"/>
                  </a:ext>
                </a:extLst>
              </a:tr>
              <a:tr h="4782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Dec 31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      Accumulated Depreciation – Buildings</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9,513.00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5"/>
                  </a:ext>
                </a:extLst>
              </a:tr>
              <a:tr h="4782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Dec 31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      Accumulated Depreciation – Machinery</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35,019.00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6"/>
                  </a:ext>
                </a:extLst>
              </a:tr>
              <a:tr h="4782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Dec 31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To record depreciation expense for 20X1</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7"/>
                  </a:ext>
                </a:extLst>
              </a:tr>
              <a:tr h="563925">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91425" marR="91425" marT="91425" marB="91425">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91425" marR="91425" marT="91425" marB="91425">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91425" marR="91425" marT="91425" marB="91425">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91425" marR="91425" marT="91425" marB="91425">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91425" marR="91425" marT="91425" marB="91425">
                    <a:lnT w="9525" cap="flat" cmpd="sng">
                      <a:solidFill>
                        <a:srgbClr val="DDE3E9"/>
                      </a:solidFill>
                      <a:prstDash val="solid"/>
                      <a:round/>
                      <a:headEnd type="none" w="sm" len="sm"/>
                      <a:tailEnd type="none" w="sm" len="sm"/>
                    </a:lnT>
                  </a:tcPr>
                </a:tc>
                <a:extLst>
                  <a:ext uri="{0D108BD9-81ED-4DB2-BD59-A6C34878D82A}">
                    <a16:rowId xmlns:a16="http://schemas.microsoft.com/office/drawing/2014/main" val="10008"/>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ga2071fe976_0_9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sz="3200" dirty="0"/>
              <a:t>Understand the Relationship Between Accumulated Depreciation and Depreciation Expense</a:t>
            </a:r>
            <a:endParaRPr sz="3200" dirty="0"/>
          </a:p>
        </p:txBody>
      </p:sp>
      <p:sp>
        <p:nvSpPr>
          <p:cNvPr id="160" name="Google Shape;160;ga2071fe976_0_92"/>
          <p:cNvSpPr txBox="1">
            <a:spLocks noGrp="1"/>
          </p:cNvSpPr>
          <p:nvPr>
            <p:ph type="body" idx="1"/>
          </p:nvPr>
        </p:nvSpPr>
        <p:spPr>
          <a:xfrm>
            <a:off x="838200" y="1825625"/>
            <a:ext cx="3676650" cy="4511194"/>
          </a:xfrm>
          <a:prstGeom prst="rect">
            <a:avLst/>
          </a:prstGeom>
        </p:spPr>
        <p:txBody>
          <a:bodyPr spcFirstLastPara="1" wrap="square" lIns="91425" tIns="45700" rIns="91425" bIns="45700" anchor="t" anchorCtr="0">
            <a:noAutofit/>
          </a:bodyPr>
          <a:lstStyle/>
          <a:p>
            <a:pPr marL="457200" lvl="0" indent="-349250" algn="l" rtl="0">
              <a:spcBef>
                <a:spcPts val="750"/>
              </a:spcBef>
              <a:spcAft>
                <a:spcPts val="0"/>
              </a:spcAft>
              <a:buClr>
                <a:srgbClr val="373D3F"/>
              </a:buClr>
              <a:buSzPts val="1900"/>
              <a:buChar char="•"/>
            </a:pPr>
            <a:r>
              <a:rPr lang="en-US" sz="1900" dirty="0">
                <a:solidFill>
                  <a:srgbClr val="373D3F"/>
                </a:solidFill>
                <a:highlight>
                  <a:srgbClr val="F1F7FB"/>
                </a:highlight>
              </a:rPr>
              <a:t>Accumulated depreciation tracks depreciation (cost allocated to the income statement) to date.</a:t>
            </a:r>
            <a:endParaRPr sz="1900" dirty="0">
              <a:solidFill>
                <a:srgbClr val="373D3F"/>
              </a:solidFill>
              <a:highlight>
                <a:srgbClr val="F1F7FB"/>
              </a:highlight>
            </a:endParaRPr>
          </a:p>
          <a:p>
            <a:pPr marL="457200" lvl="0" indent="-349250" algn="l" rtl="0">
              <a:spcBef>
                <a:spcPts val="0"/>
              </a:spcBef>
              <a:spcAft>
                <a:spcPts val="0"/>
              </a:spcAft>
              <a:buClr>
                <a:srgbClr val="373D3F"/>
              </a:buClr>
              <a:buSzPts val="1900"/>
              <a:buChar char="•"/>
            </a:pPr>
            <a:r>
              <a:rPr lang="en-US" sz="1900" dirty="0">
                <a:solidFill>
                  <a:srgbClr val="373D3F"/>
                </a:solidFill>
                <a:highlight>
                  <a:srgbClr val="F1F7FB"/>
                </a:highlight>
              </a:rPr>
              <a:t>The current year depreciation is added to the prior year’s accumulated depreciation to give us the current amount of accumulated depreciation.</a:t>
            </a:r>
            <a:endParaRPr sz="1900" dirty="0">
              <a:solidFill>
                <a:srgbClr val="373D3F"/>
              </a:solidFill>
              <a:highlight>
                <a:srgbClr val="F1F7FB"/>
              </a:highlight>
            </a:endParaRPr>
          </a:p>
        </p:txBody>
      </p:sp>
      <p:graphicFrame>
        <p:nvGraphicFramePr>
          <p:cNvPr id="2" name="Table 1">
            <a:extLst>
              <a:ext uri="{FF2B5EF4-FFF2-40B4-BE49-F238E27FC236}">
                <a16:creationId xmlns:a16="http://schemas.microsoft.com/office/drawing/2014/main" id="{04524653-8B02-DB46-B557-DD63610EF575}"/>
              </a:ext>
            </a:extLst>
          </p:cNvPr>
          <p:cNvGraphicFramePr>
            <a:graphicFrameLocks noGrp="1"/>
          </p:cNvGraphicFramePr>
          <p:nvPr>
            <p:extLst>
              <p:ext uri="{D42A27DB-BD31-4B8C-83A1-F6EECF244321}">
                <p14:modId xmlns:p14="http://schemas.microsoft.com/office/powerpoint/2010/main" val="669751328"/>
              </p:ext>
            </p:extLst>
          </p:nvPr>
        </p:nvGraphicFramePr>
        <p:xfrm>
          <a:off x="4743853" y="1687652"/>
          <a:ext cx="7286223" cy="4755034"/>
        </p:xfrm>
        <a:graphic>
          <a:graphicData uri="http://schemas.openxmlformats.org/drawingml/2006/table">
            <a:tbl>
              <a:tblPr firstRow="1">
                <a:tableStyleId>{00A15C55-8517-42AA-B614-E9B94910E393}</a:tableStyleId>
              </a:tblPr>
              <a:tblGrid>
                <a:gridCol w="619452">
                  <a:extLst>
                    <a:ext uri="{9D8B030D-6E8A-4147-A177-3AD203B41FA5}">
                      <a16:colId xmlns:a16="http://schemas.microsoft.com/office/drawing/2014/main" val="220269846"/>
                    </a:ext>
                  </a:extLst>
                </a:gridCol>
                <a:gridCol w="1272451">
                  <a:extLst>
                    <a:ext uri="{9D8B030D-6E8A-4147-A177-3AD203B41FA5}">
                      <a16:colId xmlns:a16="http://schemas.microsoft.com/office/drawing/2014/main" val="2626386886"/>
                    </a:ext>
                  </a:extLst>
                </a:gridCol>
                <a:gridCol w="1435585">
                  <a:extLst>
                    <a:ext uri="{9D8B030D-6E8A-4147-A177-3AD203B41FA5}">
                      <a16:colId xmlns:a16="http://schemas.microsoft.com/office/drawing/2014/main" val="2495641544"/>
                    </a:ext>
                  </a:extLst>
                </a:gridCol>
                <a:gridCol w="836068">
                  <a:extLst>
                    <a:ext uri="{9D8B030D-6E8A-4147-A177-3AD203B41FA5}">
                      <a16:colId xmlns:a16="http://schemas.microsoft.com/office/drawing/2014/main" val="3457751747"/>
                    </a:ext>
                  </a:extLst>
                </a:gridCol>
                <a:gridCol w="1008116">
                  <a:extLst>
                    <a:ext uri="{9D8B030D-6E8A-4147-A177-3AD203B41FA5}">
                      <a16:colId xmlns:a16="http://schemas.microsoft.com/office/drawing/2014/main" val="1606462425"/>
                    </a:ext>
                  </a:extLst>
                </a:gridCol>
                <a:gridCol w="1000125">
                  <a:extLst>
                    <a:ext uri="{9D8B030D-6E8A-4147-A177-3AD203B41FA5}">
                      <a16:colId xmlns:a16="http://schemas.microsoft.com/office/drawing/2014/main" val="2447294635"/>
                    </a:ext>
                  </a:extLst>
                </a:gridCol>
                <a:gridCol w="1114426">
                  <a:extLst>
                    <a:ext uri="{9D8B030D-6E8A-4147-A177-3AD203B41FA5}">
                      <a16:colId xmlns:a16="http://schemas.microsoft.com/office/drawing/2014/main" val="1597372469"/>
                    </a:ext>
                  </a:extLst>
                </a:gridCol>
              </a:tblGrid>
              <a:tr h="184967">
                <a:tc gridSpan="7">
                  <a:txBody>
                    <a:bodyPr/>
                    <a:lstStyle/>
                    <a:p>
                      <a:r>
                        <a:rPr lang="en-US" sz="1100" dirty="0">
                          <a:latin typeface="Century Gothic" panose="020B0502020202020204" pitchFamily="34" charset="0"/>
                        </a:rPr>
                        <a:t>Fixed Assets</a:t>
                      </a:r>
                    </a:p>
                  </a:txBody>
                  <a:tcPr marL="55490" marR="55490" marT="27745" marB="2774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14443491"/>
                  </a:ext>
                </a:extLst>
              </a:tr>
              <a:tr h="245081">
                <a:tc gridSpan="7">
                  <a:txBody>
                    <a:bodyPr/>
                    <a:lstStyle/>
                    <a:p>
                      <a:pPr algn="r" fontAlgn="ctr"/>
                      <a:r>
                        <a:rPr lang="en-US" sz="1100" b="1" dirty="0">
                          <a:effectLst/>
                          <a:latin typeface="Century Gothic" panose="020B0502020202020204" pitchFamily="34" charset="0"/>
                        </a:rPr>
                        <a:t>As of 12/31/20X2</a:t>
                      </a:r>
                    </a:p>
                  </a:txBody>
                  <a:tcPr marL="46242" marR="46242" marT="57802" marB="57802"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9220369"/>
                  </a:ext>
                </a:extLst>
              </a:tr>
              <a:tr h="245081">
                <a:tc gridSpan="7">
                  <a:txBody>
                    <a:bodyPr/>
                    <a:lstStyle/>
                    <a:p>
                      <a:pPr algn="ctr" fontAlgn="ctr"/>
                      <a:r>
                        <a:rPr lang="en-US" sz="1100" b="1" dirty="0">
                          <a:effectLst/>
                          <a:latin typeface="Century Gothic" panose="020B0502020202020204" pitchFamily="34" charset="0"/>
                        </a:rPr>
                        <a:t>Spivey Company</a:t>
                      </a:r>
                    </a:p>
                  </a:txBody>
                  <a:tcPr marL="46242" marR="46242" marT="57802" marB="57802"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60975941"/>
                  </a:ext>
                </a:extLst>
              </a:tr>
              <a:tr h="245081">
                <a:tc>
                  <a:txBody>
                    <a:bodyPr/>
                    <a:lstStyle/>
                    <a:p>
                      <a:pPr algn="l" fontAlgn="ctr"/>
                      <a:r>
                        <a:rPr lang="en-US" sz="1100" b="1" dirty="0">
                          <a:effectLst/>
                          <a:latin typeface="Century Gothic" panose="020B0502020202020204" pitchFamily="34" charset="0"/>
                        </a:rPr>
                        <a:t>Asset</a:t>
                      </a:r>
                    </a:p>
                  </a:txBody>
                  <a:tcPr marL="46242" marR="46242" marT="57802" marB="57802" anchor="ctr"/>
                </a:tc>
                <a:tc>
                  <a:txBody>
                    <a:bodyPr/>
                    <a:lstStyle/>
                    <a:p>
                      <a:pPr algn="l" fontAlgn="ctr"/>
                      <a:r>
                        <a:rPr lang="en-US" sz="1100" b="1">
                          <a:effectLst/>
                          <a:latin typeface="Century Gothic" panose="020B0502020202020204" pitchFamily="34" charset="0"/>
                        </a:rPr>
                        <a:t>Description</a:t>
                      </a:r>
                      <a:endParaRPr lang="en-US" sz="1100" b="1" dirty="0">
                        <a:effectLst/>
                        <a:latin typeface="Century Gothic" panose="020B0502020202020204" pitchFamily="34" charset="0"/>
                      </a:endParaRPr>
                    </a:p>
                  </a:txBody>
                  <a:tcPr marL="46242" marR="46242" marT="57802" marB="57802" anchor="ctr"/>
                </a:tc>
                <a:tc>
                  <a:txBody>
                    <a:bodyPr/>
                    <a:lstStyle/>
                    <a:p>
                      <a:pPr algn="l" fontAlgn="ctr"/>
                      <a:r>
                        <a:rPr lang="en-US" sz="1100" b="1">
                          <a:effectLst/>
                          <a:latin typeface="Century Gothic" panose="020B0502020202020204" pitchFamily="34" charset="0"/>
                        </a:rPr>
                        <a:t>Date Purchased</a:t>
                      </a:r>
                      <a:endParaRPr lang="en-US" sz="1100" b="1" dirty="0">
                        <a:effectLst/>
                        <a:latin typeface="Century Gothic" panose="020B0502020202020204" pitchFamily="34" charset="0"/>
                      </a:endParaRPr>
                    </a:p>
                  </a:txBody>
                  <a:tcPr marL="46242" marR="46242" marT="57802" marB="57802" anchor="ctr"/>
                </a:tc>
                <a:tc>
                  <a:txBody>
                    <a:bodyPr/>
                    <a:lstStyle/>
                    <a:p>
                      <a:pPr algn="l" fontAlgn="ctr"/>
                      <a:r>
                        <a:rPr lang="en-US" sz="1100" b="1" dirty="0">
                          <a:effectLst/>
                          <a:latin typeface="Century Gothic" panose="020B0502020202020204" pitchFamily="34" charset="0"/>
                        </a:rPr>
                        <a:t>Cost</a:t>
                      </a:r>
                    </a:p>
                  </a:txBody>
                  <a:tcPr marL="46242" marR="46242" marT="57802" marB="57802" anchor="ctr"/>
                </a:tc>
                <a:tc>
                  <a:txBody>
                    <a:bodyPr/>
                    <a:lstStyle/>
                    <a:p>
                      <a:pPr algn="l" fontAlgn="ctr"/>
                      <a:r>
                        <a:rPr lang="en-US" sz="1100" b="1" dirty="0">
                          <a:effectLst/>
                          <a:latin typeface="Century Gothic" panose="020B0502020202020204" pitchFamily="34" charset="0"/>
                        </a:rPr>
                        <a:t>Depreciation</a:t>
                      </a:r>
                    </a:p>
                  </a:txBody>
                  <a:tcPr marL="46242" marR="46242" marT="57802" marB="57802" anchor="ctr"/>
                </a:tc>
                <a:tc>
                  <a:txBody>
                    <a:bodyPr/>
                    <a:lstStyle/>
                    <a:p>
                      <a:pPr algn="l" fontAlgn="ctr"/>
                      <a:r>
                        <a:rPr lang="en-US" sz="1100" b="1" dirty="0">
                          <a:effectLst/>
                          <a:latin typeface="Century Gothic" panose="020B0502020202020204" pitchFamily="34" charset="0"/>
                        </a:rPr>
                        <a:t>PY Acc. Dep.</a:t>
                      </a:r>
                    </a:p>
                  </a:txBody>
                  <a:tcPr marL="46242" marR="46242" marT="57802" marB="57802" anchor="ctr"/>
                </a:tc>
                <a:tc>
                  <a:txBody>
                    <a:bodyPr/>
                    <a:lstStyle/>
                    <a:p>
                      <a:pPr algn="l" fontAlgn="ctr"/>
                      <a:r>
                        <a:rPr lang="en-US" sz="1100" b="1" dirty="0">
                          <a:effectLst/>
                          <a:latin typeface="Century Gothic" panose="020B0502020202020204" pitchFamily="34" charset="0"/>
                        </a:rPr>
                        <a:t>CY Acc. Dep.</a:t>
                      </a:r>
                    </a:p>
                  </a:txBody>
                  <a:tcPr marL="46242" marR="46242" marT="57802" marB="57802" anchor="ctr"/>
                </a:tc>
                <a:extLst>
                  <a:ext uri="{0D108BD9-81ED-4DB2-BD59-A6C34878D82A}">
                    <a16:rowId xmlns:a16="http://schemas.microsoft.com/office/drawing/2014/main" val="4069919129"/>
                  </a:ext>
                </a:extLst>
              </a:tr>
              <a:tr h="245081">
                <a:tc>
                  <a:txBody>
                    <a:bodyPr/>
                    <a:lstStyle/>
                    <a:p>
                      <a:pPr algn="l" fontAlgn="ctr"/>
                      <a:r>
                        <a:rPr lang="en-US" sz="1100">
                          <a:effectLst/>
                          <a:latin typeface="Century Gothic" panose="020B0502020202020204" pitchFamily="34" charset="0"/>
                        </a:rPr>
                        <a:t>1</a:t>
                      </a:r>
                    </a:p>
                  </a:txBody>
                  <a:tcPr marL="46242" marR="46242" marT="57802" marB="57802" anchor="ctr"/>
                </a:tc>
                <a:tc>
                  <a:txBody>
                    <a:bodyPr/>
                    <a:lstStyle/>
                    <a:p>
                      <a:pPr algn="l" fontAlgn="ctr"/>
                      <a:r>
                        <a:rPr lang="en-US" sz="1100">
                          <a:effectLst/>
                          <a:latin typeface="Century Gothic" panose="020B0502020202020204" pitchFamily="34" charset="0"/>
                        </a:rPr>
                        <a:t>Land</a:t>
                      </a:r>
                    </a:p>
                  </a:txBody>
                  <a:tcPr marL="46242" marR="46242" marT="57802" marB="57802" anchor="ctr"/>
                </a:tc>
                <a:tc>
                  <a:txBody>
                    <a:bodyPr/>
                    <a:lstStyle/>
                    <a:p>
                      <a:pPr algn="l" fontAlgn="ctr"/>
                      <a:r>
                        <a:rPr lang="en-US" sz="1100">
                          <a:effectLst/>
                          <a:latin typeface="Century Gothic" panose="020B0502020202020204" pitchFamily="34" charset="0"/>
                        </a:rPr>
                        <a:t>2/1/20X1</a:t>
                      </a:r>
                    </a:p>
                  </a:txBody>
                  <a:tcPr marL="46242" marR="46242" marT="57802" marB="57802" anchor="ctr"/>
                </a:tc>
                <a:tc>
                  <a:txBody>
                    <a:bodyPr/>
                    <a:lstStyle/>
                    <a:p>
                      <a:pPr algn="l" fontAlgn="ctr"/>
                      <a:r>
                        <a:rPr lang="en-US" sz="1100">
                          <a:effectLst/>
                          <a:latin typeface="Century Gothic" panose="020B0502020202020204" pitchFamily="34" charset="0"/>
                        </a:rPr>
                        <a:t>262,800</a:t>
                      </a:r>
                    </a:p>
                  </a:txBody>
                  <a:tcPr marL="46242" marR="46242" marT="57802" marB="57802" anchor="ctr"/>
                </a:tc>
                <a:tc>
                  <a:txBody>
                    <a:bodyPr/>
                    <a:lstStyle/>
                    <a:p>
                      <a:pPr algn="l" fontAlgn="ctr"/>
                      <a:endParaRPr lang="en-US" sz="1100">
                        <a:effectLst/>
                        <a:latin typeface="Century Gothic" panose="020B0502020202020204" pitchFamily="34" charset="0"/>
                      </a:endParaRPr>
                    </a:p>
                  </a:txBody>
                  <a:tcPr marL="46242" marR="46242" marT="57802" marB="57802" anchor="ctr"/>
                </a:tc>
                <a:tc>
                  <a:txBody>
                    <a:bodyPr/>
                    <a:lstStyle/>
                    <a:p>
                      <a:pPr algn="l" fontAlgn="ctr"/>
                      <a:endParaRPr lang="en-US" sz="1100">
                        <a:effectLst/>
                        <a:latin typeface="Century Gothic" panose="020B0502020202020204" pitchFamily="34" charset="0"/>
                      </a:endParaRPr>
                    </a:p>
                  </a:txBody>
                  <a:tcPr marL="46242" marR="46242" marT="57802" marB="57802" anchor="ctr"/>
                </a:tc>
                <a:tc>
                  <a:txBody>
                    <a:bodyPr/>
                    <a:lstStyle/>
                    <a:p>
                      <a:pPr algn="l" fontAlgn="ctr"/>
                      <a:endParaRPr lang="en-US" sz="1100">
                        <a:effectLst/>
                        <a:latin typeface="Century Gothic" panose="020B0502020202020204" pitchFamily="34" charset="0"/>
                      </a:endParaRPr>
                    </a:p>
                  </a:txBody>
                  <a:tcPr marL="46242" marR="46242" marT="57802" marB="57802" anchor="ctr"/>
                </a:tc>
                <a:extLst>
                  <a:ext uri="{0D108BD9-81ED-4DB2-BD59-A6C34878D82A}">
                    <a16:rowId xmlns:a16="http://schemas.microsoft.com/office/drawing/2014/main" val="3195781487"/>
                  </a:ext>
                </a:extLst>
              </a:tr>
              <a:tr h="245081">
                <a:tc>
                  <a:txBody>
                    <a:bodyPr/>
                    <a:lstStyle/>
                    <a:p>
                      <a:pPr algn="l" fontAlgn="ctr"/>
                      <a:r>
                        <a:rPr lang="en-US" sz="1100">
                          <a:effectLst/>
                          <a:latin typeface="Century Gothic" panose="020B0502020202020204" pitchFamily="34" charset="0"/>
                        </a:rPr>
                        <a:t>4</a:t>
                      </a:r>
                    </a:p>
                  </a:txBody>
                  <a:tcPr marL="46242" marR="46242" marT="57802" marB="57802" anchor="ctr"/>
                </a:tc>
                <a:tc>
                  <a:txBody>
                    <a:bodyPr/>
                    <a:lstStyle/>
                    <a:p>
                      <a:pPr algn="l" fontAlgn="ctr"/>
                      <a:r>
                        <a:rPr lang="en-US" sz="1100" dirty="0">
                          <a:effectLst/>
                          <a:latin typeface="Century Gothic" panose="020B0502020202020204" pitchFamily="34" charset="0"/>
                        </a:rPr>
                        <a:t>Land</a:t>
                      </a:r>
                    </a:p>
                  </a:txBody>
                  <a:tcPr marL="46242" marR="46242" marT="57802" marB="57802" anchor="ctr"/>
                </a:tc>
                <a:tc>
                  <a:txBody>
                    <a:bodyPr/>
                    <a:lstStyle/>
                    <a:p>
                      <a:pPr algn="l" fontAlgn="ctr"/>
                      <a:r>
                        <a:rPr lang="en-US" sz="1100" dirty="0">
                          <a:effectLst/>
                          <a:latin typeface="Century Gothic" panose="020B0502020202020204" pitchFamily="34" charset="0"/>
                        </a:rPr>
                        <a:t>10/1/20X1</a:t>
                      </a:r>
                    </a:p>
                  </a:txBody>
                  <a:tcPr marL="46242" marR="46242" marT="57802" marB="57802" anchor="ctr"/>
                </a:tc>
                <a:tc>
                  <a:txBody>
                    <a:bodyPr/>
                    <a:lstStyle/>
                    <a:p>
                      <a:pPr algn="l" fontAlgn="ctr"/>
                      <a:r>
                        <a:rPr lang="en-US" sz="1100">
                          <a:effectLst/>
                          <a:latin typeface="Century Gothic" panose="020B0502020202020204" pitchFamily="34" charset="0"/>
                        </a:rPr>
                        <a:t>120,000</a:t>
                      </a:r>
                    </a:p>
                  </a:txBody>
                  <a:tcPr marL="46242" marR="46242" marT="57802" marB="57802" anchor="ctr"/>
                </a:tc>
                <a:tc>
                  <a:txBody>
                    <a:bodyPr/>
                    <a:lstStyle/>
                    <a:p>
                      <a:pPr algn="l" fontAlgn="ctr"/>
                      <a:endParaRPr lang="en-US" sz="1100">
                        <a:effectLst/>
                        <a:latin typeface="Century Gothic" panose="020B0502020202020204" pitchFamily="34" charset="0"/>
                      </a:endParaRPr>
                    </a:p>
                  </a:txBody>
                  <a:tcPr marL="46242" marR="46242" marT="57802" marB="57802" anchor="ctr"/>
                </a:tc>
                <a:tc>
                  <a:txBody>
                    <a:bodyPr/>
                    <a:lstStyle/>
                    <a:p>
                      <a:pPr algn="l" fontAlgn="ctr"/>
                      <a:endParaRPr lang="en-US" sz="1100">
                        <a:effectLst/>
                        <a:latin typeface="Century Gothic" panose="020B0502020202020204" pitchFamily="34" charset="0"/>
                      </a:endParaRPr>
                    </a:p>
                  </a:txBody>
                  <a:tcPr marL="46242" marR="46242" marT="57802" marB="57802" anchor="ctr"/>
                </a:tc>
                <a:tc>
                  <a:txBody>
                    <a:bodyPr/>
                    <a:lstStyle/>
                    <a:p>
                      <a:pPr algn="l" fontAlgn="ctr"/>
                      <a:endParaRPr lang="en-US" sz="1100">
                        <a:effectLst/>
                        <a:latin typeface="Century Gothic" panose="020B0502020202020204" pitchFamily="34" charset="0"/>
                      </a:endParaRPr>
                    </a:p>
                  </a:txBody>
                  <a:tcPr marL="46242" marR="46242" marT="57802" marB="57802" anchor="ctr"/>
                </a:tc>
                <a:extLst>
                  <a:ext uri="{0D108BD9-81ED-4DB2-BD59-A6C34878D82A}">
                    <a16:rowId xmlns:a16="http://schemas.microsoft.com/office/drawing/2014/main" val="3148216854"/>
                  </a:ext>
                </a:extLst>
              </a:tr>
              <a:tr h="245081">
                <a:tc gridSpan="3">
                  <a:txBody>
                    <a:bodyPr/>
                    <a:lstStyle/>
                    <a:p>
                      <a:pPr algn="l" fontAlgn="ctr"/>
                      <a:r>
                        <a:rPr lang="en-US" sz="1100" b="1">
                          <a:effectLst/>
                          <a:latin typeface="Century Gothic" panose="020B0502020202020204" pitchFamily="34" charset="0"/>
                        </a:rPr>
                        <a:t>Total Land</a:t>
                      </a:r>
                    </a:p>
                  </a:txBody>
                  <a:tcPr marL="46242" marR="46242" marT="57802" marB="57802" anchor="ctr"/>
                </a:tc>
                <a:tc hMerge="1">
                  <a:txBody>
                    <a:bodyPr/>
                    <a:lstStyle/>
                    <a:p>
                      <a:endParaRPr lang="en-US"/>
                    </a:p>
                  </a:txBody>
                  <a:tcPr/>
                </a:tc>
                <a:tc hMerge="1">
                  <a:txBody>
                    <a:bodyPr/>
                    <a:lstStyle/>
                    <a:p>
                      <a:endParaRPr lang="en-US"/>
                    </a:p>
                  </a:txBody>
                  <a:tcPr/>
                </a:tc>
                <a:tc>
                  <a:txBody>
                    <a:bodyPr/>
                    <a:lstStyle/>
                    <a:p>
                      <a:pPr algn="l" fontAlgn="ctr"/>
                      <a:r>
                        <a:rPr lang="en-US" sz="1100" b="1" dirty="0">
                          <a:effectLst/>
                          <a:latin typeface="Century Gothic" panose="020B0502020202020204" pitchFamily="34" charset="0"/>
                        </a:rPr>
                        <a:t>382,800</a:t>
                      </a:r>
                    </a:p>
                  </a:txBody>
                  <a:tcPr marL="46242" marR="46242" marT="57802" marB="57802" anchor="ctr"/>
                </a:tc>
                <a:tc>
                  <a:txBody>
                    <a:bodyPr/>
                    <a:lstStyle/>
                    <a:p>
                      <a:pPr algn="r" fontAlgn="ctr"/>
                      <a:r>
                        <a:rPr lang="en-US" sz="1100" b="1">
                          <a:effectLst/>
                          <a:latin typeface="Century Gothic" panose="020B0502020202020204" pitchFamily="34" charset="0"/>
                        </a:rPr>
                        <a:t>–</a:t>
                      </a:r>
                    </a:p>
                  </a:txBody>
                  <a:tcPr marL="46242" marR="46242" marT="57802" marB="57802" anchor="ctr"/>
                </a:tc>
                <a:tc>
                  <a:txBody>
                    <a:bodyPr/>
                    <a:lstStyle/>
                    <a:p>
                      <a:pPr algn="r" fontAlgn="ctr"/>
                      <a:r>
                        <a:rPr lang="en-US" sz="1100" b="1">
                          <a:effectLst/>
                          <a:latin typeface="Century Gothic" panose="020B0502020202020204" pitchFamily="34" charset="0"/>
                        </a:rPr>
                        <a:t>–</a:t>
                      </a:r>
                    </a:p>
                  </a:txBody>
                  <a:tcPr marL="46242" marR="46242" marT="57802" marB="57802" anchor="ctr"/>
                </a:tc>
                <a:tc>
                  <a:txBody>
                    <a:bodyPr/>
                    <a:lstStyle/>
                    <a:p>
                      <a:pPr algn="r" fontAlgn="ctr"/>
                      <a:r>
                        <a:rPr lang="en-US" sz="1100" b="1" dirty="0">
                          <a:effectLst/>
                          <a:latin typeface="Century Gothic" panose="020B0502020202020204" pitchFamily="34" charset="0"/>
                        </a:rPr>
                        <a:t>–</a:t>
                      </a:r>
                    </a:p>
                  </a:txBody>
                  <a:tcPr marL="46242" marR="46242" marT="57802" marB="57802" anchor="ctr"/>
                </a:tc>
                <a:extLst>
                  <a:ext uri="{0D108BD9-81ED-4DB2-BD59-A6C34878D82A}">
                    <a16:rowId xmlns:a16="http://schemas.microsoft.com/office/drawing/2014/main" val="199601550"/>
                  </a:ext>
                </a:extLst>
              </a:tr>
              <a:tr h="245081">
                <a:tc>
                  <a:txBody>
                    <a:bodyPr/>
                    <a:lstStyle/>
                    <a:p>
                      <a:pPr algn="l" fontAlgn="ctr"/>
                      <a:r>
                        <a:rPr lang="en-US" sz="1100">
                          <a:effectLst/>
                          <a:latin typeface="Century Gothic" panose="020B0502020202020204" pitchFamily="34" charset="0"/>
                        </a:rPr>
                        <a:t>2</a:t>
                      </a:r>
                    </a:p>
                  </a:txBody>
                  <a:tcPr marL="46242" marR="46242" marT="57802" marB="57802" anchor="ctr"/>
                </a:tc>
                <a:tc>
                  <a:txBody>
                    <a:bodyPr/>
                    <a:lstStyle/>
                    <a:p>
                      <a:pPr algn="l" fontAlgn="ctr"/>
                      <a:r>
                        <a:rPr lang="en-US" sz="1100">
                          <a:effectLst/>
                          <a:latin typeface="Century Gothic" panose="020B0502020202020204" pitchFamily="34" charset="0"/>
                        </a:rPr>
                        <a:t>Building</a:t>
                      </a:r>
                    </a:p>
                  </a:txBody>
                  <a:tcPr marL="46242" marR="46242" marT="57802" marB="57802" anchor="ctr"/>
                </a:tc>
                <a:tc>
                  <a:txBody>
                    <a:bodyPr/>
                    <a:lstStyle/>
                    <a:p>
                      <a:pPr algn="l" fontAlgn="ctr"/>
                      <a:r>
                        <a:rPr lang="en-US" sz="1100">
                          <a:effectLst/>
                          <a:latin typeface="Century Gothic" panose="020B0502020202020204" pitchFamily="34" charset="0"/>
                        </a:rPr>
                        <a:t>7/1/20X1</a:t>
                      </a:r>
                    </a:p>
                  </a:txBody>
                  <a:tcPr marL="46242" marR="46242" marT="57802" marB="57802" anchor="ctr"/>
                </a:tc>
                <a:tc>
                  <a:txBody>
                    <a:bodyPr/>
                    <a:lstStyle/>
                    <a:p>
                      <a:pPr algn="l" fontAlgn="ctr"/>
                      <a:r>
                        <a:rPr lang="en-US" sz="1100">
                          <a:effectLst/>
                          <a:latin typeface="Century Gothic" panose="020B0502020202020204" pitchFamily="34" charset="0"/>
                        </a:rPr>
                        <a:t>490,000</a:t>
                      </a:r>
                    </a:p>
                  </a:txBody>
                  <a:tcPr marL="46242" marR="46242" marT="57802" marB="57802" anchor="ctr"/>
                </a:tc>
                <a:tc>
                  <a:txBody>
                    <a:bodyPr/>
                    <a:lstStyle/>
                    <a:p>
                      <a:pPr algn="l" fontAlgn="ctr"/>
                      <a:r>
                        <a:rPr lang="en-US" sz="1100">
                          <a:effectLst/>
                          <a:latin typeface="Century Gothic" panose="020B0502020202020204" pitchFamily="34" charset="0"/>
                        </a:rPr>
                        <a:t>11,025</a:t>
                      </a:r>
                    </a:p>
                  </a:txBody>
                  <a:tcPr marL="46242" marR="46242" marT="57802" marB="57802" anchor="ctr"/>
                </a:tc>
                <a:tc>
                  <a:txBody>
                    <a:bodyPr/>
                    <a:lstStyle/>
                    <a:p>
                      <a:pPr algn="l" fontAlgn="ctr"/>
                      <a:r>
                        <a:rPr lang="en-US" sz="1100">
                          <a:effectLst/>
                          <a:latin typeface="Century Gothic" panose="020B0502020202020204" pitchFamily="34" charset="0"/>
                        </a:rPr>
                        <a:t>5,513</a:t>
                      </a:r>
                    </a:p>
                  </a:txBody>
                  <a:tcPr marL="46242" marR="46242" marT="57802" marB="57802" anchor="ctr"/>
                </a:tc>
                <a:tc>
                  <a:txBody>
                    <a:bodyPr/>
                    <a:lstStyle/>
                    <a:p>
                      <a:pPr algn="l" fontAlgn="ctr"/>
                      <a:r>
                        <a:rPr lang="en-US" sz="1100" dirty="0">
                          <a:effectLst/>
                          <a:latin typeface="Century Gothic" panose="020B0502020202020204" pitchFamily="34" charset="0"/>
                        </a:rPr>
                        <a:t>16,538</a:t>
                      </a:r>
                    </a:p>
                  </a:txBody>
                  <a:tcPr marL="46242" marR="46242" marT="57802" marB="57802" anchor="ctr"/>
                </a:tc>
                <a:extLst>
                  <a:ext uri="{0D108BD9-81ED-4DB2-BD59-A6C34878D82A}">
                    <a16:rowId xmlns:a16="http://schemas.microsoft.com/office/drawing/2014/main" val="217253289"/>
                  </a:ext>
                </a:extLst>
              </a:tr>
              <a:tr h="245081">
                <a:tc>
                  <a:txBody>
                    <a:bodyPr/>
                    <a:lstStyle/>
                    <a:p>
                      <a:pPr algn="l" fontAlgn="ctr"/>
                      <a:r>
                        <a:rPr lang="en-US" sz="1100">
                          <a:effectLst/>
                          <a:latin typeface="Century Gothic" panose="020B0502020202020204" pitchFamily="34" charset="0"/>
                        </a:rPr>
                        <a:t>5</a:t>
                      </a:r>
                    </a:p>
                  </a:txBody>
                  <a:tcPr marL="46242" marR="46242" marT="57802" marB="57802" anchor="ctr"/>
                </a:tc>
                <a:tc>
                  <a:txBody>
                    <a:bodyPr/>
                    <a:lstStyle/>
                    <a:p>
                      <a:pPr algn="l" fontAlgn="ctr"/>
                      <a:r>
                        <a:rPr lang="en-US" sz="1100" dirty="0">
                          <a:effectLst/>
                          <a:latin typeface="Century Gothic" panose="020B0502020202020204" pitchFamily="34" charset="0"/>
                        </a:rPr>
                        <a:t>Building</a:t>
                      </a:r>
                    </a:p>
                  </a:txBody>
                  <a:tcPr marL="46242" marR="46242" marT="57802" marB="57802" anchor="ctr"/>
                </a:tc>
                <a:tc>
                  <a:txBody>
                    <a:bodyPr/>
                    <a:lstStyle/>
                    <a:p>
                      <a:pPr algn="l" fontAlgn="ctr"/>
                      <a:r>
                        <a:rPr lang="en-US" sz="1100" dirty="0">
                          <a:effectLst/>
                          <a:latin typeface="Century Gothic" panose="020B0502020202020204" pitchFamily="34" charset="0"/>
                        </a:rPr>
                        <a:t>10/1/20X1</a:t>
                      </a:r>
                    </a:p>
                  </a:txBody>
                  <a:tcPr marL="46242" marR="46242" marT="57802" marB="57802" anchor="ctr"/>
                </a:tc>
                <a:tc>
                  <a:txBody>
                    <a:bodyPr/>
                    <a:lstStyle/>
                    <a:p>
                      <a:pPr algn="l" fontAlgn="ctr"/>
                      <a:r>
                        <a:rPr lang="en-US" sz="1100">
                          <a:effectLst/>
                          <a:latin typeface="Century Gothic" panose="020B0502020202020204" pitchFamily="34" charset="0"/>
                        </a:rPr>
                        <a:t>600,000</a:t>
                      </a:r>
                    </a:p>
                  </a:txBody>
                  <a:tcPr marL="46242" marR="46242" marT="57802" marB="57802" anchor="ctr"/>
                </a:tc>
                <a:tc>
                  <a:txBody>
                    <a:bodyPr/>
                    <a:lstStyle/>
                    <a:p>
                      <a:pPr algn="l" fontAlgn="ctr"/>
                      <a:r>
                        <a:rPr lang="en-US" sz="1100">
                          <a:effectLst/>
                          <a:latin typeface="Century Gothic" panose="020B0502020202020204" pitchFamily="34" charset="0"/>
                        </a:rPr>
                        <a:t>13,500</a:t>
                      </a:r>
                    </a:p>
                  </a:txBody>
                  <a:tcPr marL="46242" marR="46242" marT="57802" marB="57802" anchor="ctr"/>
                </a:tc>
                <a:tc>
                  <a:txBody>
                    <a:bodyPr/>
                    <a:lstStyle/>
                    <a:p>
                      <a:pPr algn="l" fontAlgn="ctr"/>
                      <a:r>
                        <a:rPr lang="en-US" sz="1100">
                          <a:effectLst/>
                          <a:latin typeface="Century Gothic" panose="020B0502020202020204" pitchFamily="34" charset="0"/>
                        </a:rPr>
                        <a:t>4,000</a:t>
                      </a:r>
                    </a:p>
                  </a:txBody>
                  <a:tcPr marL="46242" marR="46242" marT="57802" marB="57802" anchor="ctr"/>
                </a:tc>
                <a:tc>
                  <a:txBody>
                    <a:bodyPr/>
                    <a:lstStyle/>
                    <a:p>
                      <a:pPr algn="l" fontAlgn="ctr"/>
                      <a:r>
                        <a:rPr lang="en-US" sz="1100">
                          <a:effectLst/>
                          <a:latin typeface="Century Gothic" panose="020B0502020202020204" pitchFamily="34" charset="0"/>
                        </a:rPr>
                        <a:t>17,500</a:t>
                      </a:r>
                    </a:p>
                  </a:txBody>
                  <a:tcPr marL="46242" marR="46242" marT="57802" marB="57802" anchor="ctr"/>
                </a:tc>
                <a:extLst>
                  <a:ext uri="{0D108BD9-81ED-4DB2-BD59-A6C34878D82A}">
                    <a16:rowId xmlns:a16="http://schemas.microsoft.com/office/drawing/2014/main" val="821532914"/>
                  </a:ext>
                </a:extLst>
              </a:tr>
              <a:tr h="245081">
                <a:tc gridSpan="3">
                  <a:txBody>
                    <a:bodyPr/>
                    <a:lstStyle/>
                    <a:p>
                      <a:pPr algn="l" fontAlgn="ctr"/>
                      <a:r>
                        <a:rPr lang="en-US" sz="1100" b="1">
                          <a:effectLst/>
                          <a:latin typeface="Century Gothic" panose="020B0502020202020204" pitchFamily="34" charset="0"/>
                        </a:rPr>
                        <a:t>Total Buildings</a:t>
                      </a:r>
                    </a:p>
                  </a:txBody>
                  <a:tcPr marL="46242" marR="46242" marT="57802" marB="57802" anchor="ctr"/>
                </a:tc>
                <a:tc hMerge="1">
                  <a:txBody>
                    <a:bodyPr/>
                    <a:lstStyle/>
                    <a:p>
                      <a:endParaRPr lang="en-US"/>
                    </a:p>
                  </a:txBody>
                  <a:tcPr/>
                </a:tc>
                <a:tc hMerge="1">
                  <a:txBody>
                    <a:bodyPr/>
                    <a:lstStyle/>
                    <a:p>
                      <a:endParaRPr lang="en-US"/>
                    </a:p>
                  </a:txBody>
                  <a:tcPr/>
                </a:tc>
                <a:tc>
                  <a:txBody>
                    <a:bodyPr/>
                    <a:lstStyle/>
                    <a:p>
                      <a:pPr algn="l" fontAlgn="ctr"/>
                      <a:r>
                        <a:rPr lang="en-US" sz="1100" b="1">
                          <a:effectLst/>
                          <a:latin typeface="Century Gothic" panose="020B0502020202020204" pitchFamily="34" charset="0"/>
                        </a:rPr>
                        <a:t>1,090,000</a:t>
                      </a:r>
                    </a:p>
                  </a:txBody>
                  <a:tcPr marL="46242" marR="46242" marT="57802" marB="57802" anchor="ctr"/>
                </a:tc>
                <a:tc>
                  <a:txBody>
                    <a:bodyPr/>
                    <a:lstStyle/>
                    <a:p>
                      <a:pPr algn="l" fontAlgn="ctr"/>
                      <a:r>
                        <a:rPr lang="en-US" sz="1100" b="1">
                          <a:effectLst/>
                          <a:latin typeface="Century Gothic" panose="020B0502020202020204" pitchFamily="34" charset="0"/>
                        </a:rPr>
                        <a:t>24,525</a:t>
                      </a:r>
                    </a:p>
                  </a:txBody>
                  <a:tcPr marL="46242" marR="46242" marT="57802" marB="57802" anchor="ctr"/>
                </a:tc>
                <a:tc>
                  <a:txBody>
                    <a:bodyPr/>
                    <a:lstStyle/>
                    <a:p>
                      <a:pPr algn="l" fontAlgn="ctr"/>
                      <a:r>
                        <a:rPr lang="en-US" sz="1100" b="1">
                          <a:effectLst/>
                          <a:latin typeface="Century Gothic" panose="020B0502020202020204" pitchFamily="34" charset="0"/>
                        </a:rPr>
                        <a:t>9,513</a:t>
                      </a:r>
                    </a:p>
                  </a:txBody>
                  <a:tcPr marL="46242" marR="46242" marT="57802" marB="57802" anchor="ctr"/>
                </a:tc>
                <a:tc>
                  <a:txBody>
                    <a:bodyPr/>
                    <a:lstStyle/>
                    <a:p>
                      <a:pPr algn="l" fontAlgn="ctr"/>
                      <a:r>
                        <a:rPr lang="en-US" sz="1100" b="1" dirty="0">
                          <a:effectLst/>
                          <a:latin typeface="Century Gothic" panose="020B0502020202020204" pitchFamily="34" charset="0"/>
                        </a:rPr>
                        <a:t>34,038</a:t>
                      </a:r>
                    </a:p>
                  </a:txBody>
                  <a:tcPr marL="46242" marR="46242" marT="57802" marB="57802" anchor="ctr"/>
                </a:tc>
                <a:extLst>
                  <a:ext uri="{0D108BD9-81ED-4DB2-BD59-A6C34878D82A}">
                    <a16:rowId xmlns:a16="http://schemas.microsoft.com/office/drawing/2014/main" val="1630259452"/>
                  </a:ext>
                </a:extLst>
              </a:tr>
              <a:tr h="245081">
                <a:tc>
                  <a:txBody>
                    <a:bodyPr/>
                    <a:lstStyle/>
                    <a:p>
                      <a:pPr algn="l" fontAlgn="ctr"/>
                      <a:r>
                        <a:rPr lang="en-US" sz="1100">
                          <a:effectLst/>
                          <a:latin typeface="Century Gothic" panose="020B0502020202020204" pitchFamily="34" charset="0"/>
                        </a:rPr>
                        <a:t>3</a:t>
                      </a:r>
                    </a:p>
                  </a:txBody>
                  <a:tcPr marL="46242" marR="46242" marT="57802" marB="57802" anchor="ctr"/>
                </a:tc>
                <a:tc>
                  <a:txBody>
                    <a:bodyPr/>
                    <a:lstStyle/>
                    <a:p>
                      <a:pPr algn="l" fontAlgn="ctr"/>
                      <a:r>
                        <a:rPr lang="en-US" sz="1100">
                          <a:effectLst/>
                          <a:latin typeface="Century Gothic" panose="020B0502020202020204" pitchFamily="34" charset="0"/>
                        </a:rPr>
                        <a:t>Machine</a:t>
                      </a:r>
                    </a:p>
                  </a:txBody>
                  <a:tcPr marL="46242" marR="46242" marT="57802" marB="57802" anchor="ctr"/>
                </a:tc>
                <a:tc>
                  <a:txBody>
                    <a:bodyPr/>
                    <a:lstStyle/>
                    <a:p>
                      <a:pPr algn="l" fontAlgn="ctr"/>
                      <a:r>
                        <a:rPr lang="en-US" sz="1100">
                          <a:effectLst/>
                          <a:latin typeface="Century Gothic" panose="020B0502020202020204" pitchFamily="34" charset="0"/>
                        </a:rPr>
                        <a:t>7/1/20X1</a:t>
                      </a:r>
                    </a:p>
                  </a:txBody>
                  <a:tcPr marL="46242" marR="46242" marT="57802" marB="57802" anchor="ctr"/>
                </a:tc>
                <a:tc>
                  <a:txBody>
                    <a:bodyPr/>
                    <a:lstStyle/>
                    <a:p>
                      <a:pPr algn="l" fontAlgn="ctr"/>
                      <a:r>
                        <a:rPr lang="en-US" sz="1100">
                          <a:effectLst/>
                          <a:latin typeface="Century Gothic" panose="020B0502020202020204" pitchFamily="34" charset="0"/>
                        </a:rPr>
                        <a:t>162,000</a:t>
                      </a:r>
                    </a:p>
                  </a:txBody>
                  <a:tcPr marL="46242" marR="46242" marT="57802" marB="57802" anchor="ctr"/>
                </a:tc>
                <a:tc>
                  <a:txBody>
                    <a:bodyPr/>
                    <a:lstStyle/>
                    <a:p>
                      <a:pPr algn="l" fontAlgn="ctr"/>
                      <a:r>
                        <a:rPr lang="en-US" sz="1100">
                          <a:effectLst/>
                          <a:latin typeface="Century Gothic" panose="020B0502020202020204" pitchFamily="34" charset="0"/>
                        </a:rPr>
                        <a:t>35,438</a:t>
                      </a:r>
                    </a:p>
                  </a:txBody>
                  <a:tcPr marL="46242" marR="46242" marT="57802" marB="57802" anchor="ctr"/>
                </a:tc>
                <a:tc>
                  <a:txBody>
                    <a:bodyPr/>
                    <a:lstStyle/>
                    <a:p>
                      <a:pPr algn="l" fontAlgn="ctr"/>
                      <a:r>
                        <a:rPr lang="en-US" sz="1100">
                          <a:effectLst/>
                          <a:latin typeface="Century Gothic" panose="020B0502020202020204" pitchFamily="34" charset="0"/>
                        </a:rPr>
                        <a:t>20,250</a:t>
                      </a:r>
                    </a:p>
                  </a:txBody>
                  <a:tcPr marL="46242" marR="46242" marT="57802" marB="57802" anchor="ctr"/>
                </a:tc>
                <a:tc>
                  <a:txBody>
                    <a:bodyPr/>
                    <a:lstStyle/>
                    <a:p>
                      <a:pPr algn="l" fontAlgn="ctr"/>
                      <a:r>
                        <a:rPr lang="en-US" sz="1100">
                          <a:effectLst/>
                          <a:latin typeface="Century Gothic" panose="020B0502020202020204" pitchFamily="34" charset="0"/>
                        </a:rPr>
                        <a:t>55,688</a:t>
                      </a:r>
                    </a:p>
                  </a:txBody>
                  <a:tcPr marL="46242" marR="46242" marT="57802" marB="57802" anchor="ctr"/>
                </a:tc>
                <a:extLst>
                  <a:ext uri="{0D108BD9-81ED-4DB2-BD59-A6C34878D82A}">
                    <a16:rowId xmlns:a16="http://schemas.microsoft.com/office/drawing/2014/main" val="1819605168"/>
                  </a:ext>
                </a:extLst>
              </a:tr>
              <a:tr h="245081">
                <a:tc>
                  <a:txBody>
                    <a:bodyPr/>
                    <a:lstStyle/>
                    <a:p>
                      <a:pPr algn="l" fontAlgn="ctr"/>
                      <a:r>
                        <a:rPr lang="en-US" sz="1100">
                          <a:effectLst/>
                          <a:latin typeface="Century Gothic" panose="020B0502020202020204" pitchFamily="34" charset="0"/>
                        </a:rPr>
                        <a:t>6</a:t>
                      </a:r>
                    </a:p>
                  </a:txBody>
                  <a:tcPr marL="46242" marR="46242" marT="57802" marB="57802" anchor="ctr"/>
                </a:tc>
                <a:tc>
                  <a:txBody>
                    <a:bodyPr/>
                    <a:lstStyle/>
                    <a:p>
                      <a:pPr algn="l" fontAlgn="ctr"/>
                      <a:r>
                        <a:rPr lang="en-US" sz="1100">
                          <a:effectLst/>
                          <a:latin typeface="Century Gothic" panose="020B0502020202020204" pitchFamily="34" charset="0"/>
                        </a:rPr>
                        <a:t>Delivery Van</a:t>
                      </a:r>
                    </a:p>
                  </a:txBody>
                  <a:tcPr marL="46242" marR="46242" marT="57802" marB="57802" anchor="ctr"/>
                </a:tc>
                <a:tc>
                  <a:txBody>
                    <a:bodyPr/>
                    <a:lstStyle/>
                    <a:p>
                      <a:pPr algn="l" fontAlgn="ctr"/>
                      <a:r>
                        <a:rPr lang="en-US" sz="1100">
                          <a:effectLst/>
                          <a:latin typeface="Century Gothic" panose="020B0502020202020204" pitchFamily="34" charset="0"/>
                        </a:rPr>
                        <a:t>10/1/20X1</a:t>
                      </a:r>
                    </a:p>
                  </a:txBody>
                  <a:tcPr marL="46242" marR="46242" marT="57802" marB="57802" anchor="ctr"/>
                </a:tc>
                <a:tc>
                  <a:txBody>
                    <a:bodyPr/>
                    <a:lstStyle/>
                    <a:p>
                      <a:pPr algn="l" fontAlgn="ctr"/>
                      <a:r>
                        <a:rPr lang="en-US" sz="1100">
                          <a:effectLst/>
                          <a:latin typeface="Century Gothic" panose="020B0502020202020204" pitchFamily="34" charset="0"/>
                        </a:rPr>
                        <a:t>45,000</a:t>
                      </a:r>
                    </a:p>
                  </a:txBody>
                  <a:tcPr marL="46242" marR="46242" marT="57802" marB="57802" anchor="ctr"/>
                </a:tc>
                <a:tc>
                  <a:txBody>
                    <a:bodyPr/>
                    <a:lstStyle/>
                    <a:p>
                      <a:pPr algn="l" fontAlgn="ctr"/>
                      <a:r>
                        <a:rPr lang="en-US" sz="1100">
                          <a:effectLst/>
                          <a:latin typeface="Century Gothic" panose="020B0502020202020204" pitchFamily="34" charset="0"/>
                        </a:rPr>
                        <a:t>16,200</a:t>
                      </a:r>
                    </a:p>
                  </a:txBody>
                  <a:tcPr marL="46242" marR="46242" marT="57802" marB="57802" anchor="ctr"/>
                </a:tc>
                <a:tc>
                  <a:txBody>
                    <a:bodyPr/>
                    <a:lstStyle/>
                    <a:p>
                      <a:pPr algn="l" fontAlgn="ctr"/>
                      <a:r>
                        <a:rPr lang="en-US" sz="1100">
                          <a:effectLst/>
                          <a:latin typeface="Century Gothic" panose="020B0502020202020204" pitchFamily="34" charset="0"/>
                        </a:rPr>
                        <a:t>4,500</a:t>
                      </a:r>
                    </a:p>
                  </a:txBody>
                  <a:tcPr marL="46242" marR="46242" marT="57802" marB="57802" anchor="ctr"/>
                </a:tc>
                <a:tc>
                  <a:txBody>
                    <a:bodyPr/>
                    <a:lstStyle/>
                    <a:p>
                      <a:pPr algn="l" fontAlgn="ctr"/>
                      <a:r>
                        <a:rPr lang="en-US" sz="1100">
                          <a:effectLst/>
                          <a:latin typeface="Century Gothic" panose="020B0502020202020204" pitchFamily="34" charset="0"/>
                        </a:rPr>
                        <a:t>20,700</a:t>
                      </a:r>
                    </a:p>
                  </a:txBody>
                  <a:tcPr marL="46242" marR="46242" marT="57802" marB="57802" anchor="ctr"/>
                </a:tc>
                <a:extLst>
                  <a:ext uri="{0D108BD9-81ED-4DB2-BD59-A6C34878D82A}">
                    <a16:rowId xmlns:a16="http://schemas.microsoft.com/office/drawing/2014/main" val="3897233363"/>
                  </a:ext>
                </a:extLst>
              </a:tr>
              <a:tr h="245081">
                <a:tc>
                  <a:txBody>
                    <a:bodyPr/>
                    <a:lstStyle/>
                    <a:p>
                      <a:pPr algn="l" fontAlgn="ctr"/>
                      <a:r>
                        <a:rPr lang="en-US" sz="1100">
                          <a:effectLst/>
                          <a:latin typeface="Century Gothic" panose="020B0502020202020204" pitchFamily="34" charset="0"/>
                        </a:rPr>
                        <a:t>7</a:t>
                      </a:r>
                    </a:p>
                  </a:txBody>
                  <a:tcPr marL="46242" marR="46242" marT="57802" marB="57802" anchor="ctr"/>
                </a:tc>
                <a:tc>
                  <a:txBody>
                    <a:bodyPr/>
                    <a:lstStyle/>
                    <a:p>
                      <a:pPr algn="l" fontAlgn="ctr"/>
                      <a:r>
                        <a:rPr lang="en-US" sz="1100">
                          <a:effectLst/>
                          <a:latin typeface="Century Gothic" panose="020B0502020202020204" pitchFamily="34" charset="0"/>
                        </a:rPr>
                        <a:t>Machine</a:t>
                      </a:r>
                    </a:p>
                  </a:txBody>
                  <a:tcPr marL="46242" marR="46242" marT="57802" marB="57802" anchor="ctr"/>
                </a:tc>
                <a:tc>
                  <a:txBody>
                    <a:bodyPr/>
                    <a:lstStyle/>
                    <a:p>
                      <a:pPr algn="l" fontAlgn="ctr"/>
                      <a:r>
                        <a:rPr lang="en-US" sz="1100">
                          <a:effectLst/>
                          <a:latin typeface="Century Gothic" panose="020B0502020202020204" pitchFamily="34" charset="0"/>
                        </a:rPr>
                        <a:t>10/1/20X1</a:t>
                      </a:r>
                    </a:p>
                  </a:txBody>
                  <a:tcPr marL="46242" marR="46242" marT="57802" marB="57802" anchor="ctr"/>
                </a:tc>
                <a:tc>
                  <a:txBody>
                    <a:bodyPr/>
                    <a:lstStyle/>
                    <a:p>
                      <a:pPr algn="l" fontAlgn="ctr"/>
                      <a:r>
                        <a:rPr lang="en-US" sz="1100">
                          <a:effectLst/>
                          <a:latin typeface="Century Gothic" panose="020B0502020202020204" pitchFamily="34" charset="0"/>
                        </a:rPr>
                        <a:t>99,500</a:t>
                      </a:r>
                    </a:p>
                  </a:txBody>
                  <a:tcPr marL="46242" marR="46242" marT="57802" marB="57802" anchor="ctr"/>
                </a:tc>
                <a:tc>
                  <a:txBody>
                    <a:bodyPr/>
                    <a:lstStyle/>
                    <a:p>
                      <a:pPr algn="l" fontAlgn="ctr"/>
                      <a:r>
                        <a:rPr lang="en-US" sz="1100">
                          <a:effectLst/>
                          <a:latin typeface="Century Gothic" panose="020B0502020202020204" pitchFamily="34" charset="0"/>
                        </a:rPr>
                        <a:t>23,320</a:t>
                      </a:r>
                    </a:p>
                  </a:txBody>
                  <a:tcPr marL="46242" marR="46242" marT="57802" marB="57802" anchor="ctr"/>
                </a:tc>
                <a:tc>
                  <a:txBody>
                    <a:bodyPr/>
                    <a:lstStyle/>
                    <a:p>
                      <a:pPr algn="l" fontAlgn="ctr"/>
                      <a:r>
                        <a:rPr lang="en-US" sz="1100">
                          <a:effectLst/>
                          <a:latin typeface="Century Gothic" panose="020B0502020202020204" pitchFamily="34" charset="0"/>
                        </a:rPr>
                        <a:t>6,219</a:t>
                      </a:r>
                    </a:p>
                  </a:txBody>
                  <a:tcPr marL="46242" marR="46242" marT="57802" marB="57802" anchor="ctr"/>
                </a:tc>
                <a:tc>
                  <a:txBody>
                    <a:bodyPr/>
                    <a:lstStyle/>
                    <a:p>
                      <a:pPr algn="l" fontAlgn="ctr"/>
                      <a:r>
                        <a:rPr lang="en-US" sz="1100">
                          <a:effectLst/>
                          <a:latin typeface="Century Gothic" panose="020B0502020202020204" pitchFamily="34" charset="0"/>
                        </a:rPr>
                        <a:t>29,539</a:t>
                      </a:r>
                    </a:p>
                  </a:txBody>
                  <a:tcPr marL="46242" marR="46242" marT="57802" marB="57802" anchor="ctr"/>
                </a:tc>
                <a:extLst>
                  <a:ext uri="{0D108BD9-81ED-4DB2-BD59-A6C34878D82A}">
                    <a16:rowId xmlns:a16="http://schemas.microsoft.com/office/drawing/2014/main" val="3824584917"/>
                  </a:ext>
                </a:extLst>
              </a:tr>
              <a:tr h="245081">
                <a:tc>
                  <a:txBody>
                    <a:bodyPr/>
                    <a:lstStyle/>
                    <a:p>
                      <a:pPr algn="l" fontAlgn="ctr"/>
                      <a:r>
                        <a:rPr lang="en-US" sz="1100">
                          <a:effectLst/>
                          <a:latin typeface="Century Gothic" panose="020B0502020202020204" pitchFamily="34" charset="0"/>
                        </a:rPr>
                        <a:t>8</a:t>
                      </a:r>
                    </a:p>
                  </a:txBody>
                  <a:tcPr marL="46242" marR="46242" marT="57802" marB="57802" anchor="ctr"/>
                </a:tc>
                <a:tc>
                  <a:txBody>
                    <a:bodyPr/>
                    <a:lstStyle/>
                    <a:p>
                      <a:pPr algn="l" fontAlgn="ctr"/>
                      <a:r>
                        <a:rPr lang="en-US" sz="1100">
                          <a:effectLst/>
                          <a:latin typeface="Century Gothic" panose="020B0502020202020204" pitchFamily="34" charset="0"/>
                        </a:rPr>
                        <a:t>Office Furniture</a:t>
                      </a:r>
                    </a:p>
                  </a:txBody>
                  <a:tcPr marL="46242" marR="46242" marT="57802" marB="57802" anchor="ctr"/>
                </a:tc>
                <a:tc>
                  <a:txBody>
                    <a:bodyPr/>
                    <a:lstStyle/>
                    <a:p>
                      <a:pPr algn="l" fontAlgn="ctr"/>
                      <a:r>
                        <a:rPr lang="en-US" sz="1100">
                          <a:effectLst/>
                          <a:latin typeface="Century Gothic" panose="020B0502020202020204" pitchFamily="34" charset="0"/>
                        </a:rPr>
                        <a:t>10/1/20X1</a:t>
                      </a:r>
                    </a:p>
                  </a:txBody>
                  <a:tcPr marL="46242" marR="46242" marT="57802" marB="57802" anchor="ctr"/>
                </a:tc>
                <a:tc>
                  <a:txBody>
                    <a:bodyPr/>
                    <a:lstStyle/>
                    <a:p>
                      <a:pPr algn="l" fontAlgn="ctr"/>
                      <a:r>
                        <a:rPr lang="en-US" sz="1100">
                          <a:effectLst/>
                          <a:latin typeface="Century Gothic" panose="020B0502020202020204" pitchFamily="34" charset="0"/>
                        </a:rPr>
                        <a:t>70,000</a:t>
                      </a:r>
                    </a:p>
                  </a:txBody>
                  <a:tcPr marL="46242" marR="46242" marT="57802" marB="57802" anchor="ctr"/>
                </a:tc>
                <a:tc>
                  <a:txBody>
                    <a:bodyPr/>
                    <a:lstStyle/>
                    <a:p>
                      <a:pPr algn="l" fontAlgn="ctr"/>
                      <a:r>
                        <a:rPr lang="en-US" sz="1100">
                          <a:effectLst/>
                          <a:latin typeface="Century Gothic" panose="020B0502020202020204" pitchFamily="34" charset="0"/>
                        </a:rPr>
                        <a:t>13,300</a:t>
                      </a:r>
                    </a:p>
                  </a:txBody>
                  <a:tcPr marL="46242" marR="46242" marT="57802" marB="57802" anchor="ctr"/>
                </a:tc>
                <a:tc>
                  <a:txBody>
                    <a:bodyPr/>
                    <a:lstStyle/>
                    <a:p>
                      <a:pPr algn="l" fontAlgn="ctr"/>
                      <a:r>
                        <a:rPr lang="en-US" sz="1100">
                          <a:effectLst/>
                          <a:latin typeface="Century Gothic" panose="020B0502020202020204" pitchFamily="34" charset="0"/>
                        </a:rPr>
                        <a:t>3,500</a:t>
                      </a:r>
                    </a:p>
                  </a:txBody>
                  <a:tcPr marL="46242" marR="46242" marT="57802" marB="57802" anchor="ctr"/>
                </a:tc>
                <a:tc>
                  <a:txBody>
                    <a:bodyPr/>
                    <a:lstStyle/>
                    <a:p>
                      <a:pPr algn="l" fontAlgn="ctr"/>
                      <a:r>
                        <a:rPr lang="en-US" sz="1100">
                          <a:effectLst/>
                          <a:latin typeface="Century Gothic" panose="020B0502020202020204" pitchFamily="34" charset="0"/>
                        </a:rPr>
                        <a:t>16,800</a:t>
                      </a:r>
                    </a:p>
                  </a:txBody>
                  <a:tcPr marL="46242" marR="46242" marT="57802" marB="57802" anchor="ctr"/>
                </a:tc>
                <a:extLst>
                  <a:ext uri="{0D108BD9-81ED-4DB2-BD59-A6C34878D82A}">
                    <a16:rowId xmlns:a16="http://schemas.microsoft.com/office/drawing/2014/main" val="823474787"/>
                  </a:ext>
                </a:extLst>
              </a:tr>
              <a:tr h="245081">
                <a:tc>
                  <a:txBody>
                    <a:bodyPr/>
                    <a:lstStyle/>
                    <a:p>
                      <a:pPr algn="l" fontAlgn="ctr"/>
                      <a:r>
                        <a:rPr lang="en-US" sz="1100">
                          <a:effectLst/>
                          <a:latin typeface="Century Gothic" panose="020B0502020202020204" pitchFamily="34" charset="0"/>
                        </a:rPr>
                        <a:t>9</a:t>
                      </a:r>
                    </a:p>
                  </a:txBody>
                  <a:tcPr marL="46242" marR="46242" marT="57802" marB="57802" anchor="ctr"/>
                </a:tc>
                <a:tc>
                  <a:txBody>
                    <a:bodyPr/>
                    <a:lstStyle/>
                    <a:p>
                      <a:pPr algn="l" fontAlgn="ctr"/>
                      <a:r>
                        <a:rPr lang="en-US" sz="1100" dirty="0">
                          <a:effectLst/>
                          <a:latin typeface="Century Gothic" panose="020B0502020202020204" pitchFamily="34" charset="0"/>
                        </a:rPr>
                        <a:t>Computer</a:t>
                      </a:r>
                    </a:p>
                  </a:txBody>
                  <a:tcPr marL="46242" marR="46242" marT="57802" marB="57802" anchor="ctr"/>
                </a:tc>
                <a:tc>
                  <a:txBody>
                    <a:bodyPr/>
                    <a:lstStyle/>
                    <a:p>
                      <a:pPr algn="l" fontAlgn="ctr"/>
                      <a:r>
                        <a:rPr lang="en-US" sz="1100" dirty="0">
                          <a:effectLst/>
                          <a:latin typeface="Century Gothic" panose="020B0502020202020204" pitchFamily="34" charset="0"/>
                        </a:rPr>
                        <a:t>10/1/20X1</a:t>
                      </a:r>
                    </a:p>
                  </a:txBody>
                  <a:tcPr marL="46242" marR="46242" marT="57802" marB="57802" anchor="ctr"/>
                </a:tc>
                <a:tc>
                  <a:txBody>
                    <a:bodyPr/>
                    <a:lstStyle/>
                    <a:p>
                      <a:pPr algn="l" fontAlgn="ctr"/>
                      <a:r>
                        <a:rPr lang="en-US" sz="1100">
                          <a:effectLst/>
                          <a:latin typeface="Century Gothic" panose="020B0502020202020204" pitchFamily="34" charset="0"/>
                        </a:rPr>
                        <a:t>5,500</a:t>
                      </a:r>
                    </a:p>
                  </a:txBody>
                  <a:tcPr marL="46242" marR="46242" marT="57802" marB="57802" anchor="ctr"/>
                </a:tc>
                <a:tc>
                  <a:txBody>
                    <a:bodyPr/>
                    <a:lstStyle/>
                    <a:p>
                      <a:pPr algn="l" fontAlgn="ctr"/>
                      <a:r>
                        <a:rPr lang="en-US" sz="1100">
                          <a:effectLst/>
                          <a:latin typeface="Century Gothic" panose="020B0502020202020204" pitchFamily="34" charset="0"/>
                        </a:rPr>
                        <a:t>1,980</a:t>
                      </a:r>
                    </a:p>
                  </a:txBody>
                  <a:tcPr marL="46242" marR="46242" marT="57802" marB="57802" anchor="ctr"/>
                </a:tc>
                <a:tc>
                  <a:txBody>
                    <a:bodyPr/>
                    <a:lstStyle/>
                    <a:p>
                      <a:pPr algn="l" fontAlgn="ctr"/>
                      <a:r>
                        <a:rPr lang="en-US" sz="1100">
                          <a:effectLst/>
                          <a:latin typeface="Century Gothic" panose="020B0502020202020204" pitchFamily="34" charset="0"/>
                        </a:rPr>
                        <a:t>550</a:t>
                      </a:r>
                    </a:p>
                  </a:txBody>
                  <a:tcPr marL="46242" marR="46242" marT="57802" marB="57802" anchor="ctr"/>
                </a:tc>
                <a:tc>
                  <a:txBody>
                    <a:bodyPr/>
                    <a:lstStyle/>
                    <a:p>
                      <a:pPr algn="l" fontAlgn="ctr"/>
                      <a:r>
                        <a:rPr lang="en-US" sz="1100">
                          <a:effectLst/>
                          <a:latin typeface="Century Gothic" panose="020B0502020202020204" pitchFamily="34" charset="0"/>
                        </a:rPr>
                        <a:t>2,530</a:t>
                      </a:r>
                    </a:p>
                  </a:txBody>
                  <a:tcPr marL="46242" marR="46242" marT="57802" marB="57802" anchor="ctr"/>
                </a:tc>
                <a:extLst>
                  <a:ext uri="{0D108BD9-81ED-4DB2-BD59-A6C34878D82A}">
                    <a16:rowId xmlns:a16="http://schemas.microsoft.com/office/drawing/2014/main" val="660653048"/>
                  </a:ext>
                </a:extLst>
              </a:tr>
              <a:tr h="245081">
                <a:tc gridSpan="3">
                  <a:txBody>
                    <a:bodyPr/>
                    <a:lstStyle/>
                    <a:p>
                      <a:pPr algn="l" fontAlgn="ctr"/>
                      <a:r>
                        <a:rPr lang="en-US" sz="1100" b="1">
                          <a:effectLst/>
                          <a:latin typeface="Century Gothic" panose="020B0502020202020204" pitchFamily="34" charset="0"/>
                        </a:rPr>
                        <a:t>Total Machinery and Equipment</a:t>
                      </a:r>
                    </a:p>
                  </a:txBody>
                  <a:tcPr marL="46242" marR="46242" marT="57802" marB="57802" anchor="ctr"/>
                </a:tc>
                <a:tc hMerge="1">
                  <a:txBody>
                    <a:bodyPr/>
                    <a:lstStyle/>
                    <a:p>
                      <a:endParaRPr lang="en-US"/>
                    </a:p>
                  </a:txBody>
                  <a:tcPr/>
                </a:tc>
                <a:tc hMerge="1">
                  <a:txBody>
                    <a:bodyPr/>
                    <a:lstStyle/>
                    <a:p>
                      <a:endParaRPr lang="en-US"/>
                    </a:p>
                  </a:txBody>
                  <a:tcPr/>
                </a:tc>
                <a:tc>
                  <a:txBody>
                    <a:bodyPr/>
                    <a:lstStyle/>
                    <a:p>
                      <a:pPr algn="l" fontAlgn="ctr"/>
                      <a:r>
                        <a:rPr lang="en-US" sz="1100" b="1">
                          <a:effectLst/>
                          <a:latin typeface="Century Gothic" panose="020B0502020202020204" pitchFamily="34" charset="0"/>
                        </a:rPr>
                        <a:t>382,000</a:t>
                      </a:r>
                    </a:p>
                  </a:txBody>
                  <a:tcPr marL="46242" marR="46242" marT="57802" marB="57802" anchor="ctr"/>
                </a:tc>
                <a:tc>
                  <a:txBody>
                    <a:bodyPr/>
                    <a:lstStyle/>
                    <a:p>
                      <a:pPr algn="l" fontAlgn="ctr"/>
                      <a:r>
                        <a:rPr lang="en-US" sz="1100" b="1">
                          <a:effectLst/>
                          <a:latin typeface="Century Gothic" panose="020B0502020202020204" pitchFamily="34" charset="0"/>
                        </a:rPr>
                        <a:t>90,238</a:t>
                      </a:r>
                    </a:p>
                  </a:txBody>
                  <a:tcPr marL="46242" marR="46242" marT="57802" marB="57802" anchor="ctr"/>
                </a:tc>
                <a:tc>
                  <a:txBody>
                    <a:bodyPr/>
                    <a:lstStyle/>
                    <a:p>
                      <a:pPr algn="l" fontAlgn="ctr"/>
                      <a:r>
                        <a:rPr lang="en-US" sz="1100" b="1">
                          <a:effectLst/>
                          <a:latin typeface="Century Gothic" panose="020B0502020202020204" pitchFamily="34" charset="0"/>
                        </a:rPr>
                        <a:t>35,019</a:t>
                      </a:r>
                    </a:p>
                  </a:txBody>
                  <a:tcPr marL="46242" marR="46242" marT="57802" marB="57802" anchor="ctr"/>
                </a:tc>
                <a:tc>
                  <a:txBody>
                    <a:bodyPr/>
                    <a:lstStyle/>
                    <a:p>
                      <a:pPr algn="l" fontAlgn="ctr"/>
                      <a:r>
                        <a:rPr lang="en-US" sz="1100" b="1">
                          <a:effectLst/>
                          <a:latin typeface="Century Gothic" panose="020B0502020202020204" pitchFamily="34" charset="0"/>
                        </a:rPr>
                        <a:t>125,257</a:t>
                      </a:r>
                    </a:p>
                  </a:txBody>
                  <a:tcPr marL="46242" marR="46242" marT="57802" marB="57802" anchor="ctr"/>
                </a:tc>
                <a:extLst>
                  <a:ext uri="{0D108BD9-81ED-4DB2-BD59-A6C34878D82A}">
                    <a16:rowId xmlns:a16="http://schemas.microsoft.com/office/drawing/2014/main" val="991539150"/>
                  </a:ext>
                </a:extLst>
              </a:tr>
              <a:tr h="245081">
                <a:tc gridSpan="3">
                  <a:txBody>
                    <a:bodyPr/>
                    <a:lstStyle/>
                    <a:p>
                      <a:pPr algn="l" fontAlgn="ctr"/>
                      <a:r>
                        <a:rPr lang="en-US" sz="1100" b="1">
                          <a:effectLst/>
                          <a:latin typeface="Century Gothic" panose="020B0502020202020204" pitchFamily="34" charset="0"/>
                        </a:rPr>
                        <a:t>Total PP&amp;E</a:t>
                      </a:r>
                    </a:p>
                  </a:txBody>
                  <a:tcPr marL="46242" marR="46242" marT="57802" marB="57802" anchor="ctr"/>
                </a:tc>
                <a:tc hMerge="1">
                  <a:txBody>
                    <a:bodyPr/>
                    <a:lstStyle/>
                    <a:p>
                      <a:endParaRPr lang="en-US"/>
                    </a:p>
                  </a:txBody>
                  <a:tcPr/>
                </a:tc>
                <a:tc hMerge="1">
                  <a:txBody>
                    <a:bodyPr/>
                    <a:lstStyle/>
                    <a:p>
                      <a:endParaRPr lang="en-US"/>
                    </a:p>
                  </a:txBody>
                  <a:tcPr/>
                </a:tc>
                <a:tc>
                  <a:txBody>
                    <a:bodyPr/>
                    <a:lstStyle/>
                    <a:p>
                      <a:pPr algn="l" fontAlgn="ctr"/>
                      <a:r>
                        <a:rPr lang="en-US" sz="1100" b="1">
                          <a:effectLst/>
                          <a:latin typeface="Century Gothic" panose="020B0502020202020204" pitchFamily="34" charset="0"/>
                        </a:rPr>
                        <a:t>1,854,800</a:t>
                      </a:r>
                    </a:p>
                  </a:txBody>
                  <a:tcPr marL="46242" marR="46242" marT="57802" marB="57802" anchor="ctr"/>
                </a:tc>
                <a:tc>
                  <a:txBody>
                    <a:bodyPr/>
                    <a:lstStyle/>
                    <a:p>
                      <a:pPr algn="l" fontAlgn="ctr"/>
                      <a:r>
                        <a:rPr lang="en-US" sz="1100" b="1">
                          <a:effectLst/>
                          <a:latin typeface="Century Gothic" panose="020B0502020202020204" pitchFamily="34" charset="0"/>
                        </a:rPr>
                        <a:t>114,763</a:t>
                      </a:r>
                    </a:p>
                  </a:txBody>
                  <a:tcPr marL="46242" marR="46242" marT="57802" marB="57802" anchor="ctr"/>
                </a:tc>
                <a:tc>
                  <a:txBody>
                    <a:bodyPr/>
                    <a:lstStyle/>
                    <a:p>
                      <a:pPr algn="l" fontAlgn="ctr"/>
                      <a:r>
                        <a:rPr lang="en-US" sz="1100" b="1">
                          <a:effectLst/>
                          <a:latin typeface="Century Gothic" panose="020B0502020202020204" pitchFamily="34" charset="0"/>
                        </a:rPr>
                        <a:t>44,532</a:t>
                      </a:r>
                    </a:p>
                  </a:txBody>
                  <a:tcPr marL="46242" marR="46242" marT="57802" marB="57802" anchor="ctr"/>
                </a:tc>
                <a:tc>
                  <a:txBody>
                    <a:bodyPr/>
                    <a:lstStyle/>
                    <a:p>
                      <a:pPr algn="l" fontAlgn="ctr"/>
                      <a:r>
                        <a:rPr lang="en-US" sz="1100" b="1" dirty="0">
                          <a:effectLst/>
                          <a:latin typeface="Century Gothic" panose="020B0502020202020204" pitchFamily="34" charset="0"/>
                        </a:rPr>
                        <a:t>159,295</a:t>
                      </a:r>
                    </a:p>
                  </a:txBody>
                  <a:tcPr marL="46242" marR="46242" marT="57802" marB="57802" anchor="ctr"/>
                </a:tc>
                <a:extLst>
                  <a:ext uri="{0D108BD9-81ED-4DB2-BD59-A6C34878D82A}">
                    <a16:rowId xmlns:a16="http://schemas.microsoft.com/office/drawing/2014/main" val="1734987180"/>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gac6a1e3927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SpashPad, Inc. purchase a large piece of equipment on May 15 this year for $75,000, depreciating it using the straight-line depreciation method over 5 years, and taking a full month’s depreciation in the first month. The equipments residual value is $15,000. What is the depreciation expense for the first year?</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$1,000</a:t>
            </a:r>
            <a:endParaRPr/>
          </a:p>
          <a:p>
            <a:pPr marL="914400" lvl="0" indent="-457200" algn="l" rtl="0">
              <a:lnSpc>
                <a:spcPct val="90000"/>
              </a:lnSpc>
              <a:spcBef>
                <a:spcPts val="750"/>
              </a:spcBef>
              <a:spcAft>
                <a:spcPts val="0"/>
              </a:spcAft>
              <a:buSzPts val="2100"/>
              <a:buFont typeface="Arial"/>
              <a:buAutoNum type="alphaUcPeriod"/>
            </a:pPr>
            <a:r>
              <a:rPr lang="en-US"/>
              <a:t>$15,000</a:t>
            </a:r>
            <a:endParaRPr/>
          </a:p>
          <a:p>
            <a:pPr marL="914400" lvl="0" indent="-457200" algn="l" rtl="0">
              <a:lnSpc>
                <a:spcPct val="90000"/>
              </a:lnSpc>
              <a:spcBef>
                <a:spcPts val="750"/>
              </a:spcBef>
              <a:spcAft>
                <a:spcPts val="0"/>
              </a:spcAft>
              <a:buSzPts val="2100"/>
              <a:buFont typeface="Arial"/>
              <a:buAutoNum type="alphaUcPeriod"/>
            </a:pPr>
            <a:r>
              <a:rPr lang="en-US"/>
              <a:t>$666.64</a:t>
            </a:r>
            <a:endParaRPr/>
          </a:p>
          <a:p>
            <a:pPr marL="914400" lvl="0" indent="-457200" algn="l" rtl="0">
              <a:lnSpc>
                <a:spcPct val="90000"/>
              </a:lnSpc>
              <a:spcBef>
                <a:spcPts val="750"/>
              </a:spcBef>
              <a:spcAft>
                <a:spcPts val="0"/>
              </a:spcAft>
              <a:buSzPts val="2100"/>
              <a:buFont typeface="Arial"/>
              <a:buAutoNum type="alphaUcPeriod"/>
            </a:pPr>
            <a:r>
              <a:rPr lang="en-US"/>
              <a:t>$5,000</a:t>
            </a:r>
            <a:endParaRPr/>
          </a:p>
          <a:p>
            <a:pPr marL="38100" lvl="0" indent="0" algn="l" rtl="0">
              <a:lnSpc>
                <a:spcPct val="90000"/>
              </a:lnSpc>
              <a:spcBef>
                <a:spcPts val="750"/>
              </a:spcBef>
              <a:spcAft>
                <a:spcPts val="0"/>
              </a:spcAft>
              <a:buSzPts val="2800"/>
              <a:buNone/>
            </a:pPr>
            <a:endParaRPr/>
          </a:p>
        </p:txBody>
      </p:sp>
      <p:sp>
        <p:nvSpPr>
          <p:cNvPr id="166" name="Google Shape;166;gac6a1e3927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Describe the accounting and reporting of property, plant, and equipment	</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1100"/>
              <a:buNone/>
            </a:pPr>
            <a:r>
              <a:rPr lang="en-US" sz="2400"/>
              <a:t>9.1: </a:t>
            </a:r>
            <a:r>
              <a:rPr lang="en-US" sz="2400" u="sng">
                <a:solidFill>
                  <a:schemeClr val="hlink"/>
                </a:solidFill>
                <a:hlinkClick r:id="rId3" action="ppaction://hlinksldjump"/>
              </a:rPr>
              <a:t>Identify property, plant, and equipment</a:t>
            </a:r>
            <a:r>
              <a:rPr lang="en-US" sz="2400"/>
              <a:t>	</a:t>
            </a:r>
            <a:endParaRPr sz="2400"/>
          </a:p>
          <a:p>
            <a:pPr marL="932688" lvl="0" indent="-457200" algn="l" rtl="0">
              <a:lnSpc>
                <a:spcPct val="90000"/>
              </a:lnSpc>
              <a:spcBef>
                <a:spcPts val="375"/>
              </a:spcBef>
              <a:spcAft>
                <a:spcPts val="0"/>
              </a:spcAft>
              <a:buSzPts val="1100"/>
              <a:buNone/>
            </a:pPr>
            <a:r>
              <a:rPr lang="en-US" sz="2400"/>
              <a:t>9.2: </a:t>
            </a:r>
            <a:r>
              <a:rPr lang="en-US" sz="2400" u="sng">
                <a:solidFill>
                  <a:schemeClr val="hlink"/>
                </a:solidFill>
                <a:hlinkClick r:id="rId4" action="ppaction://hlinksldjump"/>
              </a:rPr>
              <a:t>Compute depreciation expense on plant assets</a:t>
            </a:r>
            <a:r>
              <a:rPr lang="en-US" sz="2400"/>
              <a:t>	</a:t>
            </a:r>
            <a:endParaRPr sz="2400"/>
          </a:p>
          <a:p>
            <a:pPr marL="932688" lvl="0" indent="-457200" algn="l" rtl="0">
              <a:lnSpc>
                <a:spcPct val="90000"/>
              </a:lnSpc>
              <a:spcBef>
                <a:spcPts val="375"/>
              </a:spcBef>
              <a:spcAft>
                <a:spcPts val="0"/>
              </a:spcAft>
              <a:buSzPts val="1100"/>
              <a:buNone/>
            </a:pPr>
            <a:r>
              <a:rPr lang="en-US" sz="2400"/>
              <a:t>9.3: </a:t>
            </a:r>
            <a:r>
              <a:rPr lang="en-US" sz="2400" u="sng">
                <a:solidFill>
                  <a:schemeClr val="hlink"/>
                </a:solidFill>
                <a:hlinkClick r:id="rId5" action="ppaction://hlinksldjump"/>
              </a:rPr>
              <a:t>Journalize entries for disposal of assets</a:t>
            </a:r>
            <a:r>
              <a:rPr lang="en-US" sz="2400"/>
              <a:t>	</a:t>
            </a:r>
            <a:endParaRPr sz="2400"/>
          </a:p>
          <a:p>
            <a:pPr marL="932688" lvl="0" indent="-457200" algn="l" rtl="0">
              <a:lnSpc>
                <a:spcPct val="90000"/>
              </a:lnSpc>
              <a:spcBef>
                <a:spcPts val="375"/>
              </a:spcBef>
              <a:spcAft>
                <a:spcPts val="0"/>
              </a:spcAft>
              <a:buSzPts val="1100"/>
              <a:buNone/>
            </a:pPr>
            <a:r>
              <a:rPr lang="en-US" sz="2400"/>
              <a:t>9.4: </a:t>
            </a:r>
            <a:r>
              <a:rPr lang="en-US" sz="2400" u="sng">
                <a:solidFill>
                  <a:schemeClr val="hlink"/>
                </a:solidFill>
                <a:hlinkClick r:id="rId6" action="ppaction://hlinksldjump"/>
              </a:rPr>
              <a:t>Recognize proper financial presentation of property, plant, and equipment</a:t>
            </a:r>
            <a:endParaRPr sz="2400"/>
          </a:p>
          <a:p>
            <a:pPr marL="932688" lvl="0" indent="-457200" algn="l" rtl="0">
              <a:lnSpc>
                <a:spcPct val="90000"/>
              </a:lnSpc>
              <a:spcBef>
                <a:spcPts val="375"/>
              </a:spcBef>
              <a:spcAft>
                <a:spcPts val="0"/>
              </a:spcAft>
              <a:buSzPts val="1100"/>
              <a:buNone/>
            </a:pPr>
            <a:endParaRPr sz="2400"/>
          </a:p>
          <a:p>
            <a:pPr marL="475487" lvl="0" indent="0" algn="l" rtl="0">
              <a:lnSpc>
                <a:spcPct val="90000"/>
              </a:lnSpc>
              <a:spcBef>
                <a:spcPts val="375"/>
              </a:spcBef>
              <a:spcAft>
                <a:spcPts val="0"/>
              </a:spcAft>
              <a:buSzPts val="1100"/>
              <a:buNone/>
            </a:pP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Journalizing Asset Disposal</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Journalizing Asset Disposal</a:t>
            </a:r>
            <a:endParaRPr/>
          </a:p>
        </p:txBody>
      </p:sp>
      <p:sp>
        <p:nvSpPr>
          <p:cNvPr id="177" name="Google Shape;177;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9.3: Journalize entries for disposal of assets	</a:t>
            </a:r>
            <a:endParaRPr sz="2400"/>
          </a:p>
          <a:p>
            <a:pPr marL="582930" lvl="0" indent="0" algn="l" rtl="0">
              <a:lnSpc>
                <a:spcPct val="90000"/>
              </a:lnSpc>
              <a:spcBef>
                <a:spcPts val="375"/>
              </a:spcBef>
              <a:spcAft>
                <a:spcPts val="0"/>
              </a:spcAft>
              <a:buClr>
                <a:schemeClr val="dk1"/>
              </a:buClr>
              <a:buSzPts val="1100"/>
              <a:buFont typeface="Arial"/>
              <a:buNone/>
            </a:pPr>
            <a:r>
              <a:rPr lang="en-US" sz="2000"/>
              <a:t>9.3.1: Journalize entries for discarding of plant assets</a:t>
            </a:r>
            <a:endParaRPr sz="2000"/>
          </a:p>
          <a:p>
            <a:pPr marL="582930" lvl="0" indent="0" algn="l" rtl="0">
              <a:lnSpc>
                <a:spcPct val="90000"/>
              </a:lnSpc>
              <a:spcBef>
                <a:spcPts val="375"/>
              </a:spcBef>
              <a:spcAft>
                <a:spcPts val="0"/>
              </a:spcAft>
              <a:buClr>
                <a:schemeClr val="dk1"/>
              </a:buClr>
              <a:buSzPts val="1100"/>
              <a:buFont typeface="Arial"/>
              <a:buNone/>
            </a:pPr>
            <a:r>
              <a:rPr lang="en-US" sz="2000"/>
              <a:t>9.3.2: Journalize entries for sale of assets</a:t>
            </a:r>
            <a:endParaRPr sz="2000"/>
          </a:p>
          <a:p>
            <a:pPr marL="582930" lvl="0" indent="0" algn="l" rtl="0">
              <a:lnSpc>
                <a:spcPct val="90000"/>
              </a:lnSpc>
              <a:spcBef>
                <a:spcPts val="375"/>
              </a:spcBef>
              <a:spcAft>
                <a:spcPts val="0"/>
              </a:spcAft>
              <a:buClr>
                <a:schemeClr val="dk1"/>
              </a:buClr>
              <a:buSzPts val="1100"/>
              <a:buFont typeface="Arial"/>
              <a:buNone/>
            </a:pPr>
            <a:r>
              <a:rPr lang="en-US" sz="2000"/>
              <a:t>9.3.3: Journalize entries for exchanging plant assets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a2071fe976_0_10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Journalize Entries for Discarding of Plant Assets</a:t>
            </a:r>
            <a:endParaRPr/>
          </a:p>
        </p:txBody>
      </p:sp>
      <p:sp>
        <p:nvSpPr>
          <p:cNvPr id="184" name="Google Shape;184;ga2071fe976_0_101"/>
          <p:cNvSpPr txBox="1">
            <a:spLocks noGrp="1"/>
          </p:cNvSpPr>
          <p:nvPr>
            <p:ph type="body" idx="1"/>
          </p:nvPr>
        </p:nvSpPr>
        <p:spPr>
          <a:xfrm>
            <a:off x="838200" y="1532900"/>
            <a:ext cx="10515600" cy="46437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900">
                <a:solidFill>
                  <a:srgbClr val="373D3F"/>
                </a:solidFill>
                <a:highlight>
                  <a:srgbClr val="F1F7FB"/>
                </a:highlight>
              </a:rPr>
              <a:t>When retiring a plant asset from service, a company removes the asset’s cost and accumulated depreciation from its plant asset accounts.</a:t>
            </a:r>
            <a:endParaRPr sz="1900">
              <a:solidFill>
                <a:srgbClr val="373D3F"/>
              </a:solidFill>
              <a:highlight>
                <a:srgbClr val="F1F7FB"/>
              </a:highlight>
            </a:endParaRPr>
          </a:p>
          <a:p>
            <a:pPr marL="0" lvl="0" indent="0" algn="l" rtl="0">
              <a:spcBef>
                <a:spcPts val="750"/>
              </a:spcBef>
              <a:spcAft>
                <a:spcPts val="0"/>
              </a:spcAft>
              <a:buNone/>
            </a:pPr>
            <a:endParaRPr sz="120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a:solidFill>
                <a:srgbClr val="373D3F"/>
              </a:solidFill>
              <a:highlight>
                <a:srgbClr val="FFFFFF"/>
              </a:highlight>
              <a:latin typeface="Arial"/>
              <a:ea typeface="Arial"/>
              <a:cs typeface="Arial"/>
              <a:sym typeface="Arial"/>
            </a:endParaRPr>
          </a:p>
        </p:txBody>
      </p:sp>
      <p:pic>
        <p:nvPicPr>
          <p:cNvPr id="185" name="Google Shape;185;ga2071fe976_0_101" descr="Part 1 of 2&#10;&#10;To view part 2 visit https://brainmass.com/videos/Disposing_of_Assets&#10;&#10;Academic Expert Carol Sargent explains what the process is to follow when disposing of an asset; how to calculate if you end up with a loss or profit; and finally what the journal entries look like when trying to coordinate your balance sheet." title="Disposing of Depreciated Assets (part 1 of 2)">
            <a:hlinkClick r:id="rId3"/>
          </p:cNvPr>
          <p:cNvPicPr preferRelativeResize="0"/>
          <p:nvPr/>
        </p:nvPicPr>
        <p:blipFill>
          <a:blip r:embed="rId4">
            <a:alphaModFix/>
          </a:blip>
          <a:stretch>
            <a:fillRect/>
          </a:stretch>
        </p:blipFill>
        <p:spPr>
          <a:xfrm>
            <a:off x="2580400" y="2276525"/>
            <a:ext cx="6858000" cy="45814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10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a2071fe976_0_107"/>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Journalize Entries for the Sale of Assets</a:t>
            </a:r>
            <a:endParaRPr/>
          </a:p>
        </p:txBody>
      </p:sp>
      <p:sp>
        <p:nvSpPr>
          <p:cNvPr id="192" name="Google Shape;192;ga2071fe976_0_107"/>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361950" algn="l" rtl="0">
              <a:spcBef>
                <a:spcPts val="750"/>
              </a:spcBef>
              <a:spcAft>
                <a:spcPts val="0"/>
              </a:spcAft>
              <a:buClr>
                <a:srgbClr val="373D3F"/>
              </a:buClr>
              <a:buSzPts val="2100"/>
              <a:buChar char="•"/>
            </a:pPr>
            <a:r>
              <a:rPr lang="en-US">
                <a:solidFill>
                  <a:srgbClr val="373D3F"/>
                </a:solidFill>
                <a:highlight>
                  <a:srgbClr val="F1F7FB"/>
                </a:highlight>
              </a:rPr>
              <a:t>Companies frequently dispose of plant assets by selling them. By comparing an asset’s book value (cost less accumulated depreciation) with its selling price (or net amount realized if there are selling expenses), the company may show either a gain or loss. If the sales price is greater than the asset’s book value, the company shows a gain. If the sales price is less than the asset’s book value, the company shows a loss. Of course, when the sales price equals the asset’s book value, no gain or loss occurs.</a:t>
            </a:r>
            <a:endParaRPr>
              <a:solidFill>
                <a:srgbClr val="373D3F"/>
              </a:solidFill>
              <a:highlight>
                <a:srgbClr val="F1F7FB"/>
              </a:highlight>
            </a:endParaRPr>
          </a:p>
          <a:p>
            <a:pPr marL="457200" lvl="0" indent="0" algn="l" rtl="0">
              <a:spcBef>
                <a:spcPts val="750"/>
              </a:spcBef>
              <a:spcAft>
                <a:spcPts val="0"/>
              </a:spcAft>
              <a:buNone/>
            </a:pPr>
            <a:endParaRPr>
              <a:solidFill>
                <a:srgbClr val="373D3F"/>
              </a:solidFill>
              <a:highlight>
                <a:srgbClr val="F1F7FB"/>
              </a:highlight>
            </a:endParaRPr>
          </a:p>
          <a:p>
            <a:pPr marL="457200" lvl="0" indent="-361950" algn="l" rtl="0">
              <a:spcBef>
                <a:spcPts val="750"/>
              </a:spcBef>
              <a:spcAft>
                <a:spcPts val="0"/>
              </a:spcAft>
              <a:buClr>
                <a:srgbClr val="373D3F"/>
              </a:buClr>
              <a:buSzPts val="2100"/>
              <a:buChar char="•"/>
            </a:pPr>
            <a:r>
              <a:rPr lang="en-US">
                <a:solidFill>
                  <a:srgbClr val="373D3F"/>
                </a:solidFill>
                <a:highlight>
                  <a:srgbClr val="F1F7FB"/>
                </a:highlight>
              </a:rPr>
              <a:t>When selling or otherwise disposing of a plant asset, a firm must record the depreciation up to the date of sale or disposal. For example, if the firm sold an asset on April 1 and last recorded depreciation on December 31, the company should record depreciation for three months (January 1–April 1). When depreciation is not recorded for the three months, operating expenses for that period are understated, and the gain on the sale of the asset is understated or the loss overstated.</a:t>
            </a:r>
            <a:endParaRPr>
              <a:solidFill>
                <a:srgbClr val="373D3F"/>
              </a:solidFill>
              <a:highlight>
                <a:srgbClr val="F1F7FB"/>
              </a:high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a2071fe976_0_11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Journalize Entries for Exchanging Plant Assets</a:t>
            </a:r>
            <a:endParaRPr/>
          </a:p>
        </p:txBody>
      </p:sp>
      <p:pic>
        <p:nvPicPr>
          <p:cNvPr id="199" name="Google Shape;199;ga2071fe976_0_113" descr="Accounting for exchanges of nonmonetary assets (long term assets, fixed assets as property, plant and equipment), example is where a company trades in an old machine for a new machine and pays the balance due on the exchange with cash recognizing a gain on the exchange with comercial substance and without commercial substance, calculates the book value of the old machine traded, gain on disposal, cost of new machine and records the journal entries for the exchange, the cash paid on the exchange is greater than the fair value of the machine acquired, therefore the gain is not deferred and recognize the entire gain, basic rules using a decision table for summary for accounting requirements for recognizing gains and losses on exchanges of nonmonetary assets, example would be for Corp-A  trading in old machine for a new machine or where Corp-A and Corp-B exchange machines, may require cash given or cash received, Exchange of Nonmonetary Assets (Gain/Loss Recognition): (1) Compute total Gain or Loss asset given up: (Fair value - book value) = Gain or Loss, (2) If Loss (recognize entire Loss), or(3) If Gain: (a) Yes commercial substance (recognize entire Gain), (b) No commercial substance: (1) No cash involved (No Gain recognized), (2) Some cash given (No Gain recognized), (3) Some cash received (Portion of Gain recognized): (cash receivded boot/cash received + other assets received) x gain = portion of gain recognized, if cash exchanged greater than 25 percent fair value of exchange recognize entire gain, details by Allen Mursau" title="Property Plant And Equipment Nonmonetary Exchange (Gain On Trade In Of Equipment)">
            <a:hlinkClick r:id="rId3"/>
          </p:cNvPr>
          <p:cNvPicPr preferRelativeResize="0"/>
          <p:nvPr/>
        </p:nvPicPr>
        <p:blipFill>
          <a:blip r:embed="rId4">
            <a:alphaModFix/>
          </a:blip>
          <a:stretch>
            <a:fillRect/>
          </a:stretch>
        </p:blipFill>
        <p:spPr>
          <a:xfrm>
            <a:off x="3222550" y="2179950"/>
            <a:ext cx="5329175" cy="39968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9"/>
                                        </p:tgtEl>
                                        <p:attrNameLst>
                                          <p:attrName>style.visibility</p:attrName>
                                        </p:attrNameLst>
                                      </p:cBhvr>
                                      <p:to>
                                        <p:strVal val="visible"/>
                                      </p:to>
                                    </p:set>
                                    <p:animEffect transition="in" filter="fade">
                                      <p:cBhvr>
                                        <p:cTn id="7" dur="10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1"/>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Reporting PP&amp;E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2"/>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Reporting PP&amp;E</a:t>
            </a:r>
            <a:endParaRPr/>
          </a:p>
        </p:txBody>
      </p:sp>
      <p:sp>
        <p:nvSpPr>
          <p:cNvPr id="216" name="Google Shape;216;p1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9.4: Recognize proper financial presentation of property, plant, and equipment	</a:t>
            </a:r>
            <a:endParaRPr sz="2400"/>
          </a:p>
          <a:p>
            <a:pPr marL="582930" lvl="0" indent="0" algn="l" rtl="0">
              <a:lnSpc>
                <a:spcPct val="90000"/>
              </a:lnSpc>
              <a:spcBef>
                <a:spcPts val="375"/>
              </a:spcBef>
              <a:spcAft>
                <a:spcPts val="0"/>
              </a:spcAft>
              <a:buClr>
                <a:schemeClr val="dk1"/>
              </a:buClr>
              <a:buSzPts val="1100"/>
              <a:buFont typeface="Arial"/>
              <a:buNone/>
            </a:pPr>
            <a:r>
              <a:rPr lang="en-US" sz="2000"/>
              <a:t>9.4.1: Identify proper financial statement presentation of plant assets</a:t>
            </a:r>
            <a:endParaRPr sz="2000"/>
          </a:p>
          <a:p>
            <a:pPr marL="582930" lvl="0" indent="0" algn="l" rtl="0">
              <a:lnSpc>
                <a:spcPct val="90000"/>
              </a:lnSpc>
              <a:spcBef>
                <a:spcPts val="375"/>
              </a:spcBef>
              <a:spcAft>
                <a:spcPts val="0"/>
              </a:spcAft>
              <a:buClr>
                <a:schemeClr val="dk1"/>
              </a:buClr>
              <a:buSzPts val="1100"/>
              <a:buFont typeface="Arial"/>
              <a:buNone/>
            </a:pPr>
            <a:r>
              <a:rPr lang="en-US" sz="2000"/>
              <a:t>9.4.2: Recognize disclosures related to plant assets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ga2071fe976_0_12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Identify Proper Financial Statement Presentation of Plant Assets</a:t>
            </a:r>
            <a:endParaRPr/>
          </a:p>
        </p:txBody>
      </p:sp>
      <p:sp>
        <p:nvSpPr>
          <p:cNvPr id="223" name="Google Shape;223;ga2071fe976_0_124"/>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600">
                <a:solidFill>
                  <a:srgbClr val="373D3F"/>
                </a:solidFill>
                <a:highlight>
                  <a:srgbClr val="F1F7FB"/>
                </a:highlight>
              </a:rPr>
              <a:t>Balance sheets produced by publicly traded companies contain a lot of information and are almost always in the report form. Like the multi-step income statement, they follow a certain format that includes subtotals. The classified balance sheet groupings and subtotals make the balance sheet easier for investors to read and analyze. The classified balance sheet still proves the accounting equation but it separates assets and liabilities into the following subgroups:</a:t>
            </a:r>
            <a:endParaRPr sz="1600">
              <a:solidFill>
                <a:srgbClr val="373D3F"/>
              </a:solidFill>
              <a:highlight>
                <a:srgbClr val="F1F7FB"/>
              </a:highlight>
            </a:endParaRPr>
          </a:p>
          <a:p>
            <a:pPr marL="812800" lvl="0" indent="-311150" algn="l" rtl="0">
              <a:lnSpc>
                <a:spcPct val="115000"/>
              </a:lnSpc>
              <a:spcBef>
                <a:spcPts val="1200"/>
              </a:spcBef>
              <a:spcAft>
                <a:spcPts val="0"/>
              </a:spcAft>
              <a:buClr>
                <a:srgbClr val="373D3F"/>
              </a:buClr>
              <a:buSzPts val="1300"/>
              <a:buFont typeface="Century Gothic"/>
              <a:buChar char="●"/>
            </a:pPr>
            <a:r>
              <a:rPr lang="en-US" sz="1300" b="1">
                <a:solidFill>
                  <a:srgbClr val="373D3F"/>
                </a:solidFill>
              </a:rPr>
              <a:t>Current Assets:</a:t>
            </a:r>
            <a:r>
              <a:rPr lang="en-US" sz="1300">
                <a:solidFill>
                  <a:srgbClr val="373D3F"/>
                </a:solidFill>
              </a:rPr>
              <a:t> Can be converted to cash within a year or within the operating cycle, whichever is longer. Current assets include cash, accounts receivable, interest receivable, supplies, inventory, and other prepaid expenses.</a:t>
            </a:r>
            <a:endParaRPr sz="1300">
              <a:solidFill>
                <a:srgbClr val="373D3F"/>
              </a:solidFill>
            </a:endParaRPr>
          </a:p>
          <a:p>
            <a:pPr marL="812800" lvl="0" indent="-311150" algn="l" rtl="0">
              <a:lnSpc>
                <a:spcPct val="115000"/>
              </a:lnSpc>
              <a:spcBef>
                <a:spcPts val="0"/>
              </a:spcBef>
              <a:spcAft>
                <a:spcPts val="0"/>
              </a:spcAft>
              <a:buClr>
                <a:srgbClr val="373D3F"/>
              </a:buClr>
              <a:buSzPts val="1300"/>
              <a:buFont typeface="Century Gothic"/>
              <a:buChar char="●"/>
            </a:pPr>
            <a:r>
              <a:rPr lang="en-US" sz="1300" b="1">
                <a:solidFill>
                  <a:srgbClr val="373D3F"/>
                </a:solidFill>
              </a:rPr>
              <a:t>Long-Term Investments:</a:t>
            </a:r>
            <a:r>
              <a:rPr lang="en-US" sz="1300">
                <a:solidFill>
                  <a:srgbClr val="373D3F"/>
                </a:solidFill>
              </a:rPr>
              <a:t> Investments that are not due for more than a year are reported in this section. Long-term investments would include notes receivable or investments in bonds or stocks.</a:t>
            </a:r>
            <a:endParaRPr sz="1300">
              <a:solidFill>
                <a:srgbClr val="373D3F"/>
              </a:solidFill>
            </a:endParaRPr>
          </a:p>
          <a:p>
            <a:pPr marL="812800" lvl="0" indent="-311150" algn="l" rtl="0">
              <a:lnSpc>
                <a:spcPct val="115000"/>
              </a:lnSpc>
              <a:spcBef>
                <a:spcPts val="0"/>
              </a:spcBef>
              <a:spcAft>
                <a:spcPts val="0"/>
              </a:spcAft>
              <a:buClr>
                <a:srgbClr val="373D3F"/>
              </a:buClr>
              <a:buSzPts val="1300"/>
              <a:buFont typeface="Century Gothic"/>
              <a:buChar char="●"/>
            </a:pPr>
            <a:r>
              <a:rPr lang="en-US" sz="1300" b="1">
                <a:solidFill>
                  <a:srgbClr val="373D3F"/>
                </a:solidFill>
              </a:rPr>
              <a:t>Plant Assets:</a:t>
            </a:r>
            <a:r>
              <a:rPr lang="en-US" sz="1300">
                <a:solidFill>
                  <a:srgbClr val="373D3F"/>
                </a:solidFill>
              </a:rPr>
              <a:t> Plant assets (also called PP&amp;E or fixed assets) refer to property that is tangible (can be seen and touched) and is used in the business to generate revenue. Plant assets include depreciable assets and land used in the business. The plant asset is recorded with its accumulated depreciation (if any) subtracted below it to get the asset’s book value.</a:t>
            </a:r>
            <a:endParaRPr sz="1300">
              <a:solidFill>
                <a:srgbClr val="373D3F"/>
              </a:solidFill>
            </a:endParaRPr>
          </a:p>
          <a:p>
            <a:pPr marL="812800" lvl="0" indent="-311150" algn="l" rtl="0">
              <a:lnSpc>
                <a:spcPct val="115000"/>
              </a:lnSpc>
              <a:spcBef>
                <a:spcPts val="0"/>
              </a:spcBef>
              <a:spcAft>
                <a:spcPts val="0"/>
              </a:spcAft>
              <a:buClr>
                <a:srgbClr val="373D3F"/>
              </a:buClr>
              <a:buSzPts val="1300"/>
              <a:buFont typeface="Century Gothic"/>
              <a:buChar char="●"/>
            </a:pPr>
            <a:r>
              <a:rPr lang="en-US" sz="1300" b="1">
                <a:solidFill>
                  <a:srgbClr val="373D3F"/>
                </a:solidFill>
              </a:rPr>
              <a:t>Intangible Assets:</a:t>
            </a:r>
            <a:r>
              <a:rPr lang="en-US" sz="1300">
                <a:solidFill>
                  <a:srgbClr val="373D3F"/>
                </a:solidFill>
              </a:rPr>
              <a:t> Intangible assets are items that have a financial value but do not have a physical form. These would be things like trademarks, patents, and copyrights.</a:t>
            </a:r>
            <a:endParaRPr sz="1300">
              <a:solidFill>
                <a:srgbClr val="373D3F"/>
              </a:solidFill>
            </a:endParaRPr>
          </a:p>
          <a:p>
            <a:pPr marL="812800" lvl="0" indent="-311150" algn="l" rtl="0">
              <a:lnSpc>
                <a:spcPct val="115000"/>
              </a:lnSpc>
              <a:spcBef>
                <a:spcPts val="0"/>
              </a:spcBef>
              <a:spcAft>
                <a:spcPts val="0"/>
              </a:spcAft>
              <a:buClr>
                <a:srgbClr val="373D3F"/>
              </a:buClr>
              <a:buSzPts val="1300"/>
              <a:buFont typeface="Century Gothic"/>
              <a:buChar char="●"/>
            </a:pPr>
            <a:r>
              <a:rPr lang="en-US" sz="1300" b="1">
                <a:solidFill>
                  <a:srgbClr val="373D3F"/>
                </a:solidFill>
              </a:rPr>
              <a:t>Current Liabilities:</a:t>
            </a:r>
            <a:r>
              <a:rPr lang="en-US" sz="1300">
                <a:solidFill>
                  <a:srgbClr val="373D3F"/>
                </a:solidFill>
              </a:rPr>
              <a:t> Like current assets, these are liabilities whose payment are due within a year or within the operating cycle, whichever is longer. Current liabilities include accounts payable, salaries payable, taxes payable, unearned revenue, etc.</a:t>
            </a:r>
            <a:endParaRPr sz="1300">
              <a:solidFill>
                <a:srgbClr val="373D3F"/>
              </a:solidFill>
            </a:endParaRPr>
          </a:p>
          <a:p>
            <a:pPr marL="812800" lvl="0" indent="-311150" algn="l" rtl="0">
              <a:lnSpc>
                <a:spcPct val="115000"/>
              </a:lnSpc>
              <a:spcBef>
                <a:spcPts val="0"/>
              </a:spcBef>
              <a:spcAft>
                <a:spcPts val="0"/>
              </a:spcAft>
              <a:buClr>
                <a:srgbClr val="373D3F"/>
              </a:buClr>
              <a:buSzPts val="1300"/>
              <a:buFont typeface="Century Gothic"/>
              <a:buChar char="●"/>
            </a:pPr>
            <a:r>
              <a:rPr lang="en-US" sz="1300" b="1">
                <a:solidFill>
                  <a:srgbClr val="373D3F"/>
                </a:solidFill>
              </a:rPr>
              <a:t>Long-Term Liabilities:</a:t>
            </a:r>
            <a:r>
              <a:rPr lang="en-US" sz="1300">
                <a:solidFill>
                  <a:srgbClr val="373D3F"/>
                </a:solidFill>
              </a:rPr>
              <a:t> Liabilities due more than a year from now would be reported here, including notes payable, mortgage payable, bonds payable, etc.</a:t>
            </a:r>
            <a:endParaRPr sz="1300">
              <a:solidFill>
                <a:srgbClr val="373D3F"/>
              </a:solidFill>
            </a:endParaRPr>
          </a:p>
          <a:p>
            <a:pPr marL="0" lvl="0" indent="0" algn="l" rtl="0">
              <a:spcBef>
                <a:spcPts val="2900"/>
              </a:spcBef>
              <a:spcAft>
                <a:spcPts val="0"/>
              </a:spcAft>
              <a:buNone/>
            </a:pP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ga2071fe976_0_13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Identify Proper Financial Statement Presentation of Plant Assets</a:t>
            </a:r>
            <a:endParaRPr/>
          </a:p>
        </p:txBody>
      </p:sp>
      <p:pic>
        <p:nvPicPr>
          <p:cNvPr id="230" name="Google Shape;230;ga2071fe976_0_130"/>
          <p:cNvPicPr preferRelativeResize="0"/>
          <p:nvPr/>
        </p:nvPicPr>
        <p:blipFill>
          <a:blip r:embed="rId3">
            <a:alphaModFix/>
          </a:blip>
          <a:stretch>
            <a:fillRect/>
          </a:stretch>
        </p:blipFill>
        <p:spPr>
          <a:xfrm>
            <a:off x="3512413" y="1590600"/>
            <a:ext cx="5167174" cy="516717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ga2071fe976_0_14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Recognize Disclosures Related to Plant Assets</a:t>
            </a:r>
            <a:endParaRPr/>
          </a:p>
        </p:txBody>
      </p:sp>
      <p:sp>
        <p:nvSpPr>
          <p:cNvPr id="237" name="Google Shape;237;ga2071fe976_0_140"/>
          <p:cNvSpPr txBox="1">
            <a:spLocks noGrp="1"/>
          </p:cNvSpPr>
          <p:nvPr>
            <p:ph type="body" idx="1"/>
          </p:nvPr>
        </p:nvSpPr>
        <p:spPr>
          <a:xfrm>
            <a:off x="838200" y="1876500"/>
            <a:ext cx="10515600" cy="4750500"/>
          </a:xfrm>
          <a:prstGeom prst="rect">
            <a:avLst/>
          </a:prstGeom>
        </p:spPr>
        <p:txBody>
          <a:bodyPr spcFirstLastPara="1" wrap="square" lIns="91425" tIns="45700" rIns="91425" bIns="45700" anchor="t" anchorCtr="0">
            <a:noAutofit/>
          </a:bodyPr>
          <a:lstStyle/>
          <a:p>
            <a:pPr marL="812800" lvl="0" indent="-361950" algn="l" rtl="0">
              <a:lnSpc>
                <a:spcPct val="115000"/>
              </a:lnSpc>
              <a:spcBef>
                <a:spcPts val="1200"/>
              </a:spcBef>
              <a:spcAft>
                <a:spcPts val="0"/>
              </a:spcAft>
              <a:buClr>
                <a:srgbClr val="373D3F"/>
              </a:buClr>
              <a:buSzPts val="2100"/>
              <a:buFont typeface="Century Gothic"/>
              <a:buAutoNum type="arabicPeriod"/>
            </a:pPr>
            <a:r>
              <a:rPr lang="en-US">
                <a:solidFill>
                  <a:srgbClr val="373D3F"/>
                </a:solidFill>
              </a:rPr>
              <a:t>For each major category of PP&amp;E, has the entity disclosed:</a:t>
            </a:r>
            <a:endParaRPr>
              <a:solidFill>
                <a:srgbClr val="373D3F"/>
              </a:solidFill>
            </a:endParaRPr>
          </a:p>
          <a:p>
            <a:pPr marL="1651000" lvl="1" indent="-361950" algn="l" rtl="0">
              <a:lnSpc>
                <a:spcPct val="115000"/>
              </a:lnSpc>
              <a:spcBef>
                <a:spcPts val="0"/>
              </a:spcBef>
              <a:spcAft>
                <a:spcPts val="0"/>
              </a:spcAft>
              <a:buClr>
                <a:srgbClr val="373D3F"/>
              </a:buClr>
              <a:buSzPts val="2100"/>
              <a:buFont typeface="Century Gothic"/>
              <a:buAutoNum type="alphaLcPeriod"/>
            </a:pPr>
            <a:r>
              <a:rPr lang="en-US" sz="2100">
                <a:solidFill>
                  <a:srgbClr val="373D3F"/>
                </a:solidFill>
              </a:rPr>
              <a:t>cost?</a:t>
            </a:r>
            <a:endParaRPr sz="2100">
              <a:solidFill>
                <a:srgbClr val="373D3F"/>
              </a:solidFill>
            </a:endParaRPr>
          </a:p>
          <a:p>
            <a:pPr marL="1651000" lvl="1" indent="-361950" algn="l" rtl="0">
              <a:lnSpc>
                <a:spcPct val="115000"/>
              </a:lnSpc>
              <a:spcBef>
                <a:spcPts val="0"/>
              </a:spcBef>
              <a:spcAft>
                <a:spcPts val="0"/>
              </a:spcAft>
              <a:buClr>
                <a:srgbClr val="373D3F"/>
              </a:buClr>
              <a:buSzPts val="2100"/>
              <a:buFont typeface="Century Gothic"/>
              <a:buAutoNum type="alphaLcPeriod"/>
            </a:pPr>
            <a:r>
              <a:rPr lang="en-US" sz="2100">
                <a:solidFill>
                  <a:srgbClr val="373D3F"/>
                </a:solidFill>
              </a:rPr>
              <a:t>the depreciation method used, including the depreciation period or rate? [14.21]</a:t>
            </a:r>
            <a:endParaRPr sz="2100">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Has the entity disclosed the carrying amount of an item of PP&amp;E not being depreciated because it is under construction or development or has been removed from service for an extended period of time? [14.22]</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Has the entity disclosed the amount of depreciation of PP&amp;E charged to income for the period? [14.23]</a:t>
            </a:r>
            <a:endParaRPr>
              <a:solidFill>
                <a:srgbClr val="373D3F"/>
              </a:solidFill>
            </a:endParaRPr>
          </a:p>
          <a:p>
            <a:pPr marL="812800" lvl="0" indent="-355600" algn="l" rtl="0">
              <a:lnSpc>
                <a:spcPct val="115000"/>
              </a:lnSpc>
              <a:spcBef>
                <a:spcPts val="0"/>
              </a:spcBef>
              <a:spcAft>
                <a:spcPts val="0"/>
              </a:spcAft>
              <a:buClr>
                <a:srgbClr val="373D3F"/>
              </a:buClr>
              <a:buSzPts val="2000"/>
              <a:buFont typeface="Century Gothic"/>
              <a:buAutoNum type="arabicPeriod"/>
            </a:pPr>
            <a:r>
              <a:rPr lang="en-US">
                <a:solidFill>
                  <a:srgbClr val="373D3F"/>
                </a:solidFill>
              </a:rPr>
              <a:t>Has the entity disclosed the total accumulated depreciation? </a:t>
            </a:r>
            <a:r>
              <a:rPr lang="en-US" sz="2000">
                <a:solidFill>
                  <a:srgbClr val="373D3F"/>
                </a:solidFill>
              </a:rPr>
              <a:t>[14.23]</a:t>
            </a:r>
            <a:endParaRPr>
              <a:solidFill>
                <a:srgbClr val="373D3F"/>
              </a:solidFill>
            </a:endParaRPr>
          </a:p>
          <a:p>
            <a:pPr marL="0" lvl="0" indent="0" algn="l" rtl="0">
              <a:lnSpc>
                <a:spcPct val="115000"/>
              </a:lnSpc>
              <a:spcBef>
                <a:spcPts val="2900"/>
              </a:spcBef>
              <a:spcAft>
                <a:spcPts val="0"/>
              </a:spcAft>
              <a:buNone/>
            </a:pPr>
            <a:endParaRPr sz="2000">
              <a:solidFill>
                <a:srgbClr val="373D3F"/>
              </a:solidFill>
            </a:endParaRPr>
          </a:p>
          <a:p>
            <a:pPr marL="457200" lvl="0" indent="0" algn="l" rtl="0">
              <a:lnSpc>
                <a:spcPct val="115000"/>
              </a:lnSpc>
              <a:spcBef>
                <a:spcPts val="2900"/>
              </a:spcBef>
              <a:spcAft>
                <a:spcPts val="0"/>
              </a:spcAft>
              <a:buNone/>
            </a:pPr>
            <a:endParaRPr sz="2200">
              <a:solidFill>
                <a:srgbClr val="373D3F"/>
              </a:solidFill>
            </a:endParaRPr>
          </a:p>
          <a:p>
            <a:pPr marL="0" lvl="0" indent="0" algn="l" rtl="0">
              <a:spcBef>
                <a:spcPts val="2900"/>
              </a:spcBef>
              <a:spcAft>
                <a:spcPts val="0"/>
              </a:spcAft>
              <a:buNone/>
            </a:pPr>
            <a:endParaRPr sz="2800"/>
          </a:p>
          <a:p>
            <a:pPr marL="0" lvl="0" indent="0" algn="l" rtl="0">
              <a:spcBef>
                <a:spcPts val="750"/>
              </a:spcBef>
              <a:spcAft>
                <a:spcPts val="0"/>
              </a:spcAft>
              <a:buNone/>
            </a:pPr>
            <a:endParaRPr sz="2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Plant Assets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a2b27231ce_0_0"/>
          <p:cNvSpPr txBox="1">
            <a:spLocks noGrp="1"/>
          </p:cNvSpPr>
          <p:nvPr>
            <p:ph type="title"/>
          </p:nvPr>
        </p:nvSpPr>
        <p:spPr>
          <a:xfrm>
            <a:off x="838200" y="365125"/>
            <a:ext cx="108018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Recognize Disclosures Related to Plant Assets </a:t>
            </a:r>
            <a:r>
              <a:rPr lang="en-US" sz="2400"/>
              <a:t>(cont’d)</a:t>
            </a:r>
            <a:endParaRPr sz="2400"/>
          </a:p>
        </p:txBody>
      </p:sp>
      <p:sp>
        <p:nvSpPr>
          <p:cNvPr id="244" name="Google Shape;244;ga2b27231ce_0_0"/>
          <p:cNvSpPr txBox="1">
            <a:spLocks noGrp="1"/>
          </p:cNvSpPr>
          <p:nvPr>
            <p:ph type="body" idx="1"/>
          </p:nvPr>
        </p:nvSpPr>
        <p:spPr>
          <a:xfrm>
            <a:off x="838200" y="1690825"/>
            <a:ext cx="10515600" cy="4936500"/>
          </a:xfrm>
          <a:prstGeom prst="rect">
            <a:avLst/>
          </a:prstGeom>
        </p:spPr>
        <p:txBody>
          <a:bodyPr spcFirstLastPara="1" wrap="square" lIns="91425" tIns="45700" rIns="91425" bIns="45700" anchor="t" anchorCtr="0">
            <a:noAutofit/>
          </a:bodyPr>
          <a:lstStyle/>
          <a:p>
            <a:pPr marL="812800" lvl="0" indent="-355600" algn="l" rtl="0">
              <a:lnSpc>
                <a:spcPct val="115000"/>
              </a:lnSpc>
              <a:spcBef>
                <a:spcPts val="1800"/>
              </a:spcBef>
              <a:spcAft>
                <a:spcPts val="0"/>
              </a:spcAft>
              <a:buClr>
                <a:srgbClr val="373D3F"/>
              </a:buClr>
              <a:buSzPts val="2000"/>
              <a:buFont typeface="Century Gothic"/>
              <a:buAutoNum type="arabicPeriod" startAt="5"/>
            </a:pPr>
            <a:r>
              <a:rPr lang="en-US" sz="2000">
                <a:solidFill>
                  <a:srgbClr val="373D3F"/>
                </a:solidFill>
              </a:rPr>
              <a:t>Has the entity disclosed the following information in the period in which the carrying value of a long-lived asset is reduced (other than for depreciation) due to the cessation of the asset’s use or written down in the carrying value of the asset:</a:t>
            </a:r>
            <a:endParaRPr sz="2000">
              <a:solidFill>
                <a:srgbClr val="373D3F"/>
              </a:solidFill>
            </a:endParaRPr>
          </a:p>
          <a:p>
            <a:pPr marL="1651000" lvl="1" indent="-355600" algn="l" rtl="0">
              <a:lnSpc>
                <a:spcPct val="115000"/>
              </a:lnSpc>
              <a:spcBef>
                <a:spcPts val="0"/>
              </a:spcBef>
              <a:spcAft>
                <a:spcPts val="0"/>
              </a:spcAft>
              <a:buClr>
                <a:srgbClr val="373D3F"/>
              </a:buClr>
              <a:buSzPts val="2000"/>
              <a:buFont typeface="Century Gothic"/>
              <a:buChar char="•"/>
            </a:pPr>
            <a:r>
              <a:rPr lang="en-US" sz="2000">
                <a:solidFill>
                  <a:srgbClr val="373D3F"/>
                </a:solidFill>
              </a:rPr>
              <a:t>A description of the long-lived asset?</a:t>
            </a:r>
            <a:endParaRPr sz="2000">
              <a:solidFill>
                <a:srgbClr val="373D3F"/>
              </a:solidFill>
            </a:endParaRPr>
          </a:p>
          <a:p>
            <a:pPr marL="1651000" lvl="1" indent="-355600" algn="l" rtl="0">
              <a:lnSpc>
                <a:spcPct val="115000"/>
              </a:lnSpc>
              <a:spcBef>
                <a:spcPts val="0"/>
              </a:spcBef>
              <a:spcAft>
                <a:spcPts val="0"/>
              </a:spcAft>
              <a:buClr>
                <a:srgbClr val="373D3F"/>
              </a:buClr>
              <a:buSzPts val="2000"/>
              <a:buFont typeface="Century Gothic"/>
              <a:buChar char="•"/>
            </a:pPr>
            <a:r>
              <a:rPr lang="en-US" sz="2000">
                <a:solidFill>
                  <a:srgbClr val="373D3F"/>
                </a:solidFill>
              </a:rPr>
              <a:t>A description of the facts and circumstances leading to the reduction in carrying value?</a:t>
            </a:r>
            <a:endParaRPr sz="2000">
              <a:solidFill>
                <a:srgbClr val="373D3F"/>
              </a:solidFill>
            </a:endParaRPr>
          </a:p>
          <a:p>
            <a:pPr marL="1651000" lvl="1" indent="-355600" algn="l" rtl="0">
              <a:lnSpc>
                <a:spcPct val="115000"/>
              </a:lnSpc>
              <a:spcBef>
                <a:spcPts val="0"/>
              </a:spcBef>
              <a:spcAft>
                <a:spcPts val="0"/>
              </a:spcAft>
              <a:buClr>
                <a:srgbClr val="373D3F"/>
              </a:buClr>
              <a:buSzPts val="2000"/>
              <a:buFont typeface="Century Gothic"/>
              <a:buChar char="•"/>
            </a:pPr>
            <a:r>
              <a:rPr lang="en-US" sz="2000">
                <a:solidFill>
                  <a:srgbClr val="373D3F"/>
                </a:solidFill>
              </a:rPr>
              <a:t>If not separately presented on the face of the statement of operations, the amount of the reduction in carrying value, and the caption in the statement of operations that includes that amount? [14.25]</a:t>
            </a:r>
            <a:endParaRPr sz="2000">
              <a:solidFill>
                <a:srgbClr val="373D3F"/>
              </a:solidFill>
            </a:endParaRPr>
          </a:p>
          <a:p>
            <a:pPr marL="812800" lvl="0" indent="-355600" algn="l" rtl="0">
              <a:lnSpc>
                <a:spcPct val="115000"/>
              </a:lnSpc>
              <a:spcBef>
                <a:spcPts val="0"/>
              </a:spcBef>
              <a:spcAft>
                <a:spcPts val="0"/>
              </a:spcAft>
              <a:buClr>
                <a:srgbClr val="373D3F"/>
              </a:buClr>
              <a:buSzPts val="2000"/>
              <a:buFont typeface="Century Gothic"/>
              <a:buAutoNum type="arabicPeriod" startAt="5"/>
            </a:pPr>
            <a:r>
              <a:rPr lang="en-US" sz="2000">
                <a:solidFill>
                  <a:srgbClr val="373D3F"/>
                </a:solidFill>
              </a:rPr>
              <a:t>When the entity’s accounting policy is to capitalize interest costs, has disclosure been made of interest costs capitalized? [14.26]</a:t>
            </a:r>
            <a:endParaRPr sz="2000">
              <a:solidFill>
                <a:srgbClr val="373D3F"/>
              </a:solidFill>
            </a:endParaRPr>
          </a:p>
          <a:p>
            <a:pPr marL="0" lvl="0" indent="0" algn="l" rtl="0">
              <a:spcBef>
                <a:spcPts val="2900"/>
              </a:spcBef>
              <a:spcAft>
                <a:spcPts val="0"/>
              </a:spcAft>
              <a:buNone/>
            </a:pPr>
            <a:endParaRPr/>
          </a:p>
          <a:p>
            <a:pPr marL="0" lvl="0" indent="0" algn="l" rtl="0">
              <a:spcBef>
                <a:spcPts val="750"/>
              </a:spcBef>
              <a:spcAft>
                <a:spcPts val="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ac6a1e3927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You now have your accounting degree and are consulting with a company about the necessary disclosures to include on its financial statements concerning PP&amp;E. Which one of the following choices is a PP&amp;E disclosure requirement?</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A description of it’s long lived asset value because of reduced usage.</a:t>
            </a:r>
            <a:endParaRPr/>
          </a:p>
          <a:p>
            <a:pPr marL="914400" lvl="0" indent="-457200" algn="l" rtl="0">
              <a:lnSpc>
                <a:spcPct val="90000"/>
              </a:lnSpc>
              <a:spcBef>
                <a:spcPts val="750"/>
              </a:spcBef>
              <a:spcAft>
                <a:spcPts val="0"/>
              </a:spcAft>
              <a:buSzPts val="2100"/>
              <a:buFont typeface="Arial"/>
              <a:buAutoNum type="alphaUcPeriod"/>
            </a:pPr>
            <a:r>
              <a:rPr lang="en-US"/>
              <a:t>A list of all the company’s fixed assets.</a:t>
            </a:r>
            <a:endParaRPr/>
          </a:p>
          <a:p>
            <a:pPr marL="914400" lvl="0" indent="-457200" algn="l" rtl="0">
              <a:lnSpc>
                <a:spcPct val="90000"/>
              </a:lnSpc>
              <a:spcBef>
                <a:spcPts val="750"/>
              </a:spcBef>
              <a:spcAft>
                <a:spcPts val="0"/>
              </a:spcAft>
              <a:buSzPts val="2100"/>
              <a:buFont typeface="Arial"/>
              <a:buAutoNum type="alphaUcPeriod"/>
            </a:pPr>
            <a:r>
              <a:rPr lang="en-US"/>
              <a:t>Detailed notes on the losses and gains of the company.</a:t>
            </a:r>
            <a:endParaRPr/>
          </a:p>
          <a:p>
            <a:pPr marL="914400" lvl="0" indent="-457200" algn="l" rtl="0">
              <a:lnSpc>
                <a:spcPct val="90000"/>
              </a:lnSpc>
              <a:spcBef>
                <a:spcPts val="750"/>
              </a:spcBef>
              <a:spcAft>
                <a:spcPts val="0"/>
              </a:spcAft>
              <a:buSzPts val="2100"/>
              <a:buFont typeface="Arial"/>
              <a:buAutoNum type="alphaUcPeriod"/>
            </a:pPr>
            <a:r>
              <a:rPr lang="en-US"/>
              <a:t>The reconciliation of the beginning and ending accumulated depreciation amounts.</a:t>
            </a:r>
            <a:endParaRPr/>
          </a:p>
          <a:p>
            <a:pPr marL="38100" lvl="0" indent="0" algn="l" rtl="0">
              <a:lnSpc>
                <a:spcPct val="90000"/>
              </a:lnSpc>
              <a:spcBef>
                <a:spcPts val="750"/>
              </a:spcBef>
              <a:spcAft>
                <a:spcPts val="0"/>
              </a:spcAft>
              <a:buSzPts val="2800"/>
              <a:buNone/>
            </a:pPr>
            <a:endParaRPr/>
          </a:p>
        </p:txBody>
      </p:sp>
      <p:sp>
        <p:nvSpPr>
          <p:cNvPr id="250" name="Google Shape;250;gac6a1e3927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56" name="Google Shape;256;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375"/>
              </a:spcBef>
              <a:spcAft>
                <a:spcPts val="0"/>
              </a:spcAft>
              <a:buSzPts val="2200"/>
              <a:buChar char="•"/>
            </a:pPr>
            <a:r>
              <a:rPr lang="en-US" sz="2200"/>
              <a:t>What is the definition of capital expenditures and how is it different from revenue expenditures?</a:t>
            </a:r>
            <a:endParaRPr sz="2200"/>
          </a:p>
          <a:p>
            <a:pPr marL="0" lvl="0" indent="0" algn="l" rtl="0">
              <a:lnSpc>
                <a:spcPct val="100000"/>
              </a:lnSpc>
              <a:spcBef>
                <a:spcPts val="375"/>
              </a:spcBef>
              <a:spcAft>
                <a:spcPts val="0"/>
              </a:spcAft>
              <a:buNone/>
            </a:pPr>
            <a:endParaRPr sz="600"/>
          </a:p>
          <a:p>
            <a:pPr marL="457200" lvl="0" indent="-368300" algn="l" rtl="0">
              <a:lnSpc>
                <a:spcPct val="150000"/>
              </a:lnSpc>
              <a:spcBef>
                <a:spcPts val="375"/>
              </a:spcBef>
              <a:spcAft>
                <a:spcPts val="0"/>
              </a:spcAft>
              <a:buSzPts val="2200"/>
              <a:buChar char="•"/>
            </a:pPr>
            <a:r>
              <a:rPr lang="en-US" sz="2200"/>
              <a:t>How are cost principles applied to different categories of plant assets?</a:t>
            </a:r>
            <a:endParaRPr sz="2200"/>
          </a:p>
          <a:p>
            <a:pPr marL="457200" lvl="0" indent="-368300" algn="l" rtl="0">
              <a:lnSpc>
                <a:spcPct val="150000"/>
              </a:lnSpc>
              <a:spcBef>
                <a:spcPts val="0"/>
              </a:spcBef>
              <a:spcAft>
                <a:spcPts val="0"/>
              </a:spcAft>
              <a:buSzPts val="2200"/>
              <a:buChar char="•"/>
            </a:pPr>
            <a:r>
              <a:rPr lang="en-US" sz="2200"/>
              <a:t>How are the purchase of plant assets journalized?</a:t>
            </a:r>
            <a:endParaRPr sz="2200"/>
          </a:p>
          <a:p>
            <a:pPr marL="457200" lvl="0" indent="-368300" algn="l" rtl="0">
              <a:lnSpc>
                <a:spcPct val="100000"/>
              </a:lnSpc>
              <a:spcBef>
                <a:spcPts val="0"/>
              </a:spcBef>
              <a:spcAft>
                <a:spcPts val="0"/>
              </a:spcAft>
              <a:buSzPts val="2200"/>
              <a:buChar char="•"/>
            </a:pPr>
            <a:r>
              <a:rPr lang="en-US" sz="2200"/>
              <a:t>What is accounting depreciation and how is it different from the economic definition?</a:t>
            </a:r>
            <a:endParaRPr sz="2200"/>
          </a:p>
          <a:p>
            <a:pPr marL="0" lvl="0" indent="0" algn="l" rtl="0">
              <a:lnSpc>
                <a:spcPct val="100000"/>
              </a:lnSpc>
              <a:spcBef>
                <a:spcPts val="375"/>
              </a:spcBef>
              <a:spcAft>
                <a:spcPts val="0"/>
              </a:spcAft>
              <a:buNone/>
            </a:pPr>
            <a:endParaRPr sz="600"/>
          </a:p>
          <a:p>
            <a:pPr marL="457200" lvl="0" indent="-368300" algn="l" rtl="0">
              <a:lnSpc>
                <a:spcPct val="150000"/>
              </a:lnSpc>
              <a:spcBef>
                <a:spcPts val="375"/>
              </a:spcBef>
              <a:spcAft>
                <a:spcPts val="0"/>
              </a:spcAft>
              <a:buSzPts val="2200"/>
              <a:buChar char="•"/>
            </a:pPr>
            <a:r>
              <a:rPr lang="en-US" sz="2200"/>
              <a:t>How is depreciation calculated using the straight line method?</a:t>
            </a:r>
            <a:endParaRPr sz="2200"/>
          </a:p>
          <a:p>
            <a:pPr marL="457200" lvl="0" indent="-368300" algn="l" rtl="0">
              <a:lnSpc>
                <a:spcPct val="150000"/>
              </a:lnSpc>
              <a:spcBef>
                <a:spcPts val="0"/>
              </a:spcBef>
              <a:spcAft>
                <a:spcPts val="0"/>
              </a:spcAft>
              <a:buSzPts val="2200"/>
              <a:buChar char="•"/>
            </a:pPr>
            <a:r>
              <a:rPr lang="en-US" sz="2200"/>
              <a:t>How is depreciation under accelerated methods calculated?</a:t>
            </a:r>
            <a:endParaRPr sz="2200"/>
          </a:p>
          <a:p>
            <a:pPr marL="457200" lvl="0" indent="-368300" algn="l" rtl="0">
              <a:lnSpc>
                <a:spcPct val="150000"/>
              </a:lnSpc>
              <a:spcBef>
                <a:spcPts val="0"/>
              </a:spcBef>
              <a:spcAft>
                <a:spcPts val="0"/>
              </a:spcAft>
              <a:buSzPts val="2200"/>
              <a:buChar char="•"/>
            </a:pPr>
            <a:r>
              <a:rPr lang="en-US" sz="2200"/>
              <a:t>How is depreciation using units-of-production method calculated?</a:t>
            </a:r>
            <a:endParaRPr sz="2200"/>
          </a:p>
          <a:p>
            <a:pPr marL="0" lvl="0" indent="0" algn="l" rtl="0">
              <a:spcBef>
                <a:spcPts val="375"/>
              </a:spcBef>
              <a:spcAft>
                <a:spcPts val="0"/>
              </a:spcAft>
              <a:buNone/>
            </a:pPr>
            <a:endParaRPr sz="2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ac4ebc3225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62" name="Google Shape;262;gac4ebc3225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457200" lvl="0" indent="-361950" algn="l" rtl="0">
              <a:lnSpc>
                <a:spcPct val="150000"/>
              </a:lnSpc>
              <a:spcBef>
                <a:spcPts val="375"/>
              </a:spcBef>
              <a:spcAft>
                <a:spcPts val="0"/>
              </a:spcAft>
              <a:buSzPts val="2100"/>
              <a:buChar char="•"/>
            </a:pPr>
            <a:r>
              <a:rPr lang="en-US"/>
              <a:t>How are adjusting entries journalized for recording depreciation?</a:t>
            </a:r>
            <a:endParaRPr/>
          </a:p>
          <a:p>
            <a:pPr marL="457200" lvl="0" indent="-361950" algn="l" rtl="0">
              <a:lnSpc>
                <a:spcPct val="100000"/>
              </a:lnSpc>
              <a:spcBef>
                <a:spcPts val="375"/>
              </a:spcBef>
              <a:spcAft>
                <a:spcPts val="0"/>
              </a:spcAft>
              <a:buSzPts val="2100"/>
              <a:buChar char="•"/>
            </a:pPr>
            <a:r>
              <a:rPr lang="en-US"/>
              <a:t>What is the relationship between accumulated depreciation and depreciation?</a:t>
            </a:r>
            <a:endParaRPr/>
          </a:p>
          <a:p>
            <a:pPr marL="0" lvl="0" indent="0" algn="l" rtl="0">
              <a:lnSpc>
                <a:spcPct val="100000"/>
              </a:lnSpc>
              <a:spcBef>
                <a:spcPts val="375"/>
              </a:spcBef>
              <a:spcAft>
                <a:spcPts val="0"/>
              </a:spcAft>
              <a:buNone/>
            </a:pPr>
            <a:endParaRPr sz="600"/>
          </a:p>
          <a:p>
            <a:pPr marL="457200" lvl="0" indent="-361950" algn="l" rtl="0">
              <a:lnSpc>
                <a:spcPct val="150000"/>
              </a:lnSpc>
              <a:spcBef>
                <a:spcPts val="375"/>
              </a:spcBef>
              <a:spcAft>
                <a:spcPts val="0"/>
              </a:spcAft>
              <a:buSzPts val="2100"/>
              <a:buChar char="•"/>
            </a:pPr>
            <a:r>
              <a:rPr lang="en-US"/>
              <a:t>How are entries for discarding of plant assets journalized?</a:t>
            </a:r>
            <a:endParaRPr/>
          </a:p>
          <a:p>
            <a:pPr marL="457200" lvl="0" indent="-361950" algn="l" rtl="0">
              <a:lnSpc>
                <a:spcPct val="150000"/>
              </a:lnSpc>
              <a:spcBef>
                <a:spcPts val="375"/>
              </a:spcBef>
              <a:spcAft>
                <a:spcPts val="0"/>
              </a:spcAft>
              <a:buSzPts val="2100"/>
              <a:buChar char="•"/>
            </a:pPr>
            <a:r>
              <a:rPr lang="en-US"/>
              <a:t>How are entries for sale of assets journalized?</a:t>
            </a:r>
            <a:endParaRPr/>
          </a:p>
          <a:p>
            <a:pPr marL="457200" lvl="0" indent="-361950" algn="l" rtl="0">
              <a:lnSpc>
                <a:spcPct val="150000"/>
              </a:lnSpc>
              <a:spcBef>
                <a:spcPts val="375"/>
              </a:spcBef>
              <a:spcAft>
                <a:spcPts val="0"/>
              </a:spcAft>
              <a:buSzPts val="2100"/>
              <a:buChar char="•"/>
            </a:pPr>
            <a:r>
              <a:rPr lang="en-US"/>
              <a:t>How are entries for exchanging plant assets journalized?</a:t>
            </a:r>
            <a:endParaRPr/>
          </a:p>
          <a:p>
            <a:pPr marL="457200" lvl="0" indent="-361950" algn="l" rtl="0">
              <a:lnSpc>
                <a:spcPct val="150000"/>
              </a:lnSpc>
              <a:spcBef>
                <a:spcPts val="375"/>
              </a:spcBef>
              <a:spcAft>
                <a:spcPts val="0"/>
              </a:spcAft>
              <a:buSzPts val="2100"/>
              <a:buChar char="•"/>
            </a:pPr>
            <a:r>
              <a:rPr lang="en-US"/>
              <a:t>What is the proper financial statement presentation of plant assets?</a:t>
            </a:r>
            <a:endParaRPr/>
          </a:p>
          <a:p>
            <a:pPr marL="457200" lvl="0" indent="-361950" algn="l" rtl="0">
              <a:lnSpc>
                <a:spcPct val="150000"/>
              </a:lnSpc>
              <a:spcBef>
                <a:spcPts val="375"/>
              </a:spcBef>
              <a:spcAft>
                <a:spcPts val="0"/>
              </a:spcAft>
              <a:buSzPts val="2100"/>
              <a:buChar char="•"/>
            </a:pPr>
            <a:r>
              <a:rPr lang="en-US"/>
              <a:t>How are disclosures related to plant assets recognized?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Plant Assets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9.1: Identify property, plant, and equipment	</a:t>
            </a:r>
            <a:endParaRPr sz="2400"/>
          </a:p>
          <a:p>
            <a:pPr marL="582930" lvl="0" indent="0" algn="l" rtl="0">
              <a:lnSpc>
                <a:spcPct val="90000"/>
              </a:lnSpc>
              <a:spcBef>
                <a:spcPts val="375"/>
              </a:spcBef>
              <a:spcAft>
                <a:spcPts val="0"/>
              </a:spcAft>
              <a:buClr>
                <a:schemeClr val="dk1"/>
              </a:buClr>
              <a:buSzPts val="1100"/>
              <a:buFont typeface="Arial"/>
              <a:buNone/>
            </a:pPr>
            <a:r>
              <a:rPr lang="en-US" sz="2000"/>
              <a:t>9.1.1: Define capital expenditures and differentiate from revenue expenditures</a:t>
            </a:r>
            <a:endParaRPr sz="2000"/>
          </a:p>
          <a:p>
            <a:pPr marL="582930" lvl="0" indent="0" algn="l" rtl="0">
              <a:lnSpc>
                <a:spcPct val="90000"/>
              </a:lnSpc>
              <a:spcBef>
                <a:spcPts val="375"/>
              </a:spcBef>
              <a:spcAft>
                <a:spcPts val="0"/>
              </a:spcAft>
              <a:buClr>
                <a:schemeClr val="dk1"/>
              </a:buClr>
              <a:buSzPts val="1100"/>
              <a:buFont typeface="Arial"/>
              <a:buNone/>
            </a:pPr>
            <a:r>
              <a:rPr lang="en-US" sz="2000"/>
              <a:t>9.1.2: Apply cost principles to different categories of plant assets</a:t>
            </a:r>
            <a:endParaRPr sz="2000"/>
          </a:p>
          <a:p>
            <a:pPr marL="582930" lvl="0" indent="0" algn="l" rtl="0">
              <a:lnSpc>
                <a:spcPct val="90000"/>
              </a:lnSpc>
              <a:spcBef>
                <a:spcPts val="375"/>
              </a:spcBef>
              <a:spcAft>
                <a:spcPts val="0"/>
              </a:spcAft>
              <a:buClr>
                <a:schemeClr val="dk1"/>
              </a:buClr>
              <a:buSzPts val="1100"/>
              <a:buFont typeface="Arial"/>
              <a:buNone/>
            </a:pPr>
            <a:r>
              <a:rPr lang="en-US" sz="2000"/>
              <a:t>9.1.3: Journalize purchase of plant assets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2071fe976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Define Capital Expenditures and Differentiate from Revenue Expenditures</a:t>
            </a:r>
            <a:endParaRPr/>
          </a:p>
        </p:txBody>
      </p:sp>
      <p:sp>
        <p:nvSpPr>
          <p:cNvPr id="68" name="Google Shape;68;ga2071fe976_0_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2200">
                <a:solidFill>
                  <a:srgbClr val="373D3F"/>
                </a:solidFill>
              </a:rPr>
              <a:t>Capital expenditures differ from revenue expenditures in the following ways:</a:t>
            </a:r>
            <a:endParaRPr sz="2200">
              <a:solidFill>
                <a:srgbClr val="373D3F"/>
              </a:solidFill>
            </a:endParaRPr>
          </a:p>
          <a:p>
            <a:pPr marL="812800" lvl="0" indent="-342900" algn="l" rtl="0">
              <a:lnSpc>
                <a:spcPct val="115000"/>
              </a:lnSpc>
              <a:spcBef>
                <a:spcPts val="2400"/>
              </a:spcBef>
              <a:spcAft>
                <a:spcPts val="0"/>
              </a:spcAft>
              <a:buClr>
                <a:srgbClr val="373D3F"/>
              </a:buClr>
              <a:buSzPts val="1800"/>
              <a:buFont typeface="Century Gothic"/>
              <a:buChar char="●"/>
            </a:pPr>
            <a:r>
              <a:rPr lang="en-US" sz="1800" b="1">
                <a:solidFill>
                  <a:srgbClr val="373D3F"/>
                </a:solidFill>
              </a:rPr>
              <a:t>Timing.</a:t>
            </a:r>
            <a:r>
              <a:rPr lang="en-US" sz="1800">
                <a:solidFill>
                  <a:srgbClr val="373D3F"/>
                </a:solidFill>
              </a:rPr>
              <a:t> Capital expenditures are charged to expense gradually via depreciation and over a long period of time. Revenue expenditures are charged to expense in the current period or shortly thereafter.</a:t>
            </a:r>
            <a:endParaRPr sz="1800">
              <a:solidFill>
                <a:srgbClr val="373D3F"/>
              </a:solidFill>
            </a:endParaRPr>
          </a:p>
          <a:p>
            <a:pPr marL="812800" lvl="0" indent="-342900" algn="l" rtl="0">
              <a:lnSpc>
                <a:spcPct val="115000"/>
              </a:lnSpc>
              <a:spcBef>
                <a:spcPts val="1000"/>
              </a:spcBef>
              <a:spcAft>
                <a:spcPts val="0"/>
              </a:spcAft>
              <a:buClr>
                <a:srgbClr val="373D3F"/>
              </a:buClr>
              <a:buSzPts val="1800"/>
              <a:buFont typeface="Century Gothic"/>
              <a:buChar char="●"/>
            </a:pPr>
            <a:r>
              <a:rPr lang="en-US" sz="1800" b="1">
                <a:solidFill>
                  <a:srgbClr val="373D3F"/>
                </a:solidFill>
              </a:rPr>
              <a:t>Consumption.</a:t>
            </a:r>
            <a:r>
              <a:rPr lang="en-US" sz="1800">
                <a:solidFill>
                  <a:srgbClr val="373D3F"/>
                </a:solidFill>
              </a:rPr>
              <a:t> A capital expenditure is assumed to be consumed over the useful life of the related fixed asset. A revenue expenditure is assumed to be consumed within a very short period of time.</a:t>
            </a:r>
            <a:endParaRPr sz="1800">
              <a:solidFill>
                <a:srgbClr val="373D3F"/>
              </a:solidFill>
            </a:endParaRPr>
          </a:p>
          <a:p>
            <a:pPr marL="812800" lvl="0" indent="-342900" algn="l" rtl="0">
              <a:lnSpc>
                <a:spcPct val="115000"/>
              </a:lnSpc>
              <a:spcBef>
                <a:spcPts val="1000"/>
              </a:spcBef>
              <a:spcAft>
                <a:spcPts val="0"/>
              </a:spcAft>
              <a:buClr>
                <a:srgbClr val="373D3F"/>
              </a:buClr>
              <a:buSzPts val="1800"/>
              <a:buFont typeface="Century Gothic"/>
              <a:buChar char="●"/>
            </a:pPr>
            <a:r>
              <a:rPr lang="en-US" sz="1800" b="1">
                <a:solidFill>
                  <a:srgbClr val="373D3F"/>
                </a:solidFill>
              </a:rPr>
              <a:t>Size.</a:t>
            </a:r>
            <a:r>
              <a:rPr lang="en-US" sz="1800">
                <a:solidFill>
                  <a:srgbClr val="373D3F"/>
                </a:solidFill>
              </a:rPr>
              <a:t> A more questionable difference is that capital expenditures tend to involve larger monetary amounts than revenue expenditures because an expenditure is only classified as a capital expenditure if it exceeds a certain threshold value; if not, it is automatically designated as a revenue expenditure. Certain quite large expenditures can still be classified as revenue expenditures, as long they are directly associated with revenue transactions or are period costs.</a:t>
            </a:r>
            <a:endParaRPr sz="1800">
              <a:solidFill>
                <a:srgbClr val="373D3F"/>
              </a:solidFill>
            </a:endParaRPr>
          </a:p>
          <a:p>
            <a:pPr marL="0" lvl="0" indent="0" algn="l" rtl="0">
              <a:spcBef>
                <a:spcPts val="290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a2071fe976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Apply Cost Principles to Different Categories of Plant Assets</a:t>
            </a:r>
            <a:endParaRPr/>
          </a:p>
        </p:txBody>
      </p:sp>
      <p:sp>
        <p:nvSpPr>
          <p:cNvPr id="75" name="Google Shape;75;ga2071fe976_0_6"/>
          <p:cNvSpPr txBox="1">
            <a:spLocks noGrp="1"/>
          </p:cNvSpPr>
          <p:nvPr>
            <p:ph type="body" idx="1"/>
          </p:nvPr>
        </p:nvSpPr>
        <p:spPr>
          <a:xfrm>
            <a:off x="838200" y="1843225"/>
            <a:ext cx="5238900" cy="46005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2000">
                <a:solidFill>
                  <a:srgbClr val="373D3F"/>
                </a:solidFill>
                <a:highlight>
                  <a:srgbClr val="F1F7FB"/>
                </a:highlight>
              </a:rPr>
              <a:t>When a company acquires a plant asset, accountants record the asset at the cost of acquisition (historical cost). </a:t>
            </a:r>
            <a:endParaRPr sz="2000">
              <a:solidFill>
                <a:srgbClr val="373D3F"/>
              </a:solidFill>
              <a:highlight>
                <a:srgbClr val="F1F7FB"/>
              </a:highlight>
            </a:endParaRPr>
          </a:p>
          <a:p>
            <a:pPr marL="0" lvl="0" indent="0" algn="l" rtl="0">
              <a:spcBef>
                <a:spcPts val="750"/>
              </a:spcBef>
              <a:spcAft>
                <a:spcPts val="0"/>
              </a:spcAft>
              <a:buNone/>
            </a:pPr>
            <a:endParaRPr sz="2000">
              <a:solidFill>
                <a:srgbClr val="373D3F"/>
              </a:solidFill>
              <a:highlight>
                <a:srgbClr val="F1F7FB"/>
              </a:highlight>
            </a:endParaRPr>
          </a:p>
          <a:p>
            <a:pPr marL="0" lvl="0" indent="0" algn="l" rtl="0">
              <a:spcBef>
                <a:spcPts val="750"/>
              </a:spcBef>
              <a:spcAft>
                <a:spcPts val="0"/>
              </a:spcAft>
              <a:buNone/>
            </a:pPr>
            <a:r>
              <a:rPr lang="en-US" sz="2000">
                <a:solidFill>
                  <a:srgbClr val="373D3F"/>
                </a:solidFill>
                <a:highlight>
                  <a:srgbClr val="F1F7FB"/>
                </a:highlight>
              </a:rPr>
              <a:t>The acquisition cost of a plant asset is the amount of cost incurred to acquire and place the asset in operating condition at its proper location. Cost includes all normal, reasonable, and necessary expenditures to obtain the asset and get it ready for use. Acquisition cost also includes the repair and reconditioning costs for used or damaged assets as long as the item was not damaged after purchase.</a:t>
            </a:r>
            <a:endParaRPr sz="2000">
              <a:solidFill>
                <a:srgbClr val="373D3F"/>
              </a:solidFill>
              <a:highlight>
                <a:srgbClr val="F1F7FB"/>
              </a:highlight>
            </a:endParaRPr>
          </a:p>
        </p:txBody>
      </p:sp>
      <p:pic>
        <p:nvPicPr>
          <p:cNvPr id="76" name="Google Shape;76;ga2071fe976_0_6"/>
          <p:cNvPicPr preferRelativeResize="0"/>
          <p:nvPr/>
        </p:nvPicPr>
        <p:blipFill>
          <a:blip r:embed="rId3">
            <a:alphaModFix/>
          </a:blip>
          <a:stretch>
            <a:fillRect/>
          </a:stretch>
        </p:blipFill>
        <p:spPr>
          <a:xfrm>
            <a:off x="6229500" y="1843223"/>
            <a:ext cx="5962500" cy="3975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a2071fe976_0_1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Apply Cost Principles to Different Categories of Plant Assets</a:t>
            </a:r>
            <a:endParaRPr/>
          </a:p>
        </p:txBody>
      </p:sp>
      <p:sp>
        <p:nvSpPr>
          <p:cNvPr id="83" name="Google Shape;83;ga2071fe976_0_12"/>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900">
                <a:solidFill>
                  <a:srgbClr val="373D3F"/>
                </a:solidFill>
                <a:highlight>
                  <a:srgbClr val="F1F7FB"/>
                </a:highlight>
              </a:rPr>
              <a:t>T</a:t>
            </a:r>
            <a:r>
              <a:rPr lang="en-US" sz="2000">
                <a:solidFill>
                  <a:srgbClr val="373D3F"/>
                </a:solidFill>
                <a:highlight>
                  <a:srgbClr val="F1F7FB"/>
                </a:highlight>
              </a:rPr>
              <a:t>he cost of land includes its purchase price and other many other costs, including:</a:t>
            </a:r>
            <a:endParaRPr sz="2000">
              <a:solidFill>
                <a:srgbClr val="373D3F"/>
              </a:solidFill>
              <a:highlight>
                <a:srgbClr val="F1F7FB"/>
              </a:highlight>
            </a:endParaRPr>
          </a:p>
          <a:p>
            <a:pPr marL="812800" lvl="0" indent="-323850" algn="l" rtl="0">
              <a:lnSpc>
                <a:spcPct val="115000"/>
              </a:lnSpc>
              <a:spcBef>
                <a:spcPts val="1200"/>
              </a:spcBef>
              <a:spcAft>
                <a:spcPts val="0"/>
              </a:spcAft>
              <a:buClr>
                <a:srgbClr val="373D3F"/>
              </a:buClr>
              <a:buSzPts val="1500"/>
              <a:buFont typeface="Century Gothic"/>
              <a:buChar char="●"/>
            </a:pPr>
            <a:r>
              <a:rPr lang="en-US" sz="1500">
                <a:solidFill>
                  <a:srgbClr val="373D3F"/>
                </a:solidFill>
                <a:highlight>
                  <a:srgbClr val="F1F7FB"/>
                </a:highlight>
              </a:rPr>
              <a:t>real estate commissions</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title search and title transfer fees</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title insurance premiums</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existing mortgage note or unpaid taxes (back taxes) assumed by the purchaser</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costs of surveying, clearing, and grading</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local assessments for sidewalks, streets, sewers, and water mains</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sometimes land purchased as a building site contains an unusable building that must be removed</a:t>
            </a:r>
            <a:endParaRPr sz="1500">
              <a:solidFill>
                <a:srgbClr val="373D3F"/>
              </a:solidFill>
              <a:highlight>
                <a:srgbClr val="F1F7FB"/>
              </a:highlight>
            </a:endParaRPr>
          </a:p>
          <a:p>
            <a:pPr marL="0" lvl="0" indent="0" algn="l" rtl="0">
              <a:lnSpc>
                <a:spcPct val="100000"/>
              </a:lnSpc>
              <a:spcBef>
                <a:spcPts val="2900"/>
              </a:spcBef>
              <a:spcAft>
                <a:spcPts val="0"/>
              </a:spcAft>
              <a:buNone/>
            </a:pPr>
            <a:r>
              <a:rPr lang="en-US" sz="2000">
                <a:solidFill>
                  <a:srgbClr val="373D3F"/>
                </a:solidFill>
                <a:highlight>
                  <a:srgbClr val="F1F7FB"/>
                </a:highlight>
              </a:rPr>
              <a:t>Similarly, when a business buys a building, its cost includes:</a:t>
            </a:r>
            <a:endParaRPr sz="2000">
              <a:solidFill>
                <a:srgbClr val="373D3F"/>
              </a:solidFill>
              <a:highlight>
                <a:srgbClr val="F1F7FB"/>
              </a:highlight>
            </a:endParaRPr>
          </a:p>
          <a:p>
            <a:pPr marL="812800" lvl="0" indent="-323850" algn="l" rtl="0">
              <a:lnSpc>
                <a:spcPct val="115000"/>
              </a:lnSpc>
              <a:spcBef>
                <a:spcPts val="1200"/>
              </a:spcBef>
              <a:spcAft>
                <a:spcPts val="0"/>
              </a:spcAft>
              <a:buClr>
                <a:srgbClr val="373D3F"/>
              </a:buClr>
              <a:buSzPts val="1500"/>
              <a:buFont typeface="Century Gothic"/>
              <a:buChar char="●"/>
            </a:pPr>
            <a:r>
              <a:rPr lang="en-US" sz="1500">
                <a:solidFill>
                  <a:srgbClr val="373D3F"/>
                </a:solidFill>
                <a:highlight>
                  <a:srgbClr val="F1F7FB"/>
                </a:highlight>
              </a:rPr>
              <a:t>the purchase price</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repair and remodeling costs</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unpaid taxes assumed by the purchaser</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legal costs</a:t>
            </a:r>
            <a:endParaRPr sz="1500">
              <a:solidFill>
                <a:srgbClr val="373D3F"/>
              </a:solidFill>
              <a:highlight>
                <a:srgbClr val="F1F7FB"/>
              </a:highlight>
            </a:endParaRPr>
          </a:p>
          <a:p>
            <a:pPr marL="812800" lvl="0" indent="-323850" algn="l" rtl="0">
              <a:lnSpc>
                <a:spcPct val="115000"/>
              </a:lnSpc>
              <a:spcBef>
                <a:spcPts val="0"/>
              </a:spcBef>
              <a:spcAft>
                <a:spcPts val="0"/>
              </a:spcAft>
              <a:buClr>
                <a:srgbClr val="373D3F"/>
              </a:buClr>
              <a:buSzPts val="1500"/>
              <a:buFont typeface="Century Gothic"/>
              <a:buChar char="●"/>
            </a:pPr>
            <a:r>
              <a:rPr lang="en-US" sz="1500">
                <a:solidFill>
                  <a:srgbClr val="373D3F"/>
                </a:solidFill>
                <a:highlight>
                  <a:srgbClr val="F1F7FB"/>
                </a:highlight>
              </a:rPr>
              <a:t>real estate commissions paid</a:t>
            </a:r>
            <a:endParaRPr sz="1500">
              <a:solidFill>
                <a:srgbClr val="373D3F"/>
              </a:solidFill>
              <a:highlight>
                <a:srgbClr val="F1F7FB"/>
              </a:highlight>
            </a:endParaRPr>
          </a:p>
          <a:p>
            <a:pPr marL="0" lvl="0" indent="0" algn="l" rtl="0">
              <a:spcBef>
                <a:spcPts val="290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a2071fe976_0_3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Apply Cost Principles to Different Categories of Plant Assets</a:t>
            </a:r>
            <a:endParaRPr/>
          </a:p>
        </p:txBody>
      </p:sp>
      <p:sp>
        <p:nvSpPr>
          <p:cNvPr id="90" name="Google Shape;90;ga2071fe976_0_30"/>
          <p:cNvSpPr txBox="1">
            <a:spLocks noGrp="1"/>
          </p:cNvSpPr>
          <p:nvPr>
            <p:ph type="body" idx="1"/>
          </p:nvPr>
        </p:nvSpPr>
        <p:spPr>
          <a:xfrm>
            <a:off x="838200" y="1825625"/>
            <a:ext cx="5307000" cy="4351200"/>
          </a:xfrm>
          <a:prstGeom prst="rect">
            <a:avLst/>
          </a:prstGeom>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800">
                <a:solidFill>
                  <a:srgbClr val="373D3F"/>
                </a:solidFill>
              </a:rPr>
              <a:t>Often companies purchase machinery or other equipment, such as delivery or office equipment. Its cost includes:</a:t>
            </a:r>
            <a:endParaRPr sz="1800">
              <a:solidFill>
                <a:srgbClr val="373D3F"/>
              </a:solidFill>
            </a:endParaRPr>
          </a:p>
          <a:p>
            <a:pPr marL="812800" lvl="0" indent="-342900" algn="l" rtl="0">
              <a:lnSpc>
                <a:spcPct val="100000"/>
              </a:lnSpc>
              <a:spcBef>
                <a:spcPts val="1200"/>
              </a:spcBef>
              <a:spcAft>
                <a:spcPts val="0"/>
              </a:spcAft>
              <a:buClr>
                <a:srgbClr val="373D3F"/>
              </a:buClr>
              <a:buSzPts val="1800"/>
              <a:buFont typeface="Century Gothic"/>
              <a:buChar char="●"/>
            </a:pPr>
            <a:r>
              <a:rPr lang="en-US" sz="1800">
                <a:solidFill>
                  <a:srgbClr val="373D3F"/>
                </a:solidFill>
              </a:rPr>
              <a:t>the seller’s net invoice price (whether the discount is taken or not)</a:t>
            </a:r>
            <a:endParaRPr sz="1800">
              <a:solidFill>
                <a:srgbClr val="373D3F"/>
              </a:solidFill>
            </a:endParaRPr>
          </a:p>
          <a:p>
            <a:pPr marL="812800" lvl="0" indent="-342900" algn="l" rtl="0">
              <a:lnSpc>
                <a:spcPct val="100000"/>
              </a:lnSpc>
              <a:spcBef>
                <a:spcPts val="1000"/>
              </a:spcBef>
              <a:spcAft>
                <a:spcPts val="0"/>
              </a:spcAft>
              <a:buClr>
                <a:srgbClr val="373D3F"/>
              </a:buClr>
              <a:buSzPts val="1800"/>
              <a:buFont typeface="Century Gothic"/>
              <a:buChar char="●"/>
            </a:pPr>
            <a:r>
              <a:rPr lang="en-US" sz="1800">
                <a:solidFill>
                  <a:srgbClr val="373D3F"/>
                </a:solidFill>
              </a:rPr>
              <a:t>transportation charges incurred</a:t>
            </a:r>
            <a:endParaRPr sz="1800">
              <a:solidFill>
                <a:srgbClr val="373D3F"/>
              </a:solidFill>
            </a:endParaRPr>
          </a:p>
          <a:p>
            <a:pPr marL="812800" lvl="0" indent="-342900" algn="l" rtl="0">
              <a:lnSpc>
                <a:spcPct val="100000"/>
              </a:lnSpc>
              <a:spcBef>
                <a:spcPts val="1000"/>
              </a:spcBef>
              <a:spcAft>
                <a:spcPts val="0"/>
              </a:spcAft>
              <a:buClr>
                <a:srgbClr val="373D3F"/>
              </a:buClr>
              <a:buSzPts val="1800"/>
              <a:buFont typeface="Century Gothic"/>
              <a:buChar char="●"/>
            </a:pPr>
            <a:r>
              <a:rPr lang="en-US" sz="1800">
                <a:solidFill>
                  <a:srgbClr val="373D3F"/>
                </a:solidFill>
              </a:rPr>
              <a:t>insurance in transit</a:t>
            </a:r>
            <a:endParaRPr sz="1800">
              <a:solidFill>
                <a:srgbClr val="373D3F"/>
              </a:solidFill>
            </a:endParaRPr>
          </a:p>
          <a:p>
            <a:pPr marL="812800" lvl="0" indent="-342900" algn="l" rtl="0">
              <a:lnSpc>
                <a:spcPct val="100000"/>
              </a:lnSpc>
              <a:spcBef>
                <a:spcPts val="1000"/>
              </a:spcBef>
              <a:spcAft>
                <a:spcPts val="0"/>
              </a:spcAft>
              <a:buClr>
                <a:srgbClr val="373D3F"/>
              </a:buClr>
              <a:buSzPts val="1800"/>
              <a:buFont typeface="Century Gothic"/>
              <a:buChar char="●"/>
            </a:pPr>
            <a:r>
              <a:rPr lang="en-US" sz="1800">
                <a:solidFill>
                  <a:srgbClr val="373D3F"/>
                </a:solidFill>
              </a:rPr>
              <a:t>cost of installation</a:t>
            </a:r>
            <a:endParaRPr sz="1800">
              <a:solidFill>
                <a:srgbClr val="373D3F"/>
              </a:solidFill>
            </a:endParaRPr>
          </a:p>
          <a:p>
            <a:pPr marL="812800" lvl="0" indent="-342900" algn="l" rtl="0">
              <a:lnSpc>
                <a:spcPct val="100000"/>
              </a:lnSpc>
              <a:spcBef>
                <a:spcPts val="1000"/>
              </a:spcBef>
              <a:spcAft>
                <a:spcPts val="0"/>
              </a:spcAft>
              <a:buClr>
                <a:srgbClr val="373D3F"/>
              </a:buClr>
              <a:buSzPts val="1800"/>
              <a:buFont typeface="Century Gothic"/>
              <a:buChar char="●"/>
            </a:pPr>
            <a:r>
              <a:rPr lang="en-US" sz="1800">
                <a:solidFill>
                  <a:srgbClr val="373D3F"/>
                </a:solidFill>
              </a:rPr>
              <a:t>costs of accessories</a:t>
            </a:r>
            <a:endParaRPr sz="1800">
              <a:solidFill>
                <a:srgbClr val="373D3F"/>
              </a:solidFill>
            </a:endParaRPr>
          </a:p>
          <a:p>
            <a:pPr marL="812800" lvl="0" indent="-342900" algn="l" rtl="0">
              <a:lnSpc>
                <a:spcPct val="100000"/>
              </a:lnSpc>
              <a:spcBef>
                <a:spcPts val="1000"/>
              </a:spcBef>
              <a:spcAft>
                <a:spcPts val="0"/>
              </a:spcAft>
              <a:buClr>
                <a:srgbClr val="373D3F"/>
              </a:buClr>
              <a:buSzPts val="1800"/>
              <a:buFont typeface="Century Gothic"/>
              <a:buChar char="●"/>
            </a:pPr>
            <a:r>
              <a:rPr lang="en-US" sz="1800">
                <a:solidFill>
                  <a:srgbClr val="373D3F"/>
                </a:solidFill>
              </a:rPr>
              <a:t>testing costs</a:t>
            </a:r>
            <a:endParaRPr sz="1800">
              <a:solidFill>
                <a:srgbClr val="373D3F"/>
              </a:solidFill>
            </a:endParaRPr>
          </a:p>
          <a:p>
            <a:pPr marL="812800" lvl="0" indent="-342900" algn="l" rtl="0">
              <a:lnSpc>
                <a:spcPct val="100000"/>
              </a:lnSpc>
              <a:spcBef>
                <a:spcPts val="1800"/>
              </a:spcBef>
              <a:spcAft>
                <a:spcPts val="0"/>
              </a:spcAft>
              <a:buClr>
                <a:srgbClr val="373D3F"/>
              </a:buClr>
              <a:buSzPts val="1800"/>
              <a:buFont typeface="Century Gothic"/>
              <a:buChar char="●"/>
            </a:pPr>
            <a:r>
              <a:rPr lang="en-US" sz="1800">
                <a:solidFill>
                  <a:srgbClr val="373D3F"/>
                </a:solidFill>
              </a:rPr>
              <a:t>any other costs needed to put the machine or equipment in operating condition in its intended location</a:t>
            </a:r>
            <a:endParaRPr sz="1800">
              <a:solidFill>
                <a:srgbClr val="373D3F"/>
              </a:solidFill>
            </a:endParaRPr>
          </a:p>
          <a:p>
            <a:pPr marL="0" lvl="0" indent="0" algn="l" rtl="0">
              <a:spcBef>
                <a:spcPts val="1000"/>
              </a:spcBef>
              <a:spcAft>
                <a:spcPts val="0"/>
              </a:spcAft>
              <a:buNone/>
            </a:pPr>
            <a:endParaRPr/>
          </a:p>
        </p:txBody>
      </p:sp>
      <p:pic>
        <p:nvPicPr>
          <p:cNvPr id="91" name="Google Shape;91;ga2071fe976_0_30"/>
          <p:cNvPicPr preferRelativeResize="0"/>
          <p:nvPr/>
        </p:nvPicPr>
        <p:blipFill>
          <a:blip r:embed="rId3">
            <a:alphaModFix/>
          </a:blip>
          <a:stretch>
            <a:fillRect/>
          </a:stretch>
        </p:blipFill>
        <p:spPr>
          <a:xfrm>
            <a:off x="6297600" y="1843223"/>
            <a:ext cx="5894400" cy="331190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a2071fe976_0_2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Journalize Purchase of Plant Assets</a:t>
            </a:r>
            <a:endParaRPr/>
          </a:p>
        </p:txBody>
      </p:sp>
      <p:graphicFrame>
        <p:nvGraphicFramePr>
          <p:cNvPr id="98" name="Google Shape;98;ga2071fe976_0_24"/>
          <p:cNvGraphicFramePr/>
          <p:nvPr/>
        </p:nvGraphicFramePr>
        <p:xfrm>
          <a:off x="2369925" y="1748365"/>
          <a:ext cx="7452150" cy="4880550"/>
        </p:xfrm>
        <a:graphic>
          <a:graphicData uri="http://schemas.openxmlformats.org/drawingml/2006/table">
            <a:tbl>
              <a:tblPr>
                <a:solidFill>
                  <a:srgbClr val="FFFFFF"/>
                </a:solidFill>
                <a:tableStyleId>{82A490F8-EB59-48D3-9111-287E5D7AE330}</a:tableStyleId>
              </a:tblPr>
              <a:tblGrid>
                <a:gridCol w="686075">
                  <a:extLst>
                    <a:ext uri="{9D8B030D-6E8A-4147-A177-3AD203B41FA5}">
                      <a16:colId xmlns:a16="http://schemas.microsoft.com/office/drawing/2014/main" val="20000"/>
                    </a:ext>
                  </a:extLst>
                </a:gridCol>
                <a:gridCol w="3371200">
                  <a:extLst>
                    <a:ext uri="{9D8B030D-6E8A-4147-A177-3AD203B41FA5}">
                      <a16:colId xmlns:a16="http://schemas.microsoft.com/office/drawing/2014/main" val="20001"/>
                    </a:ext>
                  </a:extLst>
                </a:gridCol>
                <a:gridCol w="1076425">
                  <a:extLst>
                    <a:ext uri="{9D8B030D-6E8A-4147-A177-3AD203B41FA5}">
                      <a16:colId xmlns:a16="http://schemas.microsoft.com/office/drawing/2014/main" val="20002"/>
                    </a:ext>
                  </a:extLst>
                </a:gridCol>
                <a:gridCol w="1159225">
                  <a:extLst>
                    <a:ext uri="{9D8B030D-6E8A-4147-A177-3AD203B41FA5}">
                      <a16:colId xmlns:a16="http://schemas.microsoft.com/office/drawing/2014/main" val="20003"/>
                    </a:ext>
                  </a:extLst>
                </a:gridCol>
                <a:gridCol w="1159225">
                  <a:extLst>
                    <a:ext uri="{9D8B030D-6E8A-4147-A177-3AD203B41FA5}">
                      <a16:colId xmlns:a16="http://schemas.microsoft.com/office/drawing/2014/main" val="20004"/>
                    </a:ext>
                  </a:extLst>
                </a:gridCol>
              </a:tblGrid>
              <a:tr h="492000">
                <a:tc gridSpan="5">
                  <a:txBody>
                    <a:bodyPr/>
                    <a:lstStyle/>
                    <a:p>
                      <a:pPr marL="0" lvl="0" indent="0" algn="ctr" rtl="0">
                        <a:spcBef>
                          <a:spcPts val="0"/>
                        </a:spcBef>
                        <a:spcAft>
                          <a:spcPts val="0"/>
                        </a:spcAft>
                        <a:buNone/>
                      </a:pPr>
                      <a:r>
                        <a:rPr lang="en-US" b="1">
                          <a:latin typeface="Century Gothic"/>
                          <a:ea typeface="Century Gothic"/>
                          <a:cs typeface="Century Gothic"/>
                          <a:sym typeface="Century Gothic"/>
                        </a:rPr>
                        <a:t>Journal</a:t>
                      </a:r>
                      <a:endParaRPr b="1">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9525" cap="flat" cmpd="sng">
                      <a:solidFill>
                        <a:srgbClr val="C5CFD6"/>
                      </a:solidFill>
                      <a:prstDash val="solid"/>
                      <a:round/>
                      <a:headEnd type="none" w="sm" len="sm"/>
                      <a:tailEnd type="none" w="sm" len="sm"/>
                    </a:lnB>
                    <a:solidFill>
                      <a:srgbClr val="DDE3E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52550">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Date</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Description</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Post. Ref.</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Debit</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tc>
                  <a:txBody>
                    <a:bodyPr/>
                    <a:lstStyle/>
                    <a:p>
                      <a:pPr marL="0" lvl="0" indent="0" algn="ctr" rtl="0">
                        <a:spcBef>
                          <a:spcPts val="0"/>
                        </a:spcBef>
                        <a:spcAft>
                          <a:spcPts val="0"/>
                        </a:spcAft>
                        <a:buNone/>
                      </a:pPr>
                      <a:r>
                        <a:rPr lang="en-US" sz="1200" b="1">
                          <a:highlight>
                            <a:srgbClr val="DDE3E9"/>
                          </a:highlight>
                          <a:latin typeface="Century Gothic"/>
                          <a:ea typeface="Century Gothic"/>
                          <a:cs typeface="Century Gothic"/>
                          <a:sym typeface="Century Gothic"/>
                        </a:rPr>
                        <a:t>Credit</a:t>
                      </a:r>
                      <a:endParaRPr sz="1200" b="1">
                        <a:highlight>
                          <a:srgbClr val="DDE3E9"/>
                        </a:highlight>
                        <a:latin typeface="Century Gothic"/>
                        <a:ea typeface="Century Gothic"/>
                        <a:cs typeface="Century Gothic"/>
                        <a:sym typeface="Century Gothic"/>
                      </a:endParaRPr>
                    </a:p>
                  </a:txBody>
                  <a:tcPr marL="76200" marR="76200" marT="95250" marB="95250" anchor="ctr">
                    <a:lnL w="9525" cap="flat" cmpd="sng">
                      <a:solidFill>
                        <a:srgbClr val="C5CFD6"/>
                      </a:solidFill>
                      <a:prstDash val="solid"/>
                      <a:round/>
                      <a:headEnd type="none" w="sm" len="sm"/>
                      <a:tailEnd type="none" w="sm" len="sm"/>
                    </a:lnL>
                    <a:lnR w="9525" cap="flat" cmpd="sng">
                      <a:solidFill>
                        <a:srgbClr val="C5CFD6"/>
                      </a:solidFill>
                      <a:prstDash val="solid"/>
                      <a:round/>
                      <a:headEnd type="none" w="sm" len="sm"/>
                      <a:tailEnd type="none" w="sm" len="sm"/>
                    </a:lnR>
                    <a:lnT w="9525" cap="flat" cmpd="sng">
                      <a:solidFill>
                        <a:srgbClr val="C5CFD6"/>
                      </a:solidFill>
                      <a:prstDash val="solid"/>
                      <a:round/>
                      <a:headEnd type="none" w="sm" len="sm"/>
                      <a:tailEnd type="none" w="sm" len="sm"/>
                    </a:lnT>
                    <a:lnB w="19050" cap="flat" cmpd="sng">
                      <a:solidFill>
                        <a:srgbClr val="C5CFD6"/>
                      </a:solidFill>
                      <a:prstDash val="solid"/>
                      <a:round/>
                      <a:headEnd type="none" w="sm" len="sm"/>
                      <a:tailEnd type="none" w="sm" len="sm"/>
                    </a:lnB>
                    <a:solidFill>
                      <a:srgbClr val="DDE3E9"/>
                    </a:solidFill>
                  </a:tcPr>
                </a:tc>
                <a:extLst>
                  <a:ext uri="{0D108BD9-81ED-4DB2-BD59-A6C34878D82A}">
                    <a16:rowId xmlns:a16="http://schemas.microsoft.com/office/drawing/2014/main" val="10001"/>
                  </a:ext>
                </a:extLst>
              </a:tr>
              <a:tr h="492000">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20–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19050" cap="flat" cmpd="sng">
                      <a:solidFill>
                        <a:srgbClr val="C5CFD6"/>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2"/>
                  </a:ext>
                </a:extLst>
              </a:tr>
              <a:tr h="4920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Oct 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Land</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120,000.00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3"/>
                  </a:ext>
                </a:extLst>
              </a:tr>
              <a:tr h="4920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Oct 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Building</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60,000.00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4"/>
                  </a:ext>
                </a:extLst>
              </a:tr>
              <a:tr h="4920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Oct 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Machinery</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220,000.00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5"/>
                  </a:ext>
                </a:extLst>
              </a:tr>
              <a:tr h="4920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Oct 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      Checking Account</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100,000.00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6"/>
                  </a:ext>
                </a:extLst>
              </a:tr>
              <a:tr h="4920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Oct 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      Notes Payable</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300,000.00</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7"/>
                  </a:ext>
                </a:extLst>
              </a:tr>
              <a:tr h="492000">
                <a:tc>
                  <a:txBody>
                    <a:bodyPr/>
                    <a:lstStyle/>
                    <a:p>
                      <a:pPr marL="0" lvl="0" indent="0" algn="l" rtl="0">
                        <a:spcBef>
                          <a:spcPts val="0"/>
                        </a:spcBef>
                        <a:spcAft>
                          <a:spcPts val="0"/>
                        </a:spcAft>
                        <a:buNone/>
                      </a:pPr>
                      <a:r>
                        <a:rPr lang="en-US" sz="1200" b="1">
                          <a:highlight>
                            <a:srgbClr val="FFFFFF"/>
                          </a:highlight>
                          <a:latin typeface="Century Gothic"/>
                          <a:ea typeface="Century Gothic"/>
                          <a:cs typeface="Century Gothic"/>
                          <a:sym typeface="Century Gothic"/>
                        </a:rPr>
                        <a:t>Oct 1</a:t>
                      </a:r>
                      <a:endParaRPr sz="1200" b="1">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latin typeface="Century Gothic"/>
                          <a:ea typeface="Century Gothic"/>
                          <a:cs typeface="Century Gothic"/>
                          <a:sym typeface="Century Gothic"/>
                        </a:rPr>
                        <a:t>To record purchase of new equipment</a:t>
                      </a:r>
                      <a:endParaRPr sz="1200">
                        <a:highlight>
                          <a:srgbClr val="FFFFFF"/>
                        </a:highlight>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endParaRPr>
                        <a:latin typeface="Century Gothic"/>
                        <a:ea typeface="Century Gothic"/>
                        <a:cs typeface="Century Gothic"/>
                        <a:sym typeface="Century Gothic"/>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8"/>
                  </a:ext>
                </a:extLst>
              </a:tr>
              <a:tr h="492000">
                <a:tc gridSpan="5">
                  <a:txBody>
                    <a:bodyPr/>
                    <a:lstStyle/>
                    <a:p>
                      <a:pPr marL="0" lvl="0" indent="0" algn="l" rtl="0">
                        <a:spcBef>
                          <a:spcPts val="0"/>
                        </a:spcBef>
                        <a:spcAft>
                          <a:spcPts val="0"/>
                        </a:spcAft>
                        <a:buNone/>
                      </a:pPr>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9"/>
                  </a:ext>
                </a:extLst>
              </a:tr>
            </a:tbl>
          </a:graphicData>
        </a:graphic>
      </p:graphicFrame>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3002</Words>
  <Application>Microsoft Macintosh PowerPoint</Application>
  <PresentationFormat>Widescreen</PresentationFormat>
  <Paragraphs>334</Paragraphs>
  <Slides>33</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Century Gothic</vt:lpstr>
      <vt:lpstr>Roboto</vt:lpstr>
      <vt:lpstr>Calibri</vt:lpstr>
      <vt:lpstr>Arial</vt:lpstr>
      <vt:lpstr>BusinessTheme</vt:lpstr>
      <vt:lpstr>Financial Accounting</vt:lpstr>
      <vt:lpstr>Module Learning Outcomes</vt:lpstr>
      <vt:lpstr>Plant Assets</vt:lpstr>
      <vt:lpstr>Learning Outcomes: Plant Assets</vt:lpstr>
      <vt:lpstr>Define Capital Expenditures and Differentiate from Revenue Expenditures</vt:lpstr>
      <vt:lpstr>Apply Cost Principles to Different Categories of Plant Assets</vt:lpstr>
      <vt:lpstr>Apply Cost Principles to Different Categories of Plant Assets</vt:lpstr>
      <vt:lpstr>Apply Cost Principles to Different Categories of Plant Assets</vt:lpstr>
      <vt:lpstr>Journalize Purchase of Plant Assets</vt:lpstr>
      <vt:lpstr>Depreciation Expense</vt:lpstr>
      <vt:lpstr>Learning Outcomes: Depreciation Expense</vt:lpstr>
      <vt:lpstr>Define Accounting Depreciation and Differentiate from Economic Depreciation</vt:lpstr>
      <vt:lpstr>Define Accounting Depreciation and Differentiate from Economic Depreciation</vt:lpstr>
      <vt:lpstr>Compute Depreciation Using the Straight-Line Method</vt:lpstr>
      <vt:lpstr>Compute Depreciation Under Accelerated Methods</vt:lpstr>
      <vt:lpstr>Compute Depreciation Using Units-of-Production Method</vt:lpstr>
      <vt:lpstr>Journalize Adjusting Entries for the Recording of Depreciation</vt:lpstr>
      <vt:lpstr>Understand the Relationship Between Accumulated Depreciation and Depreciation Expense</vt:lpstr>
      <vt:lpstr>Practice Question 1</vt:lpstr>
      <vt:lpstr>Journalizing Asset Disposal</vt:lpstr>
      <vt:lpstr>Learning Outcomes: Journalizing Asset Disposal</vt:lpstr>
      <vt:lpstr>Journalize Entries for Discarding of Plant Assets</vt:lpstr>
      <vt:lpstr>Journalize Entries for the Sale of Assets</vt:lpstr>
      <vt:lpstr>Journalize Entries for Exchanging Plant Assets</vt:lpstr>
      <vt:lpstr>Reporting PP&amp;E</vt:lpstr>
      <vt:lpstr>Learning Outcomes: Reporting PP&amp;E</vt:lpstr>
      <vt:lpstr>Identify Proper Financial Statement Presentation of Plant Assets</vt:lpstr>
      <vt:lpstr>Identify Proper Financial Statement Presentation of Plant Assets</vt:lpstr>
      <vt:lpstr>Recognize Disclosures Related to Plant Assets</vt:lpstr>
      <vt:lpstr>Recognize Disclosures Related to Plant Assets (cont’d)</vt:lpstr>
      <vt:lpstr>Practice Question 2</vt:lpstr>
      <vt:lpstr>Quick Review</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1</cp:revision>
  <dcterms:modified xsi:type="dcterms:W3CDTF">2020-11-19T19:17:38Z</dcterms:modified>
</cp:coreProperties>
</file>