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</p:sldIdLst>
  <p:sldSz cy="6858000" cx="12192000"/>
  <p:notesSz cx="6858000" cy="9144000"/>
  <p:embeddedFontLst>
    <p:embeddedFont>
      <p:font typeface="Roboto"/>
      <p:regular r:id="rId45"/>
      <p:bold r:id="rId46"/>
      <p:italic r:id="rId47"/>
      <p:boldItalic r:id="rId48"/>
    </p:embeddedFont>
    <p:embeddedFont>
      <p:font typeface="Century Gothic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53" roundtripDataSignature="AMtx7mh/iCfvHN9TOswjABSGaAPu1mKo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font" Target="fonts/Roboto-bold.fntdata"/><Relationship Id="rId45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Roboto-boldItalic.fntdata"/><Relationship Id="rId47" Type="http://schemas.openxmlformats.org/officeDocument/2006/relationships/font" Target="fonts/Roboto-italic.fntdata"/><Relationship Id="rId49" Type="http://schemas.openxmlformats.org/officeDocument/2006/relationships/font" Target="fonts/CenturyGothic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CenturyGothic-italic.fntdata"/><Relationship Id="rId50" Type="http://schemas.openxmlformats.org/officeDocument/2006/relationships/font" Target="fonts/CenturyGothic-bold.fntdata"/><Relationship Id="rId53" Type="http://customschemas.google.com/relationships/presentationmetadata" Target="metadata"/><Relationship Id="rId52" Type="http://schemas.openxmlformats.org/officeDocument/2006/relationships/font" Target="fonts/CenturyGothic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photos/djb1whucfBY" TargetMode="External"/><Relationship Id="rId3" Type="http://schemas.openxmlformats.org/officeDocument/2006/relationships/hyperlink" Target="https://creativecommons.org/about/cc0" TargetMode="External"/><Relationship Id="rId4" Type="http://schemas.openxmlformats.org/officeDocument/2006/relationships/hyperlink" Target="https://courses.lumenlearning.com/wm-financialaccounting/" TargetMode="Externa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money-saving-savings-finance-4068357/" TargetMode="External"/><Relationship Id="rId3" Type="http://schemas.openxmlformats.org/officeDocument/2006/relationships/hyperlink" Target="https://creativecommons.org/about/cc0" TargetMode="Externa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photos/laptop-code-programming-computer-2557468/" TargetMode="External"/><Relationship Id="rId3" Type="http://schemas.openxmlformats.org/officeDocument/2006/relationships/hyperlink" Target="https://creativecommons.org/about/cc0" TargetMode="Externa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vectors/business-office-man-desktop-3064400/" TargetMode="External"/><Relationship Id="rId3" Type="http://schemas.openxmlformats.org/officeDocument/2006/relationships/hyperlink" Target="https://creativecommons.org/about/cc0" TargetMode="Externa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photos/city-urban-landscape-skyscrapers-1209017/" TargetMode="External"/><Relationship Id="rId3" Type="http://schemas.openxmlformats.org/officeDocument/2006/relationships/hyperlink" Target="https://creativecommons.org/about/cc0" TargetMode="Externa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entrepreneur-start-start-up-chart-2411763/" TargetMode="External"/><Relationship Id="rId3" Type="http://schemas.openxmlformats.org/officeDocument/2006/relationships/hyperlink" Target="https://creativecommons.org/about/cc0" TargetMode="Externa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unsplash.com/photos/nK1aIl6k2ug" TargetMode="External"/><Relationship Id="rId3" Type="http://schemas.openxmlformats.org/officeDocument/2006/relationships/hyperlink" Target="https://creativecommons.org/about/cc0" TargetMode="Externa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planning-finance-business-4077086/" TargetMode="External"/><Relationship Id="rId3" Type="http://schemas.openxmlformats.org/officeDocument/2006/relationships/hyperlink" Target="https://creativecommons.org/about/cc0" TargetMode="Externa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illustrations/presentation-statistic-boy-1454403/" TargetMode="External"/><Relationship Id="rId3" Type="http://schemas.openxmlformats.org/officeDocument/2006/relationships/hyperlink" Target="https://creativecommons.org/about/cc0" TargetMode="Externa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pixabay.com/photos/ecommerce-selling-online-2140604/" TargetMode="External"/><Relationship Id="rId3" Type="http://schemas.openxmlformats.org/officeDocument/2006/relationships/hyperlink" Target="https://creativecommons.org/about/cc0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Cover Image: "White Canon Cash Register." Authored by: StellrWeb. Provided by: Unsplash. Located at: </a:t>
            </a:r>
            <a:r>
              <a:rPr b="0" i="0"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https://unsplash.com/photos/djb1whucfBY</a:t>
            </a:r>
            <a:r>
              <a:rPr b="0" i="0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Content Type: CC Licensed Content, Shared Previously. License: </a:t>
            </a:r>
            <a:r>
              <a:rPr b="0" i="0" lang="en-US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b="0" i="0"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License Terms: Unsplash License.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text in these slides is taken from </a:t>
            </a:r>
            <a:r>
              <a:rPr lang="en-US" u="sng">
                <a:solidFill>
                  <a:schemeClr val="hlink"/>
                </a:solidFill>
                <a:hlinkClick r:id="rId4"/>
              </a:rPr>
              <a:t>https://courses.lumenlearning.com/wm-financialaccounting/</a:t>
            </a:r>
            <a:r>
              <a:rPr lang="en-US"/>
              <a:t> </a:t>
            </a: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it is published under one or more open licenses.</a:t>
            </a:r>
            <a:endParaRPr b="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images in these slides are attributed in the notes of the slide on which they appear and licensed as indicated.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1" name="Google Shape;4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ab4017ade7_0_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ab4017ade7_0_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ab4017ade7_0_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b4017ade7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ab4017ade7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ab4017ade7_0_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c49fd4cc8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Correct answer: A — </a:t>
            </a:r>
            <a:r>
              <a:rPr lang="en-US">
                <a:solidFill>
                  <a:srgbClr val="000000"/>
                </a:solidFill>
              </a:rPr>
              <a:t>Cash Turnover Ratio = Revenue/Average Cash + Cash Equivalents. This is the formula used to calculate CTR, once average cash is determined.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ac49fd4cc8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ab4017ade7_0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ab4017ade7_0_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838200" rtl="0" algn="l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rgbClr val="373D3F"/>
              </a:buClr>
              <a:buSzPts val="1100"/>
              <a:buChar char="●"/>
            </a:pP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Megan Rexazin.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https://pixabay.com/illustrations/money-saving-savings-finance-4068357/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1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https://pixabay.com/service/terms/#license</a:t>
            </a:r>
            <a:endParaRPr/>
          </a:p>
        </p:txBody>
      </p:sp>
      <p:sp>
        <p:nvSpPr>
          <p:cNvPr id="132" name="Google Shape;132;gab4017ade7_0_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b4017ade7_0_1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b4017ade7_0_1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812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73D3F"/>
              </a:buClr>
              <a:buSzPts val="1000"/>
              <a:buChar char="●"/>
            </a:pP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StockSnap.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https://pixabay.com/photos/laptop-code-programming-computer-2557468/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</a:t>
            </a:r>
            <a:endParaRPr/>
          </a:p>
        </p:txBody>
      </p:sp>
      <p:sp>
        <p:nvSpPr>
          <p:cNvPr id="140" name="Google Shape;140;gab4017ade7_0_1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ab4017ade7_0_1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ab4017ade7_0_1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ab4017ade7_0_10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ab4017ade7_0_1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ab4017ade7_0_1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73D3F"/>
              </a:buClr>
              <a:buSzPts val="1000"/>
              <a:buChar char="●"/>
            </a:pP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Ronny Overhate.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https://pixabay.com/vectors/business-office-man-desktop-3064400/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https://pixabay.com/service/terms/#license</a:t>
            </a:r>
            <a:endParaRPr b="1" sz="1000">
              <a:solidFill>
                <a:srgbClr val="373D3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ab4017ade7_0_1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3" name="Google Shape;163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7" name="Google Shape;4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b4017ade7_0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ab4017ade7_0_16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838200" rtl="0" algn="l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rgbClr val="373D3F"/>
              </a:buClr>
              <a:buSzPts val="1100"/>
              <a:buChar char="●"/>
            </a:pP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Free-Photos.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https://pixabay.com/photos/city-urban-landscape-skyscrapers-1209017/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1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https://pixabay.com/service/terms/#license</a:t>
            </a:r>
            <a:endParaRPr b="1" sz="1000">
              <a:solidFill>
                <a:srgbClr val="373D3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ab4017ade7_0_16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ab4017ade7_0_2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ab4017ade7_0_2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gab4017ade7_0_2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ab4017ade7_0_2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ab4017ade7_0_2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ab4017ade7_0_2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ab4017ade7_0_1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ab4017ade7_0_1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ab4017ade7_0_1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ab4017ade7_0_2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ab4017ade7_0_2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ab4017ade7_0_20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ab4017ade7_0_2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ab4017ade7_0_2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ab4017ade7_0_2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ac49fd4cc8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 answer: B — </a:t>
            </a:r>
            <a:r>
              <a:rPr lang="en-US" sz="1000"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At December 31, 20X2, Lexor Corp. reported sales for $5,400,000 and expenses totaled $5,200,000, including $3,900,000 in Cost of Goods Sold and $10,000 interest expense. What was Lexor Corp.'s gross profit percentage for 20X2 (rounded to the nearest tenth of a percent)?</a:t>
            </a:r>
            <a:endParaRPr/>
          </a:p>
        </p:txBody>
      </p:sp>
      <p:sp>
        <p:nvSpPr>
          <p:cNvPr id="219" name="Google Shape;219;gac49fd4cc8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5" name="Google Shape;22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0" name="Google Shape;230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" name="Google Shape;5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ab64139bee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ab64139bee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812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73D3F"/>
              </a:buClr>
              <a:buSzPts val="1000"/>
              <a:buChar char="●"/>
            </a:pP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Gerd Altmann.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https://pixabay.com/illustrations/entrepreneur-start-start-up-chart-2411763/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https://pixabay.com/service/terms/#license</a:t>
            </a:r>
            <a:endParaRPr/>
          </a:p>
        </p:txBody>
      </p:sp>
      <p:sp>
        <p:nvSpPr>
          <p:cNvPr id="237" name="Google Shape;237;gab64139bee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ab64139bee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ab64139bee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81280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rgbClr val="373D3F"/>
              </a:buClr>
              <a:buSzPts val="1000"/>
              <a:buChar char="●"/>
            </a:pP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Untitled.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AllGo.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Provided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Unsplash.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https://unsplash.com/photos/nK1aIl6k2ug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Unsplash License</a:t>
            </a:r>
            <a:endParaRPr/>
          </a:p>
        </p:txBody>
      </p:sp>
      <p:sp>
        <p:nvSpPr>
          <p:cNvPr id="245" name="Google Shape;245;gab64139bee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ab64139bee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ab64139bee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ab64139bee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ab64139bee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ab64139bee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ab64139bee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6" name="Google Shape;266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1" name="Google Shape;271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ab64139bee_0_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ab64139bee_0_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838200" rtl="0" algn="l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rgbClr val="373D3F"/>
              </a:buClr>
              <a:buSzPts val="1100"/>
              <a:buChar char="●"/>
            </a:pP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Modification of Image: Planning Finance.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mohamed Hassan.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1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https://pixabay.com/illustrations/planning-finance-business-4077086/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1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1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https://pixabay.com/service/terms/#license</a:t>
            </a:r>
            <a:endParaRPr/>
          </a:p>
        </p:txBody>
      </p:sp>
      <p:sp>
        <p:nvSpPr>
          <p:cNvPr id="278" name="Google Shape;278;gab64139bee_0_6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ab64139bee_0_7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Google Shape;285;gab64139bee_0_7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gab64139bee_0_7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ac49fd4cc8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 answer: D — Long-Term Investments changed by 54% whereas the other % changes were 30% AP and 25% Current Assets</a:t>
            </a:r>
            <a:endParaRPr/>
          </a:p>
        </p:txBody>
      </p:sp>
      <p:sp>
        <p:nvSpPr>
          <p:cNvPr id="292" name="Google Shape;292;gac49fd4cc8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8" name="Google Shape;298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" name="Google Shape;5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ac640f29e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4" name="Google Shape;304;gac640f29e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b4017ade7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b4017ade7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ab4017ade7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ab4017ade7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ab4017ade7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812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73D3F"/>
              </a:buClr>
              <a:buSzPts val="1000"/>
              <a:buChar char="●"/>
            </a:pP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GraphicMama-team.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https://pixabay.com/illustrations/presentation-statistic-boy-1454403/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https://pixabay.com/service/terms/#license</a:t>
            </a:r>
            <a:endParaRPr/>
          </a:p>
        </p:txBody>
      </p:sp>
      <p:sp>
        <p:nvSpPr>
          <p:cNvPr id="72" name="Google Shape;72;gab4017ade7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9" name="Google Shape;7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" name="Google Shape;84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ab4017ade7_0_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ab4017ade7_0_4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2100" lvl="0" marL="812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373D3F"/>
              </a:buClr>
              <a:buSzPts val="1000"/>
              <a:buChar char="●"/>
            </a:pP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Authored by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Mediamodifier.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Located at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https://pixabay.com/photos/ecommerce-selling-online-2140604/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</a:t>
            </a:r>
            <a:r>
              <a:rPr i="1" lang="en-US" sz="1000" u="sng">
                <a:solidFill>
                  <a:srgbClr val="6053C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CC0: No Rights Reserved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r>
              <a:rPr b="1"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License Terms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https://pixabay.com/service/terms/#licens</a:t>
            </a:r>
            <a:r>
              <a:rPr lang="en-US" sz="1000">
                <a:solidFill>
                  <a:srgbClr val="373D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</a:t>
            </a:r>
            <a:endParaRPr/>
          </a:p>
        </p:txBody>
      </p:sp>
      <p:sp>
        <p:nvSpPr>
          <p:cNvPr id="91" name="Google Shape;91;gab4017ade7_0_4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 amt="50000"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9"/>
          <p:cNvSpPr/>
          <p:nvPr/>
        </p:nvSpPr>
        <p:spPr>
          <a:xfrm>
            <a:off x="0" y="552196"/>
            <a:ext cx="12207240" cy="2688336"/>
          </a:xfrm>
          <a:prstGeom prst="rect">
            <a:avLst/>
          </a:prstGeom>
          <a:solidFill>
            <a:srgbClr val="3A4047"/>
          </a:solidFill>
          <a:ln cap="flat" cmpd="sng" w="12700">
            <a:solidFill>
              <a:schemeClr val="dk1">
                <a:alpha val="392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" name="Google Shape;15;p19"/>
          <p:cNvSpPr txBox="1"/>
          <p:nvPr>
            <p:ph type="ctrTitle"/>
          </p:nvPr>
        </p:nvSpPr>
        <p:spPr>
          <a:xfrm>
            <a:off x="1519519" y="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1F7FB"/>
              </a:buClr>
              <a:buSzPts val="5500"/>
              <a:buFont typeface="Century Gothic"/>
              <a:buNone/>
              <a:defRPr b="0" i="0" sz="4125" u="none" cap="none" strike="noStrike">
                <a:solidFill>
                  <a:srgbClr val="F1F7F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9"/>
          <p:cNvSpPr txBox="1"/>
          <p:nvPr>
            <p:ph idx="1" type="subTitle"/>
          </p:nvPr>
        </p:nvSpPr>
        <p:spPr>
          <a:xfrm>
            <a:off x="0" y="2661428"/>
            <a:ext cx="12192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1F7FB"/>
              </a:buClr>
              <a:buSzPts val="2400"/>
              <a:buFont typeface="Arial"/>
              <a:buNone/>
              <a:defRPr b="0" i="0" sz="1800" u="none" cap="none" strike="noStrike">
                <a:solidFill>
                  <a:srgbClr val="F1F7FB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  <a:defRPr b="0" i="0" sz="33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2" type="sldNum"/>
          </p:nvPr>
        </p:nvSpPr>
        <p:spPr>
          <a:xfrm>
            <a:off x="838200" y="6356352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20"/>
          <p:cNvSpPr/>
          <p:nvPr/>
        </p:nvSpPr>
        <p:spPr>
          <a:xfrm rot="5400000">
            <a:off x="-3183272" y="3127248"/>
            <a:ext cx="6912864" cy="585216"/>
          </a:xfrm>
          <a:prstGeom prst="rect">
            <a:avLst/>
          </a:prstGeom>
          <a:solidFill>
            <a:srgbClr val="3A4047"/>
          </a:solidFill>
          <a:ln cap="flat" cmpd="sng" w="12700">
            <a:solidFill>
              <a:schemeClr val="dk1">
                <a:alpha val="392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1"/>
          <p:cNvSpPr/>
          <p:nvPr/>
        </p:nvSpPr>
        <p:spPr>
          <a:xfrm>
            <a:off x="0" y="537882"/>
            <a:ext cx="12192000" cy="2689412"/>
          </a:xfrm>
          <a:prstGeom prst="rect">
            <a:avLst/>
          </a:prstGeom>
          <a:solidFill>
            <a:srgbClr val="3A4047"/>
          </a:solidFill>
          <a:ln cap="flat" cmpd="sng" w="12700">
            <a:solidFill>
              <a:schemeClr val="dk1">
                <a:alpha val="392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4" name="Google Shape;24;p21"/>
          <p:cNvSpPr txBox="1"/>
          <p:nvPr>
            <p:ph type="title"/>
          </p:nvPr>
        </p:nvSpPr>
        <p:spPr>
          <a:xfrm>
            <a:off x="838200" y="537883"/>
            <a:ext cx="10515600" cy="268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  <a:defRPr b="0" i="0" sz="375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/>
          <p:nvPr>
            <p:ph idx="12" type="sldNum"/>
          </p:nvPr>
        </p:nvSpPr>
        <p:spPr>
          <a:xfrm>
            <a:off x="838200" y="6356352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" name="Google Shape;27;p22"/>
          <p:cNvSpPr/>
          <p:nvPr/>
        </p:nvSpPr>
        <p:spPr>
          <a:xfrm rot="5400000">
            <a:off x="-3137554" y="3137552"/>
            <a:ext cx="6858002" cy="582894"/>
          </a:xfrm>
          <a:prstGeom prst="rect">
            <a:avLst/>
          </a:prstGeom>
          <a:solidFill>
            <a:srgbClr val="3A4047"/>
          </a:solidFill>
          <a:ln cap="flat" cmpd="sng" w="12700">
            <a:solidFill>
              <a:schemeClr val="dk1">
                <a:alpha val="392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50" spcFirstLastPara="1" rIns="68550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3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  <a:defRPr b="0" i="0" sz="33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p2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1" name="Google Shape;31;p23"/>
          <p:cNvSpPr txBox="1"/>
          <p:nvPr>
            <p:ph idx="12" type="sldNum"/>
          </p:nvPr>
        </p:nvSpPr>
        <p:spPr>
          <a:xfrm>
            <a:off x="838200" y="6356352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" name="Google Shape;32;p23"/>
          <p:cNvSpPr/>
          <p:nvPr/>
        </p:nvSpPr>
        <p:spPr>
          <a:xfrm rot="5400000">
            <a:off x="-3183272" y="3127248"/>
            <a:ext cx="6912864" cy="585216"/>
          </a:xfrm>
          <a:prstGeom prst="rect">
            <a:avLst/>
          </a:prstGeom>
          <a:solidFill>
            <a:srgbClr val="3A4047"/>
          </a:solidFill>
          <a:ln cap="flat" cmpd="sng" w="12700">
            <a:solidFill>
              <a:schemeClr val="dk1">
                <a:alpha val="392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4"/>
          <p:cNvSpPr txBox="1"/>
          <p:nvPr>
            <p:ph type="title"/>
          </p:nvPr>
        </p:nvSpPr>
        <p:spPr>
          <a:xfrm rot="5400000">
            <a:off x="7133432" y="1956595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  <a:defRPr b="0" i="0" sz="33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5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p24"/>
          <p:cNvSpPr txBox="1"/>
          <p:nvPr>
            <p:ph idx="1" type="body"/>
          </p:nvPr>
        </p:nvSpPr>
        <p:spPr>
          <a:xfrm rot="5400000">
            <a:off x="1799432" y="-596105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42900" lvl="6" marL="32004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42900" lvl="7" marL="36576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42900" lvl="8" marL="4114800" marR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36" name="Google Shape;36;p24"/>
          <p:cNvSpPr txBox="1"/>
          <p:nvPr>
            <p:ph idx="12" type="sldNum"/>
          </p:nvPr>
        </p:nvSpPr>
        <p:spPr>
          <a:xfrm>
            <a:off x="838200" y="6356352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" name="Google Shape;37;p24"/>
          <p:cNvSpPr/>
          <p:nvPr/>
        </p:nvSpPr>
        <p:spPr>
          <a:xfrm rot="5400000">
            <a:off x="-3183272" y="3127248"/>
            <a:ext cx="6912864" cy="585216"/>
          </a:xfrm>
          <a:prstGeom prst="rect">
            <a:avLst/>
          </a:prstGeom>
          <a:solidFill>
            <a:srgbClr val="3A4047"/>
          </a:solidFill>
          <a:ln cap="flat" cmpd="sng" w="12700">
            <a:solidFill>
              <a:schemeClr val="dk1">
                <a:alpha val="392"/>
              </a:scheme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1F7FB">
            <a:alpha val="80000"/>
          </a:srgb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  <a:defRPr b="0" i="0" sz="4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2" type="sldNum"/>
          </p:nvPr>
        </p:nvSpPr>
        <p:spPr>
          <a:xfrm>
            <a:off x="838200" y="6356352"/>
            <a:ext cx="1051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slide" Target="/ppt/slides/slide3.xml"/><Relationship Id="rId4" Type="http://schemas.openxmlformats.org/officeDocument/2006/relationships/slide" Target="/ppt/slides/slide7.xml"/><Relationship Id="rId5" Type="http://schemas.openxmlformats.org/officeDocument/2006/relationships/slide" Target="/ppt/slides/slide13.xml"/><Relationship Id="rId6" Type="http://schemas.openxmlformats.org/officeDocument/2006/relationships/slide" Target="/ppt/slides/slide19.xml"/><Relationship Id="rId7" Type="http://schemas.openxmlformats.org/officeDocument/2006/relationships/slide" Target="/ppt/slides/slide28.xml"/><Relationship Id="rId8" Type="http://schemas.openxmlformats.org/officeDocument/2006/relationships/slide" Target="/ppt/slides/slide34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8.jp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9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"/>
          <p:cNvSpPr txBox="1"/>
          <p:nvPr>
            <p:ph type="ctrTitle"/>
          </p:nvPr>
        </p:nvSpPr>
        <p:spPr>
          <a:xfrm>
            <a:off x="1519519" y="0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1F7FB"/>
              </a:buClr>
              <a:buSzPts val="5500"/>
              <a:buFont typeface="Century Gothic"/>
              <a:buNone/>
            </a:pPr>
            <a:r>
              <a:rPr lang="en-US"/>
              <a:t>Financial Accounting</a:t>
            </a:r>
            <a:endParaRPr/>
          </a:p>
        </p:txBody>
      </p:sp>
      <p:sp>
        <p:nvSpPr>
          <p:cNvPr id="44" name="Google Shape;44;p1"/>
          <p:cNvSpPr txBox="1"/>
          <p:nvPr>
            <p:ph idx="1" type="subTitle"/>
          </p:nvPr>
        </p:nvSpPr>
        <p:spPr>
          <a:xfrm>
            <a:off x="0" y="2661428"/>
            <a:ext cx="12192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Module 15: Financial Statement Analysis</a:t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1F7FB"/>
              </a:buClr>
              <a:buSzPts val="2400"/>
              <a:buFont typeface="Arial"/>
              <a:buNone/>
            </a:pPr>
            <a:r>
              <a:t/>
            </a:r>
            <a:endParaRPr/>
          </a:p>
          <a:p>
            <a:pPr indent="-406400" lvl="0" marL="45720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1F7FB"/>
              </a:buClr>
              <a:buSzPts val="24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ab4017ade7_0_55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Working Capital and Current Ratio</a:t>
            </a:r>
            <a:endParaRPr/>
          </a:p>
        </p:txBody>
      </p:sp>
      <p:sp>
        <p:nvSpPr>
          <p:cNvPr id="102" name="Google Shape;102;gab4017ade7_0_55"/>
          <p:cNvSpPr txBox="1"/>
          <p:nvPr>
            <p:ph idx="1" type="body"/>
          </p:nvPr>
        </p:nvSpPr>
        <p:spPr>
          <a:xfrm>
            <a:off x="8382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Working Capital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a measure of a company’s liquidity, operational efficiency, and its short-term financial health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current assets − current liabilities = working capital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gab4017ade7_0_55"/>
          <p:cNvSpPr txBox="1"/>
          <p:nvPr>
            <p:ph idx="1" type="body"/>
          </p:nvPr>
        </p:nvSpPr>
        <p:spPr>
          <a:xfrm>
            <a:off x="66513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Current Ratio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a measure of </a:t>
            </a:r>
            <a:r>
              <a:rPr lang="en-US"/>
              <a:t>the ability of a firm to pay its current liabilities with its cash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current assets ÷ current liabilities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ab4017ade7_0_73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Quick Ratio and Cash Turnover Ratio</a:t>
            </a:r>
            <a:endParaRPr/>
          </a:p>
        </p:txBody>
      </p:sp>
      <p:sp>
        <p:nvSpPr>
          <p:cNvPr id="110" name="Google Shape;110;gab4017ade7_0_73"/>
          <p:cNvSpPr txBox="1"/>
          <p:nvPr>
            <p:ph idx="1" type="body"/>
          </p:nvPr>
        </p:nvSpPr>
        <p:spPr>
          <a:xfrm>
            <a:off x="8382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Quick Ratio 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Also called Acid-Test Ratio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measures the firm’s ability to pay its current liabilities with its cash and other current assets that can be converted to cash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quick</a:t>
            </a:r>
            <a:r>
              <a:rPr lang="en-US"/>
              <a:t> assets ÷ current liabilities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ab4017ade7_0_73"/>
          <p:cNvSpPr txBox="1"/>
          <p:nvPr>
            <p:ph idx="1" type="body"/>
          </p:nvPr>
        </p:nvSpPr>
        <p:spPr>
          <a:xfrm>
            <a:off x="66513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Cash Turnover Ratio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an efficiency ratio that shows the number of times cash is turned over in an accounting period.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revenue ÷ average cash and cash</a:t>
            </a:r>
            <a:r>
              <a:rPr lang="en-US"/>
              <a:t> </a:t>
            </a:r>
            <a:r>
              <a:rPr lang="en-US"/>
              <a:t>equivalents 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ac49fd4cc8_0_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350" lvl="0" marL="63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/>
              <a:t>What is the correct formula to calculate a company’s cash turnover ratio?</a:t>
            </a:r>
            <a:endParaRPr/>
          </a:p>
          <a:p>
            <a:pPr indent="-6350" lvl="0" marL="63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Cash Turnover Ratio = Revenue / Average Cash + Cash Equivalents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Cash Turnover Ratio = Cost of Goods Sold / Cash Equivalents + Avg Cash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Cash Turnover Ratio = Revenue / Avg Cash Equivalents + Avg Cash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Cash Turnover Ratio = Total Assets / Revenue + Cash Equivalents</a:t>
            </a:r>
            <a:endParaRPr/>
          </a:p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17" name="Google Shape;117;gac49fd4cc8_0_0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Practice Question 1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"/>
          <p:cNvSpPr txBox="1"/>
          <p:nvPr>
            <p:ph type="title"/>
          </p:nvPr>
        </p:nvSpPr>
        <p:spPr>
          <a:xfrm>
            <a:off x="838200" y="537883"/>
            <a:ext cx="10515600" cy="26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n-US"/>
              <a:t>Operating Efficiency Measures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Learning Outcomes: Operating Efficiency Measures</a:t>
            </a:r>
            <a:endParaRPr/>
          </a:p>
        </p:txBody>
      </p:sp>
      <p:sp>
        <p:nvSpPr>
          <p:cNvPr id="128" name="Google Shape;128;p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15.3: Calculate ratios that indicate a company's operating efficiency </a:t>
            </a:r>
            <a:endParaRPr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15.3.1: Calculate inventory turnover and number of days sales in inventory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15.3.2: Calculate accounts receivable turnover and number of days sales in receivables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15.3.3: Calculate the asset turnover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1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ab4017ade7_0_92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Operating Efficiency Measures</a:t>
            </a:r>
            <a:endParaRPr/>
          </a:p>
        </p:txBody>
      </p:sp>
      <p:sp>
        <p:nvSpPr>
          <p:cNvPr id="135" name="Google Shape;135;gab4017ade7_0_92"/>
          <p:cNvSpPr txBox="1"/>
          <p:nvPr>
            <p:ph idx="1" type="body"/>
          </p:nvPr>
        </p:nvSpPr>
        <p:spPr>
          <a:xfrm>
            <a:off x="838200" y="1825625"/>
            <a:ext cx="5728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Indicators of efficiency include: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Inventory turnover and number of days’ sales in inventory that gauge how effectively a company manages its inventory.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Accounts receivable turnover and number of days’ sales in receivables that look at the firm’s ability to collect its accounts receivable.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Asset turnover ratio that indicates how efficient a company is at generating revenue from its assets.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n illustration of a collage including a piggy bank, a stack of coins, a bar graph, and a sheet with a pie chart on it. " id="136" name="Google Shape;136;gab4017ade7_0_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2150" y="2646862"/>
            <a:ext cx="4803474" cy="270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ab4017ade7_0_129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Inventory Turnover </a:t>
            </a:r>
            <a:endParaRPr/>
          </a:p>
        </p:txBody>
      </p:sp>
      <p:sp>
        <p:nvSpPr>
          <p:cNvPr id="143" name="Google Shape;143;gab4017ade7_0_129"/>
          <p:cNvSpPr txBox="1"/>
          <p:nvPr>
            <p:ph idx="1" type="body"/>
          </p:nvPr>
        </p:nvSpPr>
        <p:spPr>
          <a:xfrm>
            <a:off x="838200" y="1825625"/>
            <a:ext cx="49464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shows how many times a company has sold and replaced inventory during a given period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cost of merchandise sold ÷ average inventory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businessman sitting at his desk on a laptop." id="144" name="Google Shape;144;gab4017ade7_0_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8150" y="1825625"/>
            <a:ext cx="5195651" cy="346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ab4017ade7_0_106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Accounts Receivable Turnover and </a:t>
            </a:r>
            <a:br>
              <a:rPr lang="en-US"/>
            </a:br>
            <a:r>
              <a:rPr lang="en-US"/>
              <a:t>Days' Sales in Accounts Receivable Ratio</a:t>
            </a:r>
            <a:endParaRPr/>
          </a:p>
        </p:txBody>
      </p:sp>
      <p:sp>
        <p:nvSpPr>
          <p:cNvPr id="151" name="Google Shape;151;gab4017ade7_0_106"/>
          <p:cNvSpPr txBox="1"/>
          <p:nvPr>
            <p:ph idx="1" type="body"/>
          </p:nvPr>
        </p:nvSpPr>
        <p:spPr>
          <a:xfrm>
            <a:off x="8382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/>
              <a:t>Accounts Receivable Turnover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shows the number of times per year a business collects its average accounts receivable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Net Annual Credit Sales ÷ (Beginning Accounts Receivable + Ending Accounts Receivable) / 2</a:t>
            </a:r>
            <a:endParaRPr b="1"/>
          </a:p>
        </p:txBody>
      </p:sp>
      <p:sp>
        <p:nvSpPr>
          <p:cNvPr id="152" name="Google Shape;152;gab4017ade7_0_106"/>
          <p:cNvSpPr txBox="1"/>
          <p:nvPr>
            <p:ph idx="1" type="body"/>
          </p:nvPr>
        </p:nvSpPr>
        <p:spPr>
          <a:xfrm>
            <a:off x="5946375" y="1825625"/>
            <a:ext cx="57723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Days' Sales in Accounts Receivable Ratio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also known as the average collection period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shows the number of days it took on average to collect the company's accounts receivable during the past year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the number of days in the year ÷ by the accounts receivable turnover ratio during a past year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ab4017ade7_0_147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Asset</a:t>
            </a:r>
            <a:r>
              <a:rPr lang="en-US"/>
              <a:t> Turnover </a:t>
            </a:r>
            <a:endParaRPr/>
          </a:p>
        </p:txBody>
      </p:sp>
      <p:sp>
        <p:nvSpPr>
          <p:cNvPr id="159" name="Google Shape;159;gab4017ade7_0_147"/>
          <p:cNvSpPr txBox="1"/>
          <p:nvPr>
            <p:ph idx="1" type="body"/>
          </p:nvPr>
        </p:nvSpPr>
        <p:spPr>
          <a:xfrm>
            <a:off x="838200" y="1825625"/>
            <a:ext cx="49464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shows </a:t>
            </a:r>
            <a:r>
              <a:rPr lang="en-US"/>
              <a:t>how effectively a company uses its assets to generate revenue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net sales or revenue ÷ average total assets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n illustration of a businessman using his calculator." id="160" name="Google Shape;160;gab4017ade7_0_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7000" y="1843224"/>
            <a:ext cx="5416801" cy="3561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1"/>
          <p:cNvSpPr txBox="1"/>
          <p:nvPr>
            <p:ph type="title"/>
          </p:nvPr>
        </p:nvSpPr>
        <p:spPr>
          <a:xfrm>
            <a:off x="838200" y="537883"/>
            <a:ext cx="10515600" cy="26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n-US"/>
              <a:t>Measures of Profitability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Module Learning Outcomes</a:t>
            </a:r>
            <a:endParaRPr/>
          </a:p>
        </p:txBody>
      </p:sp>
      <p:sp>
        <p:nvSpPr>
          <p:cNvPr id="50" name="Google Shape;50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/>
              <a:t>Compare financial statements and analyze performance		</a:t>
            </a:r>
            <a:endParaRPr/>
          </a:p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rPr lang="en-US" sz="2200"/>
              <a:t>15.1: </a:t>
            </a:r>
            <a:r>
              <a:rPr lang="en-US" sz="2200" u="sng">
                <a:solidFill>
                  <a:schemeClr val="hlink"/>
                </a:solidFill>
                <a:hlinkClick action="ppaction://hlinksldjump" r:id="rId3"/>
              </a:rPr>
              <a:t>Describe how financial statements are used to analyze a business</a:t>
            </a:r>
            <a:endParaRPr i="1" sz="2200"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rPr lang="en-US" sz="2200"/>
              <a:t>15.2: </a:t>
            </a:r>
            <a:r>
              <a:rPr lang="en-US" sz="2200" u="sng">
                <a:solidFill>
                  <a:schemeClr val="hlink"/>
                </a:solidFill>
                <a:hlinkClick action="ppaction://hlinksldjump" r:id="rId4"/>
              </a:rPr>
              <a:t>Calculate ratios that indicate a company's ability to pay short-term debt</a:t>
            </a:r>
            <a:r>
              <a:rPr lang="en-US" sz="2200"/>
              <a:t>	</a:t>
            </a:r>
            <a:endParaRPr sz="2200"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rPr lang="en-US" sz="2200"/>
              <a:t>15.3: </a:t>
            </a:r>
            <a:r>
              <a:rPr lang="en-US" sz="2200" u="sng">
                <a:solidFill>
                  <a:schemeClr val="hlink"/>
                </a:solidFill>
                <a:hlinkClick action="ppaction://hlinksldjump" r:id="rId5"/>
              </a:rPr>
              <a:t>Calculate ratios that indicate a company's operating efficiency</a:t>
            </a:r>
            <a:r>
              <a:rPr lang="en-US" sz="2200"/>
              <a:t> 	</a:t>
            </a:r>
            <a:endParaRPr sz="2200"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rPr lang="en-US" sz="2200"/>
              <a:t>15.4: </a:t>
            </a:r>
            <a:r>
              <a:rPr lang="en-US" sz="2200" u="sng">
                <a:solidFill>
                  <a:schemeClr val="hlink"/>
                </a:solidFill>
                <a:hlinkClick action="ppaction://hlinksldjump" r:id="rId6"/>
              </a:rPr>
              <a:t>Calculate ratios that analyze a company’s earnings performance	</a:t>
            </a:r>
            <a:endParaRPr sz="2200"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rPr lang="en-US" sz="2200"/>
              <a:t>15.5: </a:t>
            </a:r>
            <a:r>
              <a:rPr lang="en-US" sz="2200" u="sng">
                <a:solidFill>
                  <a:schemeClr val="hlink"/>
                </a:solidFill>
                <a:hlinkClick action="ppaction://hlinksldjump" r:id="rId7"/>
              </a:rPr>
              <a:t>Calculate ratios that analyze a company’s long-term debt-paying ability	</a:t>
            </a:r>
            <a:endParaRPr sz="2200"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rPr lang="en-US" sz="2200"/>
              <a:t>15.6: </a:t>
            </a:r>
            <a:r>
              <a:rPr lang="en-US" sz="2200" u="sng">
                <a:solidFill>
                  <a:schemeClr val="hlink"/>
                </a:solidFill>
                <a:hlinkClick action="ppaction://hlinksldjump" r:id="rId8"/>
              </a:rPr>
              <a:t>Compare financial statements - intercompany and intracompany</a:t>
            </a:r>
            <a:endParaRPr sz="2200"/>
          </a:p>
          <a:p>
            <a:pPr indent="-457200" lvl="0" marL="932688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Learning Outcomes: Measures of Profitability</a:t>
            </a:r>
            <a:endParaRPr/>
          </a:p>
        </p:txBody>
      </p:sp>
      <p:sp>
        <p:nvSpPr>
          <p:cNvPr id="171" name="Google Shape;171;p12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15.4: Calculate ratios that analyze a company’s earnings performance</a:t>
            </a:r>
            <a:endParaRPr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15.4.1: Calculate the rate of return on total assets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15.4.2: Calculate the rate of return on shareholders' equity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15.4.3: Calculate gross and net profit margins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15.4.4: Calculate earnings per share and the price-earnings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15.4.5: Calculate the dividend payout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15.4.6: Calculate free cash flow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1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ab4017ade7_0_161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Profitability</a:t>
            </a:r>
            <a:r>
              <a:rPr lang="en-US"/>
              <a:t> Measures</a:t>
            </a:r>
            <a:endParaRPr/>
          </a:p>
        </p:txBody>
      </p:sp>
      <p:sp>
        <p:nvSpPr>
          <p:cNvPr id="178" name="Google Shape;178;gab4017ade7_0_161"/>
          <p:cNvSpPr txBox="1"/>
          <p:nvPr>
            <p:ph idx="1" type="body"/>
          </p:nvPr>
        </p:nvSpPr>
        <p:spPr>
          <a:xfrm>
            <a:off x="838200" y="1825625"/>
            <a:ext cx="47037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/>
              <a:t>The most common measures of profitability are:</a:t>
            </a:r>
            <a:endParaRPr/>
          </a:p>
          <a:p>
            <a:pPr indent="-3873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R</a:t>
            </a:r>
            <a:r>
              <a:rPr lang="en-US" sz="1800"/>
              <a:t>eturn on assets (ROA) </a:t>
            </a:r>
            <a:endParaRPr sz="1800"/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Return on equity (ROE)</a:t>
            </a:r>
            <a:endParaRPr sz="1800"/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Gross profit</a:t>
            </a:r>
            <a:endParaRPr sz="1800"/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Net profit</a:t>
            </a:r>
            <a:endParaRPr sz="1800"/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Earnings per share</a:t>
            </a:r>
            <a:endParaRPr sz="1800"/>
          </a:p>
          <a:p>
            <a:pPr indent="-3873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Price-earnings ratio</a:t>
            </a:r>
            <a:endParaRPr sz="1800"/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Dividend payout ratio</a:t>
            </a:r>
            <a:endParaRPr sz="1800"/>
          </a:p>
          <a:p>
            <a:pPr indent="-3873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US" sz="1800"/>
              <a:t>Free cash flow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view of people walking on a boardwalk with the skyline of the city in the background." id="179" name="Google Shape;179;gab4017ade7_0_1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5350" y="2085974"/>
            <a:ext cx="5268449" cy="3529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ab4017ade7_0_222"/>
          <p:cNvSpPr txBox="1"/>
          <p:nvPr>
            <p:ph idx="1" type="body"/>
          </p:nvPr>
        </p:nvSpPr>
        <p:spPr>
          <a:xfrm>
            <a:off x="8382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Return on Assets (ROA)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measures how effectively a company uses its assets to generate income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(interest expense + net income) ÷ average total assets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ab4017ade7_0_222"/>
          <p:cNvSpPr txBox="1"/>
          <p:nvPr>
            <p:ph idx="1" type="body"/>
          </p:nvPr>
        </p:nvSpPr>
        <p:spPr>
          <a:xfrm>
            <a:off x="66513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Return on Equity (ROE)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measures financial performance by dividing net income by shareholders' equity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ROE is considered the return on net assets (as opposed to return on total assets)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net income ÷ average total stockholders' equity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ab4017ade7_0_222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Return on Assets (ROA) and Return on Equity (ROE)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ab4017ade7_0_242"/>
          <p:cNvSpPr txBox="1"/>
          <p:nvPr>
            <p:ph idx="1" type="body"/>
          </p:nvPr>
        </p:nvSpPr>
        <p:spPr>
          <a:xfrm>
            <a:off x="66513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Net Profit Percentage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measures how effectively a company generates net profit from sales or controls cost of merchandise sold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net profit ÷ sales</a:t>
            </a:r>
            <a:endParaRPr/>
          </a:p>
        </p:txBody>
      </p:sp>
      <p:sp>
        <p:nvSpPr>
          <p:cNvPr id="194" name="Google Shape;194;gab4017ade7_0_242"/>
          <p:cNvSpPr txBox="1"/>
          <p:nvPr>
            <p:ph idx="1" type="body"/>
          </p:nvPr>
        </p:nvSpPr>
        <p:spPr>
          <a:xfrm>
            <a:off x="8382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b="1" lang="en-US"/>
              <a:t>Gross Profit Percentage</a:t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measures how effectively a company generates gross profit from sales or controls cost of merchandise sold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gross profit ÷ sales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gab4017ade7_0_242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Gross Profit Percentage and Net Profit Percentage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ab4017ade7_0_19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measures the dollar amount of net income associated with each share of common stock outstanding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(net income − preferred stock dividends) ÷ common shares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Earning per share can also be expressed as a price/earnings ratio: 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current price per share ÷ EPS</a:t>
            </a:r>
            <a:endParaRPr/>
          </a:p>
        </p:txBody>
      </p:sp>
      <p:sp>
        <p:nvSpPr>
          <p:cNvPr id="202" name="Google Shape;202;gab4017ade7_0_199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Earnings per Share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ab4017ade7_0_20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shows the total amount of dividends paid out to shareholders relative to the net income of the company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common stock dividends ÷ net income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another useful analysis of dividends calculates dividends per share on common stock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common stock dividends ÷ common stock shares outstanding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ab4017ade7_0_206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Dividend Payout Ratio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ab4017ade7_0_264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Free Cash Flow</a:t>
            </a:r>
            <a:endParaRPr/>
          </a:p>
        </p:txBody>
      </p:sp>
      <p:sp>
        <p:nvSpPr>
          <p:cNvPr id="216" name="Google Shape;216;gab4017ade7_0_26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represents the cash a company generates after accounting for cash outflows to support operations and maintain its capital assets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operating cash flow − capital expenditures</a:t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Because FCF accounts for investments in property, plant, and equipment, it can be lumpy and uneven over time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A variation of Free Cash Flow subtracts dividends from cash flows from operating income as well as capital expenditures (can be used for intracompany analysis over time)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c49fd4cc8_0_3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350" lvl="0" marL="63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/>
              <a:t>The Quantum, Inc company </a:t>
            </a:r>
            <a:r>
              <a:rPr lang="en-US"/>
              <a:t>reported</a:t>
            </a:r>
            <a:r>
              <a:rPr lang="en-US"/>
              <a:t> sales at December 31, 20X3 of $4,100,000 which included interest expense of $20,000 and Cost of Goods Sold of $3,100,000. What was Quantum, Inc.’s gross profit percentage for 20X3?</a:t>
            </a:r>
            <a:endParaRPr/>
          </a:p>
          <a:p>
            <a:pPr indent="-6350" lvl="0" marL="63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24.0%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24.4%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75.6%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24.9%</a:t>
            </a:r>
            <a:endParaRPr/>
          </a:p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22" name="Google Shape;222;gac49fd4cc8_0_34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Practice Question 2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"/>
          <p:cNvSpPr txBox="1"/>
          <p:nvPr>
            <p:ph type="title"/>
          </p:nvPr>
        </p:nvSpPr>
        <p:spPr>
          <a:xfrm>
            <a:off x="838200" y="537883"/>
            <a:ext cx="10515600" cy="26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n-US"/>
              <a:t>Measures of Solvency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4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Learning Outcomes: Measures of Solvency</a:t>
            </a:r>
            <a:endParaRPr/>
          </a:p>
        </p:txBody>
      </p:sp>
      <p:sp>
        <p:nvSpPr>
          <p:cNvPr id="233" name="Google Shape;233;p14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15.5: Calculate ratios that analyze a company’s long-term debt-paying ability</a:t>
            </a:r>
            <a:endParaRPr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15.5.1: Calculate the debt to equity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15.5.2: Calculate the debt to assets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100"/>
              <a:buNone/>
            </a:pPr>
            <a:r>
              <a:rPr lang="en-US" sz="2000"/>
              <a:t>15.5.3: Calculate the times-interest-earned ratio</a:t>
            </a: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"/>
          <p:cNvSpPr txBox="1"/>
          <p:nvPr>
            <p:ph type="title"/>
          </p:nvPr>
        </p:nvSpPr>
        <p:spPr>
          <a:xfrm>
            <a:off x="838200" y="537883"/>
            <a:ext cx="10515600" cy="268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n-US"/>
              <a:t>Objectives of Financial Statement Analysis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ab64139bee_0_8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Solvency</a:t>
            </a:r>
            <a:r>
              <a:rPr lang="en-US"/>
              <a:t> Measures</a:t>
            </a:r>
            <a:endParaRPr/>
          </a:p>
        </p:txBody>
      </p:sp>
      <p:sp>
        <p:nvSpPr>
          <p:cNvPr id="240" name="Google Shape;240;gab64139bee_0_8"/>
          <p:cNvSpPr txBox="1"/>
          <p:nvPr>
            <p:ph idx="1" type="body"/>
          </p:nvPr>
        </p:nvSpPr>
        <p:spPr>
          <a:xfrm>
            <a:off x="838200" y="1825625"/>
            <a:ext cx="53460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Three of the</a:t>
            </a:r>
            <a:r>
              <a:rPr lang="en-US"/>
              <a:t> common measures of solvency are: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Debt to Equity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Debt to Assets (and Equity to Assets)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Times Interest Earned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A man working on a tablet with the projection of digital line graphs in the background." id="241" name="Google Shape;241;gab64139bee_0_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6600" y="1843224"/>
            <a:ext cx="5017201" cy="3323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ab64139bee_0_22"/>
          <p:cNvSpPr txBox="1"/>
          <p:nvPr>
            <p:ph idx="1" type="body"/>
          </p:nvPr>
        </p:nvSpPr>
        <p:spPr>
          <a:xfrm>
            <a:off x="838200" y="1825625"/>
            <a:ext cx="4702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used to evaluate a company’s financial leverage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measure of the degree to which a company is financing its operations through debt versus wholly-owned funds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company’s total liabilities ÷ </a:t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shareholder equity</a:t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ab64139bee_0_22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Debt to Equity Ratio</a:t>
            </a:r>
            <a:endParaRPr/>
          </a:p>
        </p:txBody>
      </p:sp>
      <p:pic>
        <p:nvPicPr>
          <p:cNvPr descr="a plus sized black woman sitting at a table in front of a laptop." id="249" name="Google Shape;249;gab64139bee_0_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000" y="2022000"/>
            <a:ext cx="5419799" cy="361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ab64139bee_0_40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Debt to Total Assets Ratio and Equity to Assets</a:t>
            </a:r>
            <a:endParaRPr/>
          </a:p>
        </p:txBody>
      </p:sp>
      <p:sp>
        <p:nvSpPr>
          <p:cNvPr id="256" name="Google Shape;256;gab64139bee_0_40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Variations on the debt to equity ratio include: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Debt to total assets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company’s total debt ÷ company’s total assets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Equity to total assets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company’s equity ÷ company’s total assets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These two as percentages should add up to 100%. If they don’t, check your data and your calculations!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ab64139bee_0_29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shows how much a company earned, in comparison to the amount of </a:t>
            </a:r>
            <a:r>
              <a:rPr lang="en-US"/>
              <a:t>interest incurred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(</a:t>
            </a:r>
            <a:r>
              <a:rPr lang="en-US"/>
              <a:t>net income before tax + interest expense) </a:t>
            </a:r>
            <a:r>
              <a:rPr lang="en-US" sz="1800"/>
              <a:t>÷</a:t>
            </a:r>
            <a:r>
              <a:rPr lang="en-US"/>
              <a:t> interest expense</a:t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a similar ratio could be applied in order to monitor the company’s ability to pay those dividends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net income </a:t>
            </a:r>
            <a:r>
              <a:rPr lang="en-US" sz="1800"/>
              <a:t>÷ </a:t>
            </a:r>
            <a:r>
              <a:rPr lang="en-US"/>
              <a:t>preferred dividends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ab64139bee_0_29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Times Interest Earned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15"/>
          <p:cNvSpPr txBox="1"/>
          <p:nvPr>
            <p:ph type="title"/>
          </p:nvPr>
        </p:nvSpPr>
        <p:spPr>
          <a:xfrm>
            <a:off x="838200" y="537883"/>
            <a:ext cx="10515600" cy="268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n-US"/>
              <a:t>Comparative Analysis of Financial Statements</a:t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6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Learning Outcomes: Comparative Analysis of Financial Statements</a:t>
            </a:r>
            <a:endParaRPr/>
          </a:p>
        </p:txBody>
      </p:sp>
      <p:sp>
        <p:nvSpPr>
          <p:cNvPr id="274" name="Google Shape;274;p16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15.6: Compare financial statements: intercompany and intracompany</a:t>
            </a:r>
            <a:endParaRPr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15.6.1: Perform a horizontal analysis of a company's financial statements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100"/>
              <a:buNone/>
            </a:pPr>
            <a:r>
              <a:rPr lang="en-US" sz="2000"/>
              <a:t>15.6.2: Perform a vertical analysis of a company's financial statements</a:t>
            </a:r>
            <a:endParaRPr sz="2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ab64139bee_0_65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Horizontal Analysis</a:t>
            </a:r>
            <a:endParaRPr/>
          </a:p>
        </p:txBody>
      </p:sp>
      <p:sp>
        <p:nvSpPr>
          <p:cNvPr id="281" name="Google Shape;281;gab64139bee_0_65"/>
          <p:cNvSpPr txBox="1"/>
          <p:nvPr>
            <p:ph idx="1" type="body"/>
          </p:nvPr>
        </p:nvSpPr>
        <p:spPr>
          <a:xfrm>
            <a:off x="838200" y="1825625"/>
            <a:ext cx="49884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Important information can result from looking at changes in the same financial statement over time, both in terms of dollar amounts and percentage differences</a:t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 horizontal analysis involves noting the increases and decreases both in the amount and in the percentage of each line item across different years.</a:t>
            </a:r>
            <a:endParaRPr/>
          </a:p>
        </p:txBody>
      </p:sp>
      <p:pic>
        <p:nvPicPr>
          <p:cNvPr descr="A cartoon depiction of a businessman examining a pie chart and bar graph." id="282" name="Google Shape;282;gab64139bee_0_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9000" y="2093499"/>
            <a:ext cx="5374799" cy="34667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ab64139bee_0_71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Vertical analysis can be used to compare and identify trends within a company from year to year (intracompany) or between different companies (intercompany).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/>
              <a:t>Vertical analysis looks at percentages and how they compare, rather than comparing dollar amounts.</a:t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 sz="1900"/>
              <a:t>Intracompany examples:</a:t>
            </a:r>
            <a:endParaRPr sz="1900"/>
          </a:p>
          <a:p>
            <a:pPr indent="-381000" lvl="0" marL="457200" rtl="0" algn="l">
              <a:spcBef>
                <a:spcPts val="750"/>
              </a:spcBef>
              <a:spcAft>
                <a:spcPts val="0"/>
              </a:spcAft>
              <a:buSzPts val="2400"/>
              <a:buChar char="•"/>
            </a:pPr>
            <a:r>
              <a:rPr lang="en-US" sz="1700"/>
              <a:t>comparative income statement</a:t>
            </a:r>
            <a:endParaRPr sz="17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1700"/>
              <a:t>comparative balance sheet</a:t>
            </a:r>
            <a:endParaRPr sz="1700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rPr lang="en-US" sz="1900"/>
              <a:t>Intercompany examples:</a:t>
            </a:r>
            <a:endParaRPr sz="1900"/>
          </a:p>
          <a:p>
            <a:pPr indent="-349250" lvl="0" marL="457200" rtl="0" algn="l">
              <a:spcBef>
                <a:spcPts val="750"/>
              </a:spcBef>
              <a:spcAft>
                <a:spcPts val="0"/>
              </a:spcAft>
              <a:buSzPts val="1900"/>
              <a:buChar char="•"/>
            </a:pPr>
            <a:r>
              <a:rPr lang="en-US" sz="1700"/>
              <a:t>comparative income statement</a:t>
            </a:r>
            <a:endParaRPr sz="1900"/>
          </a:p>
          <a:p>
            <a:pPr indent="0" lvl="0" marL="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ab64139bee_0_71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Vertical Analysis</a:t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ac49fd4cc8_0_68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350" lvl="0" marL="63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/>
              <a:t>Hesperia, Inc. reported at year end that it had $50,000 in long-term investments, $200,000 in current assets, $650,000 in fixed assets minus depreciation. Additionally the company had $100,000 in accounts payable and $50,000 for a </a:t>
            </a:r>
            <a:r>
              <a:rPr lang="en-US"/>
              <a:t>long</a:t>
            </a:r>
            <a:r>
              <a:rPr lang="en-US"/>
              <a:t>-term note payable with the balance due in 5 years. At the end of the next year, Hesperia, Inc. had $77,000 in long-term investments and $250,000 in current assets, and $130,000 in accounts payable. All other accounts were exactly the same as the previous year. What account had the largest percentage change from the first to the second year?</a:t>
            </a:r>
            <a:endParaRPr/>
          </a:p>
          <a:p>
            <a:pPr indent="-6350" lvl="0" marL="635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Fixed Assets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Accounts Payable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Current Assets</a:t>
            </a:r>
            <a:endParaRPr/>
          </a:p>
          <a:p>
            <a:pPr indent="-457200" lvl="0" marL="9144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100"/>
              <a:buFont typeface="Arial"/>
              <a:buAutoNum type="alphaUcPeriod"/>
            </a:pPr>
            <a:r>
              <a:rPr lang="en-US"/>
              <a:t>Long-Term Investments</a:t>
            </a:r>
            <a:endParaRPr/>
          </a:p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295" name="Google Shape;295;gac49fd4cc8_0_68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Practice Question 3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17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Quick Review</a:t>
            </a:r>
            <a:endParaRPr/>
          </a:p>
        </p:txBody>
      </p:sp>
      <p:sp>
        <p:nvSpPr>
          <p:cNvPr id="301" name="Google Shape;301;p17"/>
          <p:cNvSpPr txBox="1"/>
          <p:nvPr>
            <p:ph idx="1" type="body"/>
          </p:nvPr>
        </p:nvSpPr>
        <p:spPr>
          <a:xfrm>
            <a:off x="838200" y="1825625"/>
            <a:ext cx="11048100" cy="435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</a:t>
            </a:r>
            <a:r>
              <a:rPr lang="en-US" sz="2200"/>
              <a:t> financial statement analysis defined?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are the common sources of information for financial statement analysis?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working capital calculated?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the current ratio figured?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the common variations of the current ratio calculated?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When and how is the cash turnover ratio figured?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inventory turnover and number of days sales in inventory calculated?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is the process to calculate accounts receivable turnover and number of days sales in receivables?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is the process of calculating the asset turnover ratio?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the rate of return on total assets discovered?</a:t>
            </a:r>
            <a:endParaRPr sz="2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Learning Outcomes: Objectives of Financial Statement Analysis</a:t>
            </a:r>
            <a:endParaRPr/>
          </a:p>
        </p:txBody>
      </p:sp>
      <p:sp>
        <p:nvSpPr>
          <p:cNvPr id="61" name="Google Shape;61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15.1: Describe how financial statements are used to analyze a business	</a:t>
            </a:r>
            <a:endParaRPr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15.1.1: Define financial statement analysis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15.1.2: Identify common sources of information for financial statement analysis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1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ac640f29ee_0_0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More </a:t>
            </a:r>
            <a:r>
              <a:rPr lang="en-US"/>
              <a:t>Quick Review</a:t>
            </a:r>
            <a:endParaRPr/>
          </a:p>
        </p:txBody>
      </p:sp>
      <p:sp>
        <p:nvSpPr>
          <p:cNvPr id="307" name="Google Shape;307;gac640f29ee_0_0"/>
          <p:cNvSpPr txBox="1"/>
          <p:nvPr>
            <p:ph idx="1" type="body"/>
          </p:nvPr>
        </p:nvSpPr>
        <p:spPr>
          <a:xfrm>
            <a:off x="838200" y="17494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l">
              <a:lnSpc>
                <a:spcPct val="125000"/>
              </a:lnSpc>
              <a:spcBef>
                <a:spcPts val="375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</a:t>
            </a:r>
            <a:r>
              <a:rPr lang="en-US" sz="2200"/>
              <a:t> the rate of return on shareholders' equity calculated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is the formula for calculating gross and net profit margins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are</a:t>
            </a:r>
            <a:r>
              <a:rPr lang="en-US" sz="2200"/>
              <a:t> earnings per share and the price-earnings ratio figured out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</a:t>
            </a:r>
            <a:r>
              <a:rPr lang="en-US" sz="2200"/>
              <a:t> the dividend payout ratio calculated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does an accountant calculate</a:t>
            </a:r>
            <a:r>
              <a:rPr lang="en-US" sz="2200"/>
              <a:t> free cash flow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is the process to calculate the debt to equity ratio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</a:t>
            </a:r>
            <a:r>
              <a:rPr lang="en-US" sz="2200"/>
              <a:t> the debt to assets ratio discovered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</a:t>
            </a:r>
            <a:r>
              <a:rPr lang="en-US" sz="2200"/>
              <a:t>the times-interest-earned ratio calculated and understood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What is the process to create a horizontal analysis of a company's financial statements</a:t>
            </a:r>
            <a:r>
              <a:rPr lang="en-US" sz="2000"/>
              <a:t>?</a:t>
            </a:r>
            <a:endParaRPr sz="2200"/>
          </a:p>
          <a:p>
            <a:pPr indent="-3683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How is a vertical analysis of a company's financial statements created</a:t>
            </a:r>
            <a:r>
              <a:rPr lang="en-US" sz="2000"/>
              <a:t>?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ab4017ade7_0_5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Financial Statement Analysis Defined</a:t>
            </a:r>
            <a:endParaRPr/>
          </a:p>
        </p:txBody>
      </p:sp>
      <p:sp>
        <p:nvSpPr>
          <p:cNvPr id="68" name="Google Shape;68;gab4017ade7_0_5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Ratio Analysis: </a:t>
            </a:r>
            <a:r>
              <a:rPr lang="en-US"/>
              <a:t>examine the relationship among financial statement data.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Liquidity measures </a:t>
            </a:r>
            <a:r>
              <a:rPr lang="en-US"/>
              <a:t>assess the short-term ability of the company to pay obligations and to meet unexpected cash needs.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Operating efficiency </a:t>
            </a:r>
            <a:r>
              <a:rPr b="1" lang="en-US"/>
              <a:t>measures </a:t>
            </a:r>
            <a:r>
              <a:rPr lang="en-US"/>
              <a:t>assess</a:t>
            </a:r>
            <a:r>
              <a:rPr lang="en-US"/>
              <a:t> how efficiently a firm is paying its bills, collecting cash from customers, and turning inventory into sales.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Profitability </a:t>
            </a:r>
            <a:r>
              <a:rPr b="1" lang="en-US"/>
              <a:t>measures </a:t>
            </a:r>
            <a:r>
              <a:rPr lang="en-US"/>
              <a:t>assess</a:t>
            </a:r>
            <a:r>
              <a:rPr lang="en-US"/>
              <a:t> the income or operating success of a company for a given period of time.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Solvency </a:t>
            </a:r>
            <a:r>
              <a:rPr b="1" lang="en-US"/>
              <a:t>measures </a:t>
            </a:r>
            <a:r>
              <a:rPr lang="en-US"/>
              <a:t>assess</a:t>
            </a:r>
            <a:r>
              <a:rPr lang="en-US"/>
              <a:t> the ability of the company to survive over a long period of time.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b="1" lang="en-US"/>
              <a:t>Comparative Analysis: </a:t>
            </a:r>
            <a:r>
              <a:rPr lang="en-US"/>
              <a:t>compare different ratios or measures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Intracompany comparisons</a:t>
            </a:r>
            <a:r>
              <a:rPr lang="en-US"/>
              <a:t> covering two years for the same company.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Industry-average comparisons</a:t>
            </a:r>
            <a:r>
              <a:rPr lang="en-US"/>
              <a:t> based on average ratios for particular industries.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/>
              <a:t>Intercompany comparisons</a:t>
            </a:r>
            <a:r>
              <a:rPr lang="en-US"/>
              <a:t> based on comparisons with a competitor in the same industry.</a:t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75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ab4017ade7_0_30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Sources of Information</a:t>
            </a:r>
            <a:endParaRPr/>
          </a:p>
        </p:txBody>
      </p:sp>
      <p:sp>
        <p:nvSpPr>
          <p:cNvPr id="75" name="Google Shape;75;gab4017ade7_0_30"/>
          <p:cNvSpPr txBox="1"/>
          <p:nvPr>
            <p:ph idx="1" type="body"/>
          </p:nvPr>
        </p:nvSpPr>
        <p:spPr>
          <a:xfrm>
            <a:off x="838200" y="1825625"/>
            <a:ext cx="64545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6400" lvl="0" marL="457200" rtl="0" algn="l">
              <a:spcBef>
                <a:spcPts val="75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For publicly traded companies, your most reliable source of information for financial statement analysis will be the Form 10-K filed with the SEC.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These can be found on each company’s website.</a:t>
            </a:r>
            <a:endParaRPr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Additionally, there are some services, like Morningstar, that have computed some of the ratios and compiled additional information, and may even allow you to download financial information</a:t>
            </a:r>
            <a:endParaRPr/>
          </a:p>
        </p:txBody>
      </p:sp>
      <p:pic>
        <p:nvPicPr>
          <p:cNvPr descr="A cartoon man holding a clipboard with a red line pointing upwards with an arrow on the end. " id="76" name="Google Shape;76;gab4017ade7_0_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92700" y="1914724"/>
            <a:ext cx="4557075" cy="331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6"/>
          <p:cNvSpPr txBox="1"/>
          <p:nvPr>
            <p:ph type="title"/>
          </p:nvPr>
        </p:nvSpPr>
        <p:spPr>
          <a:xfrm>
            <a:off x="838200" y="537883"/>
            <a:ext cx="10515600" cy="26894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Century Gothic"/>
              <a:buNone/>
            </a:pPr>
            <a:r>
              <a:rPr lang="en-US"/>
              <a:t>Liquidity Measures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7"/>
          <p:cNvSpPr txBox="1"/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entury Gothic"/>
              <a:buNone/>
            </a:pPr>
            <a:r>
              <a:rPr lang="en-US"/>
              <a:t>Learning Outcomes: Liquidity Measures</a:t>
            </a:r>
            <a:endParaRPr/>
          </a:p>
        </p:txBody>
      </p:sp>
      <p:sp>
        <p:nvSpPr>
          <p:cNvPr id="87" name="Google Shape;8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810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2800"/>
              <a:buNone/>
            </a:pPr>
            <a:r>
              <a:rPr lang="en-US" sz="2400"/>
              <a:t>15.2: Calculate ratios that indicate a company's ability to pay short-term debt</a:t>
            </a:r>
            <a:endParaRPr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15.2.1: Calculate working capital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15.2.2: Calculate the current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15.2.3: Calculate the common variations of the current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/>
              <a:t>15.2.4: Calculate the cash turnover ratio</a:t>
            </a:r>
            <a:endParaRPr sz="2000"/>
          </a:p>
          <a:p>
            <a:pPr indent="0" lvl="0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000"/>
          </a:p>
          <a:p>
            <a:pPr indent="0" lvl="1" marL="58293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ab4017ade7_0_47"/>
          <p:cNvSpPr txBox="1"/>
          <p:nvPr>
            <p:ph type="title"/>
          </p:nvPr>
        </p:nvSpPr>
        <p:spPr>
          <a:xfrm>
            <a:off x="838200" y="365127"/>
            <a:ext cx="10515600" cy="13257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Liquidity Measures</a:t>
            </a:r>
            <a:endParaRPr/>
          </a:p>
        </p:txBody>
      </p:sp>
      <p:sp>
        <p:nvSpPr>
          <p:cNvPr id="94" name="Google Shape;94;gab4017ade7_0_4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The most common measures of liquidity are: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Working Capital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Current Ratio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Quick Ratio (also called Acid-Test Ratio)</a:t>
            </a:r>
            <a:endParaRPr/>
          </a:p>
          <a:p>
            <a:pPr indent="-406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Cash Turnover Ratio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Two hand sticking out from two laptop screens facing each other. One hand is holding a dollar bill, the other is holding a shopping bag." id="95" name="Google Shape;95;gab4017ade7_0_47"/>
          <p:cNvPicPr preferRelativeResize="0"/>
          <p:nvPr/>
        </p:nvPicPr>
        <p:blipFill rotWithShape="1">
          <a:blip r:embed="rId3">
            <a:alphaModFix/>
          </a:blip>
          <a:srcRect b="0" l="0" r="50690" t="0"/>
          <a:stretch/>
        </p:blipFill>
        <p:spPr>
          <a:xfrm>
            <a:off x="6895750" y="1690825"/>
            <a:ext cx="4809449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BusinessTheme">
  <a:themeElements>
    <a:clrScheme name="Blue Warm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