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6858000" cx="12192000"/>
  <p:notesSz cx="6858000" cy="9144000"/>
  <p:embeddedFontLst>
    <p:embeddedFont>
      <p:font typeface="Century Gothic"/>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8" roundtripDataSignature="AMtx7mh0uYXZZUe88uVQVD8CzyIBhvX4C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FB63188-CCD1-4A43-AEAC-70B713BE8ABA}">
  <a:tblStyle styleId="{9FB63188-CCD1-4A43-AEAC-70B713BE8ABA}" styleName="Table_0">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CEEF1"/>
          </a:solidFill>
        </a:fill>
      </a:tcStyle>
    </a:wholeTbl>
    <a:band1H>
      <a:tcTxStyle/>
      <a:tcStyle>
        <a:fill>
          <a:solidFill>
            <a:srgbClr val="D7DBE1"/>
          </a:solidFill>
        </a:fill>
      </a:tcStyle>
    </a:band1H>
    <a:band2H>
      <a:tcTxStyle/>
    </a:band2H>
    <a:band1V>
      <a:tcTxStyle/>
      <a:tcStyle>
        <a:fill>
          <a:solidFill>
            <a:srgbClr val="D7DBE1"/>
          </a:solidFill>
        </a:fill>
      </a:tcStyle>
    </a:band1V>
    <a:band2V>
      <a:tcTxStyle/>
    </a:band2V>
    <a:lastCol>
      <a:tcTxStyle b="on" i="off">
        <a:font>
          <a:latin typeface="Arial"/>
          <a:ea typeface="Arial"/>
          <a:cs typeface="Arial"/>
        </a:font>
        <a:schemeClr val="lt1"/>
      </a:tcTxStyle>
      <a:tcStyle>
        <a:fill>
          <a:solidFill>
            <a:schemeClr val="accent4"/>
          </a:solidFill>
        </a:fill>
      </a:tcStyle>
    </a:lastCol>
    <a:firstCol>
      <a:tcTxStyle b="on" i="off">
        <a:font>
          <a:latin typeface="Arial"/>
          <a:ea typeface="Arial"/>
          <a:cs typeface="Arial"/>
        </a:font>
        <a:schemeClr val="lt1"/>
      </a:tcTxStyle>
      <a:tcStyle>
        <a:fill>
          <a:solidFill>
            <a:schemeClr val="accent4"/>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4"/>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4"/>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font" Target="fonts/CenturyGothic-bold.fntdata"/><Relationship Id="rId12" Type="http://schemas.openxmlformats.org/officeDocument/2006/relationships/slide" Target="slides/slide7.xml"/><Relationship Id="rId34" Type="http://schemas.openxmlformats.org/officeDocument/2006/relationships/font" Target="fonts/CenturyGothic-regular.fntdata"/><Relationship Id="rId15" Type="http://schemas.openxmlformats.org/officeDocument/2006/relationships/slide" Target="slides/slide10.xml"/><Relationship Id="rId37" Type="http://schemas.openxmlformats.org/officeDocument/2006/relationships/font" Target="fonts/CenturyGothic-boldItalic.fntdata"/><Relationship Id="rId14" Type="http://schemas.openxmlformats.org/officeDocument/2006/relationships/slide" Target="slides/slide9.xml"/><Relationship Id="rId36" Type="http://schemas.openxmlformats.org/officeDocument/2006/relationships/font" Target="fonts/CenturyGothic-italic.fntdata"/><Relationship Id="rId17" Type="http://schemas.openxmlformats.org/officeDocument/2006/relationships/slide" Target="slides/slide12.xml"/><Relationship Id="rId16" Type="http://schemas.openxmlformats.org/officeDocument/2006/relationships/slide" Target="slides/slide11.xml"/><Relationship Id="rId38" Type="http://customschemas.google.com/relationships/presentationmetadata" Target="meta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SzPts val="1400"/>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SzPts val="1400"/>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0" i="0" lang="en-US"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unsplash.com/photos/djb1whucfBY" TargetMode="External"/><Relationship Id="rId3" Type="http://schemas.openxmlformats.org/officeDocument/2006/relationships/hyperlink" Target="https://creativecommons.org/about/cc0" TargetMode="External"/><Relationship Id="rId4" Type="http://schemas.openxmlformats.org/officeDocument/2006/relationships/hyperlink" Target="https://courses.lumenlearning.com/wm-financialaccounting/"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flic.kr/p/FsLAtL" TargetMode="External"/><Relationship Id="rId3" Type="http://schemas.openxmlformats.org/officeDocument/2006/relationships/hyperlink" Target="https://creativecommons.org/licenses/by/4.0/"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fasb.org/facts/index.shtml"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 name="Google Shape;4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sz="1200">
                <a:solidFill>
                  <a:schemeClr val="dk1"/>
                </a:solidFill>
                <a:latin typeface="Calibri"/>
                <a:ea typeface="Calibri"/>
                <a:cs typeface="Calibri"/>
                <a:sym typeface="Calibri"/>
              </a:rPr>
              <a:t>Cover Image: "White Canon Cash Register." Authored by: StellrWeb. Provided by: Unsplash. Located at: </a:t>
            </a:r>
            <a:r>
              <a:rPr b="0" i="0" lang="en-US" sz="1200" u="sng">
                <a:solidFill>
                  <a:schemeClr val="dk1"/>
                </a:solidFill>
                <a:latin typeface="Calibri"/>
                <a:ea typeface="Calibri"/>
                <a:cs typeface="Calibri"/>
                <a:sym typeface="Calibri"/>
                <a:hlinkClick r:id="rId2">
                  <a:extLst>
                    <a:ext uri="{A12FA001-AC4F-418D-AE19-62706E023703}">
                      <ahyp:hlinkClr val="tx"/>
                    </a:ext>
                  </a:extLst>
                </a:hlinkClick>
              </a:rPr>
              <a:t>https://unsplash.com/photos/djb1whucfBY</a:t>
            </a:r>
            <a:r>
              <a:rPr b="0" i="0" lang="en-US" sz="1200">
                <a:solidFill>
                  <a:schemeClr val="dk1"/>
                </a:solidFill>
                <a:latin typeface="Calibri"/>
                <a:ea typeface="Calibri"/>
                <a:cs typeface="Calibri"/>
                <a:sym typeface="Calibri"/>
              </a:rPr>
              <a:t>. Content Type: CC Licensed Content, Shared Previously. License: </a:t>
            </a:r>
            <a:r>
              <a:rPr b="0" i="0" lang="en-US" sz="1200" u="sng">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a:solidFill>
                  <a:schemeClr val="dk1"/>
                </a:solidFill>
                <a:latin typeface="Calibri"/>
                <a:ea typeface="Calibri"/>
                <a:cs typeface="Calibri"/>
                <a:sym typeface="Calibri"/>
              </a:rPr>
              <a:t>. License Terms: Unsplash License.</a:t>
            </a:r>
            <a:endParaRPr/>
          </a:p>
          <a:p>
            <a:pPr indent="0" lvl="0" marL="0" rtl="0" algn="l">
              <a:spcBef>
                <a:spcPts val="0"/>
              </a:spcBef>
              <a:spcAft>
                <a:spcPts val="0"/>
              </a:spcAft>
              <a:buNone/>
            </a:pPr>
            <a:r>
              <a:t/>
            </a:r>
            <a:endParaRPr b="0" i="0" sz="1200">
              <a:solidFill>
                <a:schemeClr val="dk1"/>
              </a:solidFill>
              <a:latin typeface="Calibri"/>
              <a:ea typeface="Calibri"/>
              <a:cs typeface="Calibri"/>
              <a:sym typeface="Calibri"/>
            </a:endParaRPr>
          </a:p>
          <a:p>
            <a:pPr indent="0" lvl="0" marL="0" rtl="0" algn="l">
              <a:spcBef>
                <a:spcPts val="0"/>
              </a:spcBef>
              <a:spcAft>
                <a:spcPts val="0"/>
              </a:spcAft>
              <a:buNone/>
            </a:pPr>
            <a:r>
              <a:rPr b="0" i="0" lang="en-US" sz="1200" u="none" cap="none" strike="noStrike">
                <a:solidFill>
                  <a:schemeClr val="dk1"/>
                </a:solidFill>
                <a:latin typeface="Calibri"/>
                <a:ea typeface="Calibri"/>
                <a:cs typeface="Calibri"/>
                <a:sym typeface="Calibri"/>
              </a:rPr>
              <a:t>All text in these slides is taken from </a:t>
            </a:r>
            <a:r>
              <a:rPr lang="en-US" u="sng">
                <a:solidFill>
                  <a:schemeClr val="hlink"/>
                </a:solidFill>
                <a:hlinkClick r:id="rId4"/>
              </a:rPr>
              <a:t>https://courses.lumenlearning.com/wm-financialaccounting/</a:t>
            </a:r>
            <a:r>
              <a:rPr lang="en-US"/>
              <a:t> </a:t>
            </a:r>
            <a:r>
              <a:rPr b="0" i="0" lang="en-US" sz="1200" u="none" cap="none" strike="noStrike">
                <a:solidFill>
                  <a:schemeClr val="dk1"/>
                </a:solidFill>
                <a:latin typeface="Calibri"/>
                <a:ea typeface="Calibri"/>
                <a:cs typeface="Calibri"/>
                <a:sym typeface="Calibri"/>
              </a:rPr>
              <a:t>where it is published under one or more open licenses.</a:t>
            </a:r>
            <a:endParaRPr b="0"/>
          </a:p>
          <a:p>
            <a:pPr indent="0" lvl="0" marL="0" rtl="0" algn="l">
              <a:spcBef>
                <a:spcPts val="0"/>
              </a:spcBef>
              <a:spcAft>
                <a:spcPts val="0"/>
              </a:spcAft>
              <a:buNone/>
            </a:pPr>
            <a:r>
              <a:rPr b="0" i="0" lang="en-US" sz="1200" u="none" cap="none" strike="noStrike">
                <a:solidFill>
                  <a:schemeClr val="dk1"/>
                </a:solidFill>
                <a:latin typeface="Calibri"/>
                <a:ea typeface="Calibri"/>
                <a:cs typeface="Calibri"/>
                <a:sym typeface="Calibri"/>
              </a:rPr>
              <a:t>All images in these slides are attributed in the notes of the slide on which they appear and licensed as indicated.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41" name="Google Shape;41;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 name="Google Shape;9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 name="Google Shape;10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 name="Google Shape;109;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6" name="Google Shape;116;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sz="1200">
                <a:solidFill>
                  <a:schemeClr val="dk1"/>
                </a:solidFill>
                <a:latin typeface="Calibri"/>
                <a:ea typeface="Calibri"/>
                <a:cs typeface="Calibri"/>
                <a:sym typeface="Calibri"/>
              </a:rPr>
              <a:t>wocintech (microsoft) - 152. </a:t>
            </a:r>
            <a:r>
              <a:rPr b="1" i="0" lang="en-US" sz="1200">
                <a:solidFill>
                  <a:schemeClr val="dk1"/>
                </a:solidFill>
                <a:latin typeface="Calibri"/>
                <a:ea typeface="Calibri"/>
                <a:cs typeface="Calibri"/>
                <a:sym typeface="Calibri"/>
              </a:rPr>
              <a:t>Authored by</a:t>
            </a:r>
            <a:r>
              <a:rPr b="0" i="0" lang="en-US" sz="1200">
                <a:solidFill>
                  <a:schemeClr val="dk1"/>
                </a:solidFill>
                <a:latin typeface="Calibri"/>
                <a:ea typeface="Calibri"/>
                <a:cs typeface="Calibri"/>
                <a:sym typeface="Calibri"/>
              </a:rPr>
              <a:t>: WOCinTech Chat. </a:t>
            </a:r>
            <a:r>
              <a:rPr b="1" i="0" lang="en-US" sz="1200">
                <a:solidFill>
                  <a:schemeClr val="dk1"/>
                </a:solidFill>
                <a:latin typeface="Calibri"/>
                <a:ea typeface="Calibri"/>
                <a:cs typeface="Calibri"/>
                <a:sym typeface="Calibri"/>
              </a:rPr>
              <a:t>Located at</a:t>
            </a:r>
            <a:r>
              <a:rPr b="0" i="0" lang="en-US" sz="1200">
                <a:solidFill>
                  <a:schemeClr val="dk1"/>
                </a:solidFill>
                <a:latin typeface="Calibri"/>
                <a:ea typeface="Calibri"/>
                <a:cs typeface="Calibri"/>
                <a:sym typeface="Calibri"/>
              </a:rPr>
              <a:t>: </a:t>
            </a:r>
            <a:r>
              <a:rPr b="1" i="0" lang="en-US" sz="1200" u="sng">
                <a:solidFill>
                  <a:schemeClr val="dk1"/>
                </a:solidFill>
                <a:latin typeface="Calibri"/>
                <a:ea typeface="Calibri"/>
                <a:cs typeface="Calibri"/>
                <a:sym typeface="Calibri"/>
                <a:hlinkClick r:id="rId2">
                  <a:extLst>
                    <a:ext uri="{A12FA001-AC4F-418D-AE19-62706E023703}">
                      <ahyp:hlinkClr val="tx"/>
                    </a:ext>
                  </a:extLst>
                </a:hlinkClick>
              </a:rPr>
              <a:t>https://flic.kr/p/FsLAtL</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a:t>
            </a:r>
            <a:r>
              <a:rPr b="0" i="0" lang="en-US" sz="1200">
                <a:solidFill>
                  <a:schemeClr val="dk1"/>
                </a:solidFill>
                <a:latin typeface="Calibri"/>
                <a:ea typeface="Calibri"/>
                <a:cs typeface="Calibri"/>
                <a:sym typeface="Calibri"/>
              </a:rPr>
              <a:t>: </a:t>
            </a:r>
            <a:r>
              <a:rPr b="1" i="1" lang="en-US" sz="1200" u="sng">
                <a:solidFill>
                  <a:schemeClr val="dk1"/>
                </a:solidFill>
                <a:latin typeface="Calibri"/>
                <a:ea typeface="Calibri"/>
                <a:cs typeface="Calibri"/>
                <a:sym typeface="Calibri"/>
                <a:hlinkClick r:id="rId3">
                  <a:extLst>
                    <a:ext uri="{A12FA001-AC4F-418D-AE19-62706E023703}">
                      <ahyp:hlinkClr val="tx"/>
                    </a:ext>
                  </a:extLst>
                </a:hlinkClick>
              </a:rPr>
              <a:t>CC BY: Attribution</a:t>
            </a:r>
            <a:endParaRPr b="0" i="0" sz="1200">
              <a:solidFill>
                <a:schemeClr val="dk1"/>
              </a:solidFill>
              <a:latin typeface="Calibri"/>
              <a:ea typeface="Calibri"/>
              <a:cs typeface="Calibri"/>
              <a:sym typeface="Calibri"/>
            </a:endParaRPr>
          </a:p>
          <a:p>
            <a:pPr indent="0" lvl="0" marL="0" rtl="0" algn="l">
              <a:spcBef>
                <a:spcPts val="0"/>
              </a:spcBef>
              <a:spcAft>
                <a:spcPts val="0"/>
              </a:spcAft>
              <a:buNone/>
            </a:pPr>
            <a:br>
              <a:rPr lang="en-US"/>
            </a:br>
            <a:endParaRPr/>
          </a:p>
        </p:txBody>
      </p:sp>
      <p:sp>
        <p:nvSpPr>
          <p:cNvPr id="117" name="Google Shape;117;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a:t>Correct answer: B —</a:t>
            </a:r>
            <a:r>
              <a:rPr lang="en-US">
                <a:highlight>
                  <a:srgbClr val="FFFFFF"/>
                </a:highlight>
              </a:rPr>
              <a:t>The economic entity assumption requires business records be kept separate from those of the owner(s) and of any other business.</a:t>
            </a:r>
            <a:endParaRPr/>
          </a:p>
        </p:txBody>
      </p:sp>
      <p:sp>
        <p:nvSpPr>
          <p:cNvPr id="130" name="Google Shape;130;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6" name="Google Shape;136;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1" name="Google Shape;141;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 name="Google Shape;4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6" name="Google Shape;166;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0" name="Google Shape;190;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ac4525b3f6_0_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a:t>Correct answer: D — </a:t>
            </a:r>
            <a:r>
              <a:rPr lang="en-US"/>
              <a:t>Under IFRS, Last In, First Out (LIFO) cannot be used; whereas under GAAP, companies have the choice between LIFO and FIFO.</a:t>
            </a:r>
            <a:endParaRPr/>
          </a:p>
          <a:p>
            <a:pPr indent="0" lvl="0" marL="0" rtl="0" algn="l">
              <a:lnSpc>
                <a:spcPct val="115000"/>
              </a:lnSpc>
              <a:spcBef>
                <a:spcPts val="0"/>
              </a:spcBef>
              <a:spcAft>
                <a:spcPts val="0"/>
              </a:spcAft>
              <a:buNone/>
            </a:pPr>
            <a:r>
              <a:t/>
            </a:r>
            <a:endParaRPr/>
          </a:p>
        </p:txBody>
      </p:sp>
      <p:sp>
        <p:nvSpPr>
          <p:cNvPr id="196" name="Google Shape;196;gac4525b3f6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2" name="Google Shape;202;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a2c415c937_0_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8" name="Google Shape;208;ga2c415c937_0_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 name="Google Shape;5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 name="Google Shape;5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 name="Google Shape;6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a:t>Quote retrieved from: </a:t>
            </a:r>
            <a:r>
              <a:rPr b="1" i="0" lang="en-US" sz="1200" u="sng">
                <a:solidFill>
                  <a:schemeClr val="dk1"/>
                </a:solidFill>
                <a:latin typeface="Calibri"/>
                <a:ea typeface="Calibri"/>
                <a:cs typeface="Calibri"/>
                <a:sym typeface="Calibri"/>
                <a:hlinkClick r:id="rId2">
                  <a:extLst>
                    <a:ext uri="{A12FA001-AC4F-418D-AE19-62706E023703}">
                      <ahyp:hlinkClr val="tx"/>
                    </a:ext>
                  </a:extLst>
                </a:hlinkClick>
              </a:rPr>
              <a:t>https://www.fasb.org/facts/index.shtml</a:t>
            </a:r>
            <a:endParaRPr b="0" i="0" sz="1200">
              <a:solidFill>
                <a:schemeClr val="dk1"/>
              </a:solidFill>
              <a:latin typeface="Calibri"/>
              <a:ea typeface="Calibri"/>
              <a:cs typeface="Calibri"/>
              <a:sym typeface="Calibri"/>
            </a:endParaRPr>
          </a:p>
        </p:txBody>
      </p:sp>
      <p:sp>
        <p:nvSpPr>
          <p:cNvPr id="65" name="Google Shape;65;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 name="Google Shape;7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8" name="Google Shape;7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 name="Google Shape;8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 name="Google Shape;9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blipFill>
          <a:blip r:embed="rId2">
            <a:alphaModFix amt="50000"/>
          </a:blip>
          <a:stretch>
            <a:fillRect/>
          </a:stretch>
        </a:blipFill>
      </p:bgPr>
    </p:bg>
    <p:spTree>
      <p:nvGrpSpPr>
        <p:cNvPr id="13" name="Shape 13"/>
        <p:cNvGrpSpPr/>
        <p:nvPr/>
      </p:nvGrpSpPr>
      <p:grpSpPr>
        <a:xfrm>
          <a:off x="0" y="0"/>
          <a:ext cx="0" cy="0"/>
          <a:chOff x="0" y="0"/>
          <a:chExt cx="0" cy="0"/>
        </a:xfrm>
      </p:grpSpPr>
      <p:sp>
        <p:nvSpPr>
          <p:cNvPr id="14" name="Google Shape;14;p29"/>
          <p:cNvSpPr/>
          <p:nvPr/>
        </p:nvSpPr>
        <p:spPr>
          <a:xfrm>
            <a:off x="0" y="552196"/>
            <a:ext cx="12207240" cy="2688336"/>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
        <p:nvSpPr>
          <p:cNvPr id="15" name="Google Shape;15;p29"/>
          <p:cNvSpPr txBox="1"/>
          <p:nvPr>
            <p:ph type="ctrTitle"/>
          </p:nvPr>
        </p:nvSpPr>
        <p:spPr>
          <a:xfrm>
            <a:off x="1519519" y="0"/>
            <a:ext cx="9144000" cy="2387600"/>
          </a:xfrm>
          <a:prstGeom prst="rect">
            <a:avLst/>
          </a:prstGeom>
          <a:noFill/>
          <a:ln>
            <a:noFill/>
          </a:ln>
        </p:spPr>
        <p:txBody>
          <a:bodyPr anchorCtr="0" anchor="b" bIns="45700" lIns="91425" spcFirstLastPara="1" rIns="91425" wrap="square" tIns="45700">
            <a:noAutofit/>
          </a:bodyPr>
          <a:lstStyle>
            <a:lvl1pPr lvl="0" marR="0" algn="ctr">
              <a:lnSpc>
                <a:spcPct val="90000"/>
              </a:lnSpc>
              <a:spcBef>
                <a:spcPts val="0"/>
              </a:spcBef>
              <a:spcAft>
                <a:spcPts val="0"/>
              </a:spcAft>
              <a:buClr>
                <a:srgbClr val="F1F7FB"/>
              </a:buClr>
              <a:buSzPts val="5500"/>
              <a:buFont typeface="Century Gothic"/>
              <a:buNone/>
              <a:defRPr b="0" i="0" sz="4125" u="none" cap="none" strike="noStrike">
                <a:solidFill>
                  <a:srgbClr val="F1F7FB"/>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16" name="Google Shape;16;p29"/>
          <p:cNvSpPr txBox="1"/>
          <p:nvPr>
            <p:ph idx="1" type="subTitle"/>
          </p:nvPr>
        </p:nvSpPr>
        <p:spPr>
          <a:xfrm>
            <a:off x="0" y="2661428"/>
            <a:ext cx="12192000" cy="1655762"/>
          </a:xfrm>
          <a:prstGeom prst="rect">
            <a:avLst/>
          </a:prstGeom>
          <a:noFill/>
          <a:ln>
            <a:noFill/>
          </a:ln>
        </p:spPr>
        <p:txBody>
          <a:bodyPr anchorCtr="0" anchor="t" bIns="45700" lIns="91425" spcFirstLastPara="1" rIns="91425" wrap="square" tIns="45700">
            <a:noAutofit/>
          </a:bodyPr>
          <a:lstStyle>
            <a:lvl1pPr lvl="0" marR="0" algn="ctr">
              <a:lnSpc>
                <a:spcPct val="90000"/>
              </a:lnSpc>
              <a:spcBef>
                <a:spcPts val="750"/>
              </a:spcBef>
              <a:spcAft>
                <a:spcPts val="0"/>
              </a:spcAft>
              <a:buClr>
                <a:srgbClr val="F1F7FB"/>
              </a:buClr>
              <a:buSzPts val="2400"/>
              <a:buFont typeface="Arial"/>
              <a:buNone/>
              <a:defRPr b="0" i="0" sz="1800" u="none" cap="none" strike="noStrike">
                <a:solidFill>
                  <a:srgbClr val="F1F7FB"/>
                </a:solidFill>
                <a:latin typeface="Century Gothic"/>
                <a:ea typeface="Century Gothic"/>
                <a:cs typeface="Century Gothic"/>
                <a:sym typeface="Century Gothic"/>
              </a:defRPr>
            </a:lvl1pPr>
            <a:lvl2pPr lvl="1" marR="0" algn="ctr">
              <a:lnSpc>
                <a:spcPct val="90000"/>
              </a:lnSpc>
              <a:spcBef>
                <a:spcPts val="375"/>
              </a:spcBef>
              <a:spcAft>
                <a:spcPts val="0"/>
              </a:spcAft>
              <a:buClr>
                <a:schemeClr val="dk1"/>
              </a:buClr>
              <a:buSzPts val="2000"/>
              <a:buFont typeface="Arial"/>
              <a:buNone/>
              <a:defRPr b="0" i="0" sz="1500" u="none" cap="none" strike="noStrike">
                <a:solidFill>
                  <a:schemeClr val="dk1"/>
                </a:solidFill>
                <a:latin typeface="Century Gothic"/>
                <a:ea typeface="Century Gothic"/>
                <a:cs typeface="Century Gothic"/>
                <a:sym typeface="Century Gothic"/>
              </a:defRPr>
            </a:lvl2pPr>
            <a:lvl3pPr lvl="2" marR="0" algn="ctr">
              <a:lnSpc>
                <a:spcPct val="90000"/>
              </a:lnSpc>
              <a:spcBef>
                <a:spcPts val="375"/>
              </a:spcBef>
              <a:spcAft>
                <a:spcPts val="0"/>
              </a:spcAft>
              <a:buClr>
                <a:schemeClr val="dk1"/>
              </a:buClr>
              <a:buSzPts val="1800"/>
              <a:buFont typeface="Arial"/>
              <a:buNone/>
              <a:defRPr b="0" i="0" sz="1350" u="none" cap="none" strike="noStrike">
                <a:solidFill>
                  <a:schemeClr val="dk1"/>
                </a:solidFill>
                <a:latin typeface="Century Gothic"/>
                <a:ea typeface="Century Gothic"/>
                <a:cs typeface="Century Gothic"/>
                <a:sym typeface="Century Gothic"/>
              </a:defRPr>
            </a:lvl3pPr>
            <a:lvl4pPr lvl="3"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4pPr>
            <a:lvl5pPr lvl="4"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5pPr>
            <a:lvl6pPr lvl="5"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6pPr>
            <a:lvl7pPr lvl="6"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7pPr>
            <a:lvl8pPr lvl="7"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8pPr>
            <a:lvl9pPr lvl="8"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30"/>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chemeClr val="dk1"/>
              </a:buClr>
              <a:buSzPts val="4400"/>
              <a:buFont typeface="Century Gothic"/>
              <a:buNone/>
              <a:defRPr b="0" i="0" sz="3300" u="none" cap="none" strike="noStrike">
                <a:solidFill>
                  <a:schemeClr val="dk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19" name="Google Shape;19;p3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750"/>
              </a:spcBef>
              <a:spcAft>
                <a:spcPts val="0"/>
              </a:spcAft>
              <a:buClr>
                <a:schemeClr val="dk1"/>
              </a:buClr>
              <a:buSzPts val="2800"/>
              <a:buFont typeface="Arial"/>
              <a:buChar char="•"/>
              <a:defRPr b="0" i="0" sz="2100" u="none" cap="none" strike="noStrike">
                <a:solidFill>
                  <a:schemeClr val="dk1"/>
                </a:solidFill>
                <a:latin typeface="Century Gothic"/>
                <a:ea typeface="Century Gothic"/>
                <a:cs typeface="Century Gothic"/>
                <a:sym typeface="Century Gothic"/>
              </a:defRPr>
            </a:lvl1pPr>
            <a:lvl2pPr indent="-381000" lvl="1" marL="914400" marR="0" algn="l">
              <a:lnSpc>
                <a:spcPct val="90000"/>
              </a:lnSpc>
              <a:spcBef>
                <a:spcPts val="375"/>
              </a:spcBef>
              <a:spcAft>
                <a:spcPts val="0"/>
              </a:spcAft>
              <a:buClr>
                <a:schemeClr val="dk1"/>
              </a:buClr>
              <a:buSzPts val="2400"/>
              <a:buFont typeface="Arial"/>
              <a:buChar char="•"/>
              <a:defRPr b="0" i="0" sz="1800" u="none" cap="none" strike="noStrike">
                <a:solidFill>
                  <a:schemeClr val="dk1"/>
                </a:solidFill>
                <a:latin typeface="Century Gothic"/>
                <a:ea typeface="Century Gothic"/>
                <a:cs typeface="Century Gothic"/>
                <a:sym typeface="Century Gothic"/>
              </a:defRPr>
            </a:lvl2pPr>
            <a:lvl3pPr indent="-355600" lvl="2" marL="1371600" marR="0" algn="l">
              <a:lnSpc>
                <a:spcPct val="90000"/>
              </a:lnSpc>
              <a:spcBef>
                <a:spcPts val="375"/>
              </a:spcBef>
              <a:spcAft>
                <a:spcPts val="0"/>
              </a:spcAft>
              <a:buClr>
                <a:schemeClr val="dk1"/>
              </a:buClr>
              <a:buSzPts val="2000"/>
              <a:buFont typeface="Arial"/>
              <a:buChar char="•"/>
              <a:defRPr b="0" i="0" sz="1500" u="none" cap="none" strike="noStrike">
                <a:solidFill>
                  <a:schemeClr val="dk1"/>
                </a:solidFill>
                <a:latin typeface="Century Gothic"/>
                <a:ea typeface="Century Gothic"/>
                <a:cs typeface="Century Gothic"/>
                <a:sym typeface="Century Gothic"/>
              </a:defRPr>
            </a:lvl3pPr>
            <a:lvl4pPr indent="-342900" lvl="3" marL="1828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4pPr>
            <a:lvl5pPr indent="-342900" lvl="4" marL="22860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5pPr>
            <a:lvl6pPr indent="-342900" lvl="5" marL="27432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6pPr>
            <a:lvl7pPr indent="-342900" lvl="6" marL="32004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7pPr>
            <a:lvl8pPr indent="-342900" lvl="7" marL="36576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8pPr>
            <a:lvl9pPr indent="-342900" lvl="8" marL="4114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9pPr>
          </a:lstStyle>
          <a:p/>
        </p:txBody>
      </p:sp>
      <p:sp>
        <p:nvSpPr>
          <p:cNvPr id="20" name="Google Shape;20;p30"/>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
        <p:nvSpPr>
          <p:cNvPr id="21" name="Google Shape;21;p30"/>
          <p:cNvSpPr/>
          <p:nvPr/>
        </p:nvSpPr>
        <p:spPr>
          <a:xfrm rot="5400000">
            <a:off x="-3183272" y="3127248"/>
            <a:ext cx="6912864" cy="585216"/>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spTree>
      <p:nvGrpSpPr>
        <p:cNvPr id="22" name="Shape 22"/>
        <p:cNvGrpSpPr/>
        <p:nvPr/>
      </p:nvGrpSpPr>
      <p:grpSpPr>
        <a:xfrm>
          <a:off x="0" y="0"/>
          <a:ext cx="0" cy="0"/>
          <a:chOff x="0" y="0"/>
          <a:chExt cx="0" cy="0"/>
        </a:xfrm>
      </p:grpSpPr>
      <p:sp>
        <p:nvSpPr>
          <p:cNvPr id="23" name="Google Shape;23;p31"/>
          <p:cNvSpPr/>
          <p:nvPr/>
        </p:nvSpPr>
        <p:spPr>
          <a:xfrm>
            <a:off x="0" y="537882"/>
            <a:ext cx="12192000" cy="2689412"/>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
        <p:nvSpPr>
          <p:cNvPr id="24" name="Google Shape;24;p31"/>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lvl1pPr lvl="0" marR="0" algn="ctr">
              <a:lnSpc>
                <a:spcPct val="90000"/>
              </a:lnSpc>
              <a:spcBef>
                <a:spcPts val="0"/>
              </a:spcBef>
              <a:spcAft>
                <a:spcPts val="0"/>
              </a:spcAft>
              <a:buClr>
                <a:schemeClr val="dk1"/>
              </a:buClr>
              <a:buSzPts val="5000"/>
              <a:buFont typeface="Century Gothic"/>
              <a:buNone/>
              <a:defRPr b="0" i="0" sz="3750" u="none" cap="none" strike="noStrike">
                <a:solidFill>
                  <a:schemeClr val="lt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5" name="Shape 25"/>
        <p:cNvGrpSpPr/>
        <p:nvPr/>
      </p:nvGrpSpPr>
      <p:grpSpPr>
        <a:xfrm>
          <a:off x="0" y="0"/>
          <a:ext cx="0" cy="0"/>
          <a:chOff x="0" y="0"/>
          <a:chExt cx="0" cy="0"/>
        </a:xfrm>
      </p:grpSpPr>
      <p:sp>
        <p:nvSpPr>
          <p:cNvPr id="26" name="Google Shape;26;p32"/>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
        <p:nvSpPr>
          <p:cNvPr id="27" name="Google Shape;27;p32"/>
          <p:cNvSpPr/>
          <p:nvPr/>
        </p:nvSpPr>
        <p:spPr>
          <a:xfrm rot="5400000">
            <a:off x="-3137554" y="3137552"/>
            <a:ext cx="6858002" cy="582894"/>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8" name="Shape 28"/>
        <p:cNvGrpSpPr/>
        <p:nvPr/>
      </p:nvGrpSpPr>
      <p:grpSpPr>
        <a:xfrm>
          <a:off x="0" y="0"/>
          <a:ext cx="0" cy="0"/>
          <a:chOff x="0" y="0"/>
          <a:chExt cx="0" cy="0"/>
        </a:xfrm>
      </p:grpSpPr>
      <p:sp>
        <p:nvSpPr>
          <p:cNvPr id="29" name="Google Shape;29;p33"/>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chemeClr val="dk1"/>
              </a:buClr>
              <a:buSzPts val="4400"/>
              <a:buFont typeface="Century Gothic"/>
              <a:buNone/>
              <a:defRPr b="0" i="0" sz="3300" u="none" cap="none" strike="noStrike">
                <a:solidFill>
                  <a:schemeClr val="dk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30" name="Google Shape;30;p33"/>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750"/>
              </a:spcBef>
              <a:spcAft>
                <a:spcPts val="0"/>
              </a:spcAft>
              <a:buClr>
                <a:schemeClr val="dk1"/>
              </a:buClr>
              <a:buSzPts val="2800"/>
              <a:buFont typeface="Arial"/>
              <a:buChar char="•"/>
              <a:defRPr b="0" i="0" sz="2100" u="none" cap="none" strike="noStrike">
                <a:solidFill>
                  <a:schemeClr val="dk1"/>
                </a:solidFill>
                <a:latin typeface="Century Gothic"/>
                <a:ea typeface="Century Gothic"/>
                <a:cs typeface="Century Gothic"/>
                <a:sym typeface="Century Gothic"/>
              </a:defRPr>
            </a:lvl1pPr>
            <a:lvl2pPr indent="-381000" lvl="1" marL="914400" marR="0" algn="l">
              <a:lnSpc>
                <a:spcPct val="90000"/>
              </a:lnSpc>
              <a:spcBef>
                <a:spcPts val="375"/>
              </a:spcBef>
              <a:spcAft>
                <a:spcPts val="0"/>
              </a:spcAft>
              <a:buClr>
                <a:schemeClr val="dk1"/>
              </a:buClr>
              <a:buSzPts val="2400"/>
              <a:buFont typeface="Arial"/>
              <a:buChar char="•"/>
              <a:defRPr b="0" i="0" sz="1800" u="none" cap="none" strike="noStrike">
                <a:solidFill>
                  <a:schemeClr val="dk1"/>
                </a:solidFill>
                <a:latin typeface="Century Gothic"/>
                <a:ea typeface="Century Gothic"/>
                <a:cs typeface="Century Gothic"/>
                <a:sym typeface="Century Gothic"/>
              </a:defRPr>
            </a:lvl2pPr>
            <a:lvl3pPr indent="-355600" lvl="2" marL="1371600" marR="0" algn="l">
              <a:lnSpc>
                <a:spcPct val="90000"/>
              </a:lnSpc>
              <a:spcBef>
                <a:spcPts val="375"/>
              </a:spcBef>
              <a:spcAft>
                <a:spcPts val="0"/>
              </a:spcAft>
              <a:buClr>
                <a:schemeClr val="dk1"/>
              </a:buClr>
              <a:buSzPts val="2000"/>
              <a:buFont typeface="Arial"/>
              <a:buChar char="•"/>
              <a:defRPr b="0" i="0" sz="1500" u="none" cap="none" strike="noStrike">
                <a:solidFill>
                  <a:schemeClr val="dk1"/>
                </a:solidFill>
                <a:latin typeface="Century Gothic"/>
                <a:ea typeface="Century Gothic"/>
                <a:cs typeface="Century Gothic"/>
                <a:sym typeface="Century Gothic"/>
              </a:defRPr>
            </a:lvl3pPr>
            <a:lvl4pPr indent="-342900" lvl="3" marL="1828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4pPr>
            <a:lvl5pPr indent="-342900" lvl="4" marL="22860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5pPr>
            <a:lvl6pPr indent="-342900" lvl="5" marL="27432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6pPr>
            <a:lvl7pPr indent="-342900" lvl="6" marL="32004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7pPr>
            <a:lvl8pPr indent="-342900" lvl="7" marL="36576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8pPr>
            <a:lvl9pPr indent="-342900" lvl="8" marL="4114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9pPr>
          </a:lstStyle>
          <a:p/>
        </p:txBody>
      </p:sp>
      <p:sp>
        <p:nvSpPr>
          <p:cNvPr id="31" name="Google Shape;31;p33"/>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
        <p:nvSpPr>
          <p:cNvPr id="32" name="Google Shape;32;p33"/>
          <p:cNvSpPr/>
          <p:nvPr/>
        </p:nvSpPr>
        <p:spPr>
          <a:xfrm rot="5400000">
            <a:off x="-3183272" y="3127248"/>
            <a:ext cx="6912864" cy="585216"/>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33" name="Shape 33"/>
        <p:cNvGrpSpPr/>
        <p:nvPr/>
      </p:nvGrpSpPr>
      <p:grpSpPr>
        <a:xfrm>
          <a:off x="0" y="0"/>
          <a:ext cx="0" cy="0"/>
          <a:chOff x="0" y="0"/>
          <a:chExt cx="0" cy="0"/>
        </a:xfrm>
      </p:grpSpPr>
      <p:sp>
        <p:nvSpPr>
          <p:cNvPr id="34" name="Google Shape;34;p34"/>
          <p:cNvSpPr txBox="1"/>
          <p:nvPr>
            <p:ph type="title"/>
          </p:nvPr>
        </p:nvSpPr>
        <p:spPr>
          <a:xfrm rot="5400000">
            <a:off x="7133432" y="1956595"/>
            <a:ext cx="5811838" cy="2628900"/>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chemeClr val="dk1"/>
              </a:buClr>
              <a:buSzPts val="4400"/>
              <a:buFont typeface="Century Gothic"/>
              <a:buNone/>
              <a:defRPr b="0" i="0" sz="3300" u="none" cap="none" strike="noStrike">
                <a:solidFill>
                  <a:schemeClr val="dk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35" name="Google Shape;35;p34"/>
          <p:cNvSpPr txBox="1"/>
          <p:nvPr>
            <p:ph idx="1" type="body"/>
          </p:nvPr>
        </p:nvSpPr>
        <p:spPr>
          <a:xfrm rot="5400000">
            <a:off x="1799432" y="-596105"/>
            <a:ext cx="5811838" cy="7734300"/>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750"/>
              </a:spcBef>
              <a:spcAft>
                <a:spcPts val="0"/>
              </a:spcAft>
              <a:buClr>
                <a:schemeClr val="dk1"/>
              </a:buClr>
              <a:buSzPts val="2800"/>
              <a:buFont typeface="Arial"/>
              <a:buChar char="•"/>
              <a:defRPr b="0" i="0" sz="2100" u="none" cap="none" strike="noStrike">
                <a:solidFill>
                  <a:schemeClr val="dk1"/>
                </a:solidFill>
                <a:latin typeface="Century Gothic"/>
                <a:ea typeface="Century Gothic"/>
                <a:cs typeface="Century Gothic"/>
                <a:sym typeface="Century Gothic"/>
              </a:defRPr>
            </a:lvl1pPr>
            <a:lvl2pPr indent="-381000" lvl="1" marL="914400" marR="0" algn="l">
              <a:lnSpc>
                <a:spcPct val="90000"/>
              </a:lnSpc>
              <a:spcBef>
                <a:spcPts val="375"/>
              </a:spcBef>
              <a:spcAft>
                <a:spcPts val="0"/>
              </a:spcAft>
              <a:buClr>
                <a:schemeClr val="dk1"/>
              </a:buClr>
              <a:buSzPts val="2400"/>
              <a:buFont typeface="Arial"/>
              <a:buChar char="•"/>
              <a:defRPr b="0" i="0" sz="1800" u="none" cap="none" strike="noStrike">
                <a:solidFill>
                  <a:schemeClr val="dk1"/>
                </a:solidFill>
                <a:latin typeface="Century Gothic"/>
                <a:ea typeface="Century Gothic"/>
                <a:cs typeface="Century Gothic"/>
                <a:sym typeface="Century Gothic"/>
              </a:defRPr>
            </a:lvl2pPr>
            <a:lvl3pPr indent="-355600" lvl="2" marL="1371600" marR="0" algn="l">
              <a:lnSpc>
                <a:spcPct val="90000"/>
              </a:lnSpc>
              <a:spcBef>
                <a:spcPts val="375"/>
              </a:spcBef>
              <a:spcAft>
                <a:spcPts val="0"/>
              </a:spcAft>
              <a:buClr>
                <a:schemeClr val="dk1"/>
              </a:buClr>
              <a:buSzPts val="2000"/>
              <a:buFont typeface="Arial"/>
              <a:buChar char="•"/>
              <a:defRPr b="0" i="0" sz="1500" u="none" cap="none" strike="noStrike">
                <a:solidFill>
                  <a:schemeClr val="dk1"/>
                </a:solidFill>
                <a:latin typeface="Century Gothic"/>
                <a:ea typeface="Century Gothic"/>
                <a:cs typeface="Century Gothic"/>
                <a:sym typeface="Century Gothic"/>
              </a:defRPr>
            </a:lvl3pPr>
            <a:lvl4pPr indent="-342900" lvl="3" marL="1828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4pPr>
            <a:lvl5pPr indent="-342900" lvl="4" marL="22860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5pPr>
            <a:lvl6pPr indent="-342900" lvl="5" marL="27432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6pPr>
            <a:lvl7pPr indent="-342900" lvl="6" marL="32004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7pPr>
            <a:lvl8pPr indent="-342900" lvl="7" marL="36576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8pPr>
            <a:lvl9pPr indent="-342900" lvl="8" marL="4114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9pPr>
          </a:lstStyle>
          <a:p/>
        </p:txBody>
      </p:sp>
      <p:sp>
        <p:nvSpPr>
          <p:cNvPr id="36" name="Google Shape;36;p34"/>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
        <p:nvSpPr>
          <p:cNvPr id="37" name="Google Shape;37;p34"/>
          <p:cNvSpPr/>
          <p:nvPr/>
        </p:nvSpPr>
        <p:spPr>
          <a:xfrm rot="5400000">
            <a:off x="-3183272" y="3127248"/>
            <a:ext cx="6912864" cy="585216"/>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1F7FB">
            <a:alpha val="80000"/>
          </a:srgbClr>
        </a:solidFill>
      </p:bgPr>
    </p:bg>
    <p:spTree>
      <p:nvGrpSpPr>
        <p:cNvPr id="9" name="Shape 9"/>
        <p:cNvGrpSpPr/>
        <p:nvPr/>
      </p:nvGrpSpPr>
      <p:grpSpPr>
        <a:xfrm>
          <a:off x="0" y="0"/>
          <a:ext cx="0" cy="0"/>
          <a:chOff x="0" y="0"/>
          <a:chExt cx="0" cy="0"/>
        </a:xfrm>
      </p:grpSpPr>
      <p:sp>
        <p:nvSpPr>
          <p:cNvPr id="10" name="Google Shape;10;p2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Century Gothic"/>
              <a:buNone/>
              <a:defRPr b="0" i="0" sz="4400" u="none" cap="none" strike="noStrike">
                <a:solidFill>
                  <a:schemeClr val="dk1"/>
                </a:solidFill>
                <a:latin typeface="Century Gothic"/>
                <a:ea typeface="Century Gothic"/>
                <a:cs typeface="Century Gothic"/>
                <a:sym typeface="Century Gothic"/>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entury Gothic"/>
                <a:ea typeface="Century Gothic"/>
                <a:cs typeface="Century Gothic"/>
                <a:sym typeface="Century Gothic"/>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entury Gothic"/>
                <a:ea typeface="Century Gothic"/>
                <a:cs typeface="Century Gothic"/>
                <a:sym typeface="Century Gothic"/>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entury Gothic"/>
                <a:ea typeface="Century Gothic"/>
                <a:cs typeface="Century Gothic"/>
                <a:sym typeface="Century Gothic"/>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9pPr>
          </a:lstStyle>
          <a:p/>
        </p:txBody>
      </p:sp>
      <p:sp>
        <p:nvSpPr>
          <p:cNvPr id="12" name="Google Shape;12;p28"/>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9.xml"/><Relationship Id="rId5" Type="http://schemas.openxmlformats.org/officeDocument/2006/relationships/slide" Target="/ppt/slides/slide16.xml"/><Relationship Id="rId6" Type="http://schemas.openxmlformats.org/officeDocument/2006/relationships/slide" Target="/ppt/slides/slide2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8.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 name="Shape 42"/>
        <p:cNvGrpSpPr/>
        <p:nvPr/>
      </p:nvGrpSpPr>
      <p:grpSpPr>
        <a:xfrm>
          <a:off x="0" y="0"/>
          <a:ext cx="0" cy="0"/>
          <a:chOff x="0" y="0"/>
          <a:chExt cx="0" cy="0"/>
        </a:xfrm>
      </p:grpSpPr>
      <p:sp>
        <p:nvSpPr>
          <p:cNvPr id="43" name="Google Shape;43;p1"/>
          <p:cNvSpPr txBox="1"/>
          <p:nvPr>
            <p:ph type="ctrTitle"/>
          </p:nvPr>
        </p:nvSpPr>
        <p:spPr>
          <a:xfrm>
            <a:off x="1519519" y="0"/>
            <a:ext cx="9144000" cy="238760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rgbClr val="F1F7FB"/>
              </a:buClr>
              <a:buSzPts val="5500"/>
              <a:buFont typeface="Century Gothic"/>
              <a:buNone/>
            </a:pPr>
            <a:r>
              <a:rPr lang="en-US"/>
              <a:t>Financial Accounting</a:t>
            </a:r>
            <a:endParaRPr/>
          </a:p>
        </p:txBody>
      </p:sp>
      <p:sp>
        <p:nvSpPr>
          <p:cNvPr id="44" name="Google Shape;44;p1"/>
          <p:cNvSpPr txBox="1"/>
          <p:nvPr>
            <p:ph idx="1" type="subTitle"/>
          </p:nvPr>
        </p:nvSpPr>
        <p:spPr>
          <a:xfrm>
            <a:off x="0" y="2661428"/>
            <a:ext cx="12192000" cy="1655762"/>
          </a:xfrm>
          <a:prstGeom prst="rect">
            <a:avLst/>
          </a:prstGeom>
          <a:noFill/>
          <a:ln>
            <a:noFill/>
          </a:ln>
        </p:spPr>
        <p:txBody>
          <a:bodyPr anchorCtr="0" anchor="t" bIns="45700" lIns="91425" spcFirstLastPara="1" rIns="91425" wrap="square" tIns="45700">
            <a:noAutofit/>
          </a:bodyPr>
          <a:lstStyle/>
          <a:p>
            <a:pPr indent="-406400" lvl="0" marL="457200" marR="0" rtl="0" algn="ctr">
              <a:lnSpc>
                <a:spcPct val="90000"/>
              </a:lnSpc>
              <a:spcBef>
                <a:spcPts val="750"/>
              </a:spcBef>
              <a:spcAft>
                <a:spcPts val="0"/>
              </a:spcAft>
              <a:buClr>
                <a:srgbClr val="F1F7FB"/>
              </a:buClr>
              <a:buSzPts val="2400"/>
              <a:buFont typeface="Arial"/>
              <a:buNone/>
            </a:pPr>
            <a:r>
              <a:rPr lang="en-US"/>
              <a:t>Module 2: Accounting Principles</a:t>
            </a:r>
            <a:endParaRPr/>
          </a:p>
          <a:p>
            <a:pPr indent="-406400" lvl="0" marL="457200" marR="0" rtl="0" algn="ctr">
              <a:lnSpc>
                <a:spcPct val="90000"/>
              </a:lnSpc>
              <a:spcBef>
                <a:spcPts val="750"/>
              </a:spcBef>
              <a:spcAft>
                <a:spcPts val="0"/>
              </a:spcAft>
              <a:buClr>
                <a:srgbClr val="F1F7FB"/>
              </a:buClr>
              <a:buSzPts val="2400"/>
              <a:buFont typeface="Arial"/>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0"/>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Fundamental Concepts of US Accounting Standards</a:t>
            </a:r>
            <a:endParaRPr/>
          </a:p>
        </p:txBody>
      </p:sp>
      <p:sp>
        <p:nvSpPr>
          <p:cNvPr id="99" name="Google Shape;99;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2.2: Identify fundamental concepts of Generally Accepted Accounting Principles 	</a:t>
            </a:r>
            <a:endParaRPr/>
          </a:p>
          <a:p>
            <a:pPr indent="0" lvl="1" marL="582930" rtl="0" algn="l">
              <a:lnSpc>
                <a:spcPct val="90000"/>
              </a:lnSpc>
              <a:spcBef>
                <a:spcPts val="375"/>
              </a:spcBef>
              <a:spcAft>
                <a:spcPts val="0"/>
              </a:spcAft>
              <a:buSzPts val="2400"/>
              <a:buNone/>
            </a:pPr>
            <a:r>
              <a:rPr lang="en-US" sz="2000"/>
              <a:t>2.2.1: Describe the monetary unit assumption</a:t>
            </a:r>
            <a:endParaRPr/>
          </a:p>
          <a:p>
            <a:pPr indent="0" lvl="1" marL="582930" rtl="0" algn="l">
              <a:lnSpc>
                <a:spcPct val="90000"/>
              </a:lnSpc>
              <a:spcBef>
                <a:spcPts val="375"/>
              </a:spcBef>
              <a:spcAft>
                <a:spcPts val="0"/>
              </a:spcAft>
              <a:buSzPts val="2400"/>
              <a:buNone/>
            </a:pPr>
            <a:r>
              <a:rPr lang="en-US" sz="2000"/>
              <a:t>2.2.2: Describe the historical cost principle</a:t>
            </a:r>
            <a:endParaRPr/>
          </a:p>
          <a:p>
            <a:pPr indent="0" lvl="1" marL="582930" rtl="0" algn="l">
              <a:lnSpc>
                <a:spcPct val="90000"/>
              </a:lnSpc>
              <a:spcBef>
                <a:spcPts val="375"/>
              </a:spcBef>
              <a:spcAft>
                <a:spcPts val="0"/>
              </a:spcAft>
              <a:buSzPts val="2400"/>
              <a:buNone/>
            </a:pPr>
            <a:r>
              <a:rPr lang="en-US" sz="2000"/>
              <a:t>2.2.3: Explain the economic entity assumption</a:t>
            </a:r>
            <a:endParaRPr/>
          </a:p>
          <a:p>
            <a:pPr indent="0" lvl="1" marL="582930" rtl="0" algn="l">
              <a:lnSpc>
                <a:spcPct val="90000"/>
              </a:lnSpc>
              <a:spcBef>
                <a:spcPts val="375"/>
              </a:spcBef>
              <a:spcAft>
                <a:spcPts val="0"/>
              </a:spcAft>
              <a:buSzPts val="2400"/>
              <a:buNone/>
            </a:pPr>
            <a:r>
              <a:rPr lang="en-US" sz="2000"/>
              <a:t>2.2.4: Explain the going concern assumption</a:t>
            </a:r>
            <a:endParaRPr/>
          </a:p>
          <a:p>
            <a:pPr indent="0" lvl="1" marL="582930" rtl="0" algn="l">
              <a:lnSpc>
                <a:spcPct val="90000"/>
              </a:lnSpc>
              <a:spcBef>
                <a:spcPts val="375"/>
              </a:spcBef>
              <a:spcAft>
                <a:spcPts val="0"/>
              </a:spcAft>
              <a:buSzPts val="2400"/>
              <a:buNone/>
            </a:pPr>
            <a:r>
              <a:rPr lang="en-US" sz="2000"/>
              <a:t>2.2.5: Describe the full disclosure principle</a:t>
            </a:r>
            <a:endParaRPr/>
          </a:p>
          <a:p>
            <a:pPr indent="0" lvl="1" marL="582930" rtl="0" algn="l">
              <a:lnSpc>
                <a:spcPct val="90000"/>
              </a:lnSpc>
              <a:spcBef>
                <a:spcPts val="375"/>
              </a:spcBef>
              <a:spcAft>
                <a:spcPts val="0"/>
              </a:spcAft>
              <a:buSzPts val="2400"/>
              <a:buNone/>
            </a:pPr>
            <a:r>
              <a:rPr lang="en-US" sz="2000"/>
              <a:t>2.2.6: Identify other guiding principles of GAAP</a:t>
            </a:r>
            <a:endParaRPr i="1" sz="20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1"/>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Monetary and Cost Considerations</a:t>
            </a:r>
            <a:endParaRPr/>
          </a:p>
        </p:txBody>
      </p:sp>
      <p:sp>
        <p:nvSpPr>
          <p:cNvPr id="105" name="Google Shape;105;p11"/>
          <p:cNvSpPr txBox="1"/>
          <p:nvPr>
            <p:ph idx="1" type="body"/>
          </p:nvPr>
        </p:nvSpPr>
        <p:spPr>
          <a:xfrm>
            <a:off x="838200" y="1825625"/>
            <a:ext cx="5257800" cy="4351338"/>
          </a:xfrm>
          <a:prstGeom prst="rect">
            <a:avLst/>
          </a:prstGeom>
          <a:noFill/>
          <a:ln>
            <a:noFill/>
          </a:ln>
        </p:spPr>
        <p:txBody>
          <a:bodyPr anchorCtr="0" anchor="t" bIns="45700" lIns="91425" spcFirstLastPara="1" rIns="91425" wrap="square" tIns="45700">
            <a:noAutofit/>
          </a:bodyPr>
          <a:lstStyle/>
          <a:p>
            <a:pPr indent="-304800" lvl="0" marL="342900" rtl="0" algn="l">
              <a:lnSpc>
                <a:spcPct val="90000"/>
              </a:lnSpc>
              <a:spcBef>
                <a:spcPts val="750"/>
              </a:spcBef>
              <a:spcAft>
                <a:spcPts val="0"/>
              </a:spcAft>
              <a:buSzPts val="2800"/>
              <a:buChar char="•"/>
            </a:pPr>
            <a:r>
              <a:rPr b="1" lang="en-US"/>
              <a:t>Monetary Unit Assumption: </a:t>
            </a:r>
            <a:r>
              <a:rPr lang="en-US"/>
              <a:t>A</a:t>
            </a:r>
            <a:r>
              <a:rPr lang="en-US"/>
              <a:t> business’s financial reports represent quantifiable transactions, like buying and selling things. </a:t>
            </a:r>
            <a:endParaRPr/>
          </a:p>
          <a:p>
            <a:pPr indent="-304800" lvl="0" marL="342900" rtl="0" algn="l">
              <a:lnSpc>
                <a:spcPct val="90000"/>
              </a:lnSpc>
              <a:spcBef>
                <a:spcPts val="750"/>
              </a:spcBef>
              <a:spcAft>
                <a:spcPts val="0"/>
              </a:spcAft>
              <a:buSzPts val="2800"/>
              <a:buChar char="•"/>
            </a:pPr>
            <a:r>
              <a:rPr b="1" lang="en-US"/>
              <a:t>Historical Cost Principle: </a:t>
            </a:r>
            <a:r>
              <a:rPr lang="en-US"/>
              <a:t>C</a:t>
            </a:r>
            <a:r>
              <a:rPr lang="en-US"/>
              <a:t>ompanies are required to record assets and liabilities for the amount paid, rather than what they may be worth.</a:t>
            </a:r>
            <a:endParaRPr b="1"/>
          </a:p>
          <a:p>
            <a:pPr indent="-127000" lvl="0" marL="342900" rtl="0" algn="l">
              <a:lnSpc>
                <a:spcPct val="90000"/>
              </a:lnSpc>
              <a:spcBef>
                <a:spcPts val="750"/>
              </a:spcBef>
              <a:spcAft>
                <a:spcPts val="0"/>
              </a:spcAft>
              <a:buSzPts val="2800"/>
              <a:buNone/>
            </a:pPr>
            <a:r>
              <a:t/>
            </a:r>
            <a:endParaRPr b="1"/>
          </a:p>
        </p:txBody>
      </p:sp>
      <p:pic>
        <p:nvPicPr>
          <p:cNvPr descr="pile of US one dollar bills" id="106" name="Google Shape;106;p11"/>
          <p:cNvPicPr preferRelativeResize="0"/>
          <p:nvPr/>
        </p:nvPicPr>
        <p:blipFill rotWithShape="1">
          <a:blip r:embed="rId3">
            <a:alphaModFix/>
          </a:blip>
          <a:srcRect b="0" l="0" r="0" t="0"/>
          <a:stretch/>
        </p:blipFill>
        <p:spPr>
          <a:xfrm>
            <a:off x="6634162" y="1841500"/>
            <a:ext cx="4495800" cy="31750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2"/>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Economic Assumptions</a:t>
            </a:r>
            <a:endParaRPr/>
          </a:p>
        </p:txBody>
      </p:sp>
      <p:sp>
        <p:nvSpPr>
          <p:cNvPr id="112" name="Google Shape;112;p12"/>
          <p:cNvSpPr txBox="1"/>
          <p:nvPr>
            <p:ph idx="1" type="body"/>
          </p:nvPr>
        </p:nvSpPr>
        <p:spPr>
          <a:xfrm>
            <a:off x="838200" y="1825625"/>
            <a:ext cx="5576888" cy="4232275"/>
          </a:xfrm>
          <a:prstGeom prst="rect">
            <a:avLst/>
          </a:prstGeom>
          <a:noFill/>
          <a:ln>
            <a:noFill/>
          </a:ln>
        </p:spPr>
        <p:txBody>
          <a:bodyPr anchorCtr="0" anchor="t" bIns="45700" lIns="91425" spcFirstLastPara="1" rIns="91425" wrap="square" tIns="45700">
            <a:noAutofit/>
          </a:bodyPr>
          <a:lstStyle/>
          <a:p>
            <a:pPr indent="-304800" lvl="0" marL="342900" rtl="0" algn="l">
              <a:lnSpc>
                <a:spcPct val="90000"/>
              </a:lnSpc>
              <a:spcBef>
                <a:spcPts val="750"/>
              </a:spcBef>
              <a:spcAft>
                <a:spcPts val="0"/>
              </a:spcAft>
              <a:buSzPts val="2800"/>
              <a:buChar char="•"/>
            </a:pPr>
            <a:r>
              <a:rPr b="1" lang="en-US"/>
              <a:t>Economic Entity Assumption: </a:t>
            </a:r>
            <a:r>
              <a:rPr lang="en-US"/>
              <a:t>A business is an economic entity separate from the owner or owners, and so business records have to be kept separate from those of the owner(s) and of any other business. </a:t>
            </a:r>
            <a:endParaRPr b="1"/>
          </a:p>
          <a:p>
            <a:pPr indent="-304800" lvl="0" marL="342900" rtl="0" algn="l">
              <a:lnSpc>
                <a:spcPct val="90000"/>
              </a:lnSpc>
              <a:spcBef>
                <a:spcPts val="750"/>
              </a:spcBef>
              <a:spcAft>
                <a:spcPts val="0"/>
              </a:spcAft>
              <a:buSzPts val="2800"/>
              <a:buChar char="•"/>
            </a:pPr>
            <a:r>
              <a:rPr b="1" lang="en-US"/>
              <a:t>Going Concern Assumption: </a:t>
            </a:r>
            <a:r>
              <a:rPr lang="en-US"/>
              <a:t>Financial statements are normally prepared under the assumption that the company will remain in business indefinitely. If a company is going out of business, the financials have to disclose that fact. </a:t>
            </a:r>
            <a:endParaRPr b="1"/>
          </a:p>
        </p:txBody>
      </p:sp>
      <p:pic>
        <p:nvPicPr>
          <p:cNvPr descr="A white person visible from the waist to shoulders writing on papers." id="113" name="Google Shape;113;p12"/>
          <p:cNvPicPr preferRelativeResize="0"/>
          <p:nvPr/>
        </p:nvPicPr>
        <p:blipFill rotWithShape="1">
          <a:blip r:embed="rId3">
            <a:alphaModFix/>
          </a:blip>
          <a:srcRect b="0" l="0" r="0" t="0"/>
          <a:stretch/>
        </p:blipFill>
        <p:spPr>
          <a:xfrm>
            <a:off x="6584950" y="2119312"/>
            <a:ext cx="5080000" cy="33909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13"/>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Full Disclosure</a:t>
            </a:r>
            <a:endParaRPr/>
          </a:p>
        </p:txBody>
      </p:sp>
      <p:sp>
        <p:nvSpPr>
          <p:cNvPr id="120" name="Google Shape;120;p1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b="1" lang="en-US"/>
              <a:t>Full Disclosure Principle: </a:t>
            </a:r>
            <a:r>
              <a:rPr lang="en-US"/>
              <a:t>R</a:t>
            </a:r>
            <a:r>
              <a:rPr lang="en-US"/>
              <a:t>equires that all situations, circumstances, and events that are relevant to financial statement users have to be disclosed. In other words, all of a company’s financial records and transactions have to be available for viewing.</a:t>
            </a:r>
            <a:endParaRPr/>
          </a:p>
        </p:txBody>
      </p:sp>
      <p:pic>
        <p:nvPicPr>
          <p:cNvPr descr="A conference table with fourteen individuals seated around the table." id="121" name="Google Shape;121;p13"/>
          <p:cNvPicPr preferRelativeResize="0"/>
          <p:nvPr/>
        </p:nvPicPr>
        <p:blipFill rotWithShape="1">
          <a:blip r:embed="rId3">
            <a:alphaModFix/>
          </a:blip>
          <a:srcRect b="0" l="0" r="0" t="0"/>
          <a:stretch/>
        </p:blipFill>
        <p:spPr>
          <a:xfrm>
            <a:off x="1457325" y="3429000"/>
            <a:ext cx="9277350" cy="312989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14"/>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Other Guiding Principles</a:t>
            </a:r>
            <a:endParaRPr/>
          </a:p>
        </p:txBody>
      </p:sp>
      <p:sp>
        <p:nvSpPr>
          <p:cNvPr id="127" name="Google Shape;127;p1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rtl="0" algn="l">
              <a:lnSpc>
                <a:spcPct val="90000"/>
              </a:lnSpc>
              <a:spcBef>
                <a:spcPts val="750"/>
              </a:spcBef>
              <a:spcAft>
                <a:spcPts val="0"/>
              </a:spcAft>
              <a:buSzPts val="2800"/>
              <a:buChar char="•"/>
            </a:pPr>
            <a:r>
              <a:rPr b="1" lang="en-US"/>
              <a:t>Relevance:</a:t>
            </a:r>
            <a:r>
              <a:rPr lang="en-US"/>
              <a:t> Is the change useful to existing and potential investors, creditors, and other users in making rational investment, credit, and similar decisions?</a:t>
            </a:r>
            <a:endParaRPr/>
          </a:p>
          <a:p>
            <a:pPr indent="-304800" lvl="0" marL="342900" rtl="0" algn="l">
              <a:lnSpc>
                <a:spcPct val="90000"/>
              </a:lnSpc>
              <a:spcBef>
                <a:spcPts val="750"/>
              </a:spcBef>
              <a:spcAft>
                <a:spcPts val="0"/>
              </a:spcAft>
              <a:buSzPts val="2800"/>
              <a:buChar char="•"/>
            </a:pPr>
            <a:r>
              <a:rPr b="1" lang="en-US"/>
              <a:t>Reliability:</a:t>
            </a:r>
            <a:r>
              <a:rPr lang="en-US"/>
              <a:t> The company financial statements provided by the accountants should be based on objective evidence (like historical cost instead of fair market value).</a:t>
            </a:r>
            <a:endParaRPr/>
          </a:p>
          <a:p>
            <a:pPr indent="-304800" lvl="0" marL="342900" rtl="0" algn="l">
              <a:lnSpc>
                <a:spcPct val="90000"/>
              </a:lnSpc>
              <a:spcBef>
                <a:spcPts val="750"/>
              </a:spcBef>
              <a:spcAft>
                <a:spcPts val="0"/>
              </a:spcAft>
              <a:buSzPts val="2800"/>
              <a:buChar char="•"/>
            </a:pPr>
            <a:r>
              <a:rPr b="1" lang="en-US"/>
              <a:t>Consistency:</a:t>
            </a:r>
            <a:r>
              <a:rPr lang="en-US"/>
              <a:t> The company uses the same accounting principles and methods from period to period.</a:t>
            </a:r>
            <a:endParaRPr/>
          </a:p>
          <a:p>
            <a:pPr indent="-304800" lvl="0" marL="342900" rtl="0" algn="l">
              <a:lnSpc>
                <a:spcPct val="90000"/>
              </a:lnSpc>
              <a:spcBef>
                <a:spcPts val="750"/>
              </a:spcBef>
              <a:spcAft>
                <a:spcPts val="0"/>
              </a:spcAft>
              <a:buSzPts val="2800"/>
              <a:buChar char="•"/>
            </a:pPr>
            <a:r>
              <a:rPr b="1" lang="en-US"/>
              <a:t>Conservatism:</a:t>
            </a:r>
            <a:r>
              <a:rPr lang="en-US"/>
              <a:t> When choosing between two solutions, the solution that has a less favorable outcome is the solution that should be chosen.</a:t>
            </a:r>
            <a:endParaRPr/>
          </a:p>
          <a:p>
            <a:pPr indent="-304800" lvl="0" marL="342900" rtl="0" algn="l">
              <a:lnSpc>
                <a:spcPct val="90000"/>
              </a:lnSpc>
              <a:spcBef>
                <a:spcPts val="750"/>
              </a:spcBef>
              <a:spcAft>
                <a:spcPts val="0"/>
              </a:spcAft>
              <a:buSzPts val="2800"/>
              <a:buChar char="•"/>
            </a:pPr>
            <a:r>
              <a:rPr b="1" lang="en-US"/>
              <a:t>Materiality:</a:t>
            </a:r>
            <a:r>
              <a:rPr lang="en-US"/>
              <a:t> The significance of an item should be considered when it is reported. An item is considered significant when it would affect the decision of a reasonable individual.</a:t>
            </a:r>
            <a:endParaRPr/>
          </a:p>
          <a:p>
            <a:pPr indent="0" lvl="0" marL="38100" rtl="0" algn="l">
              <a:lnSpc>
                <a:spcPct val="90000"/>
              </a:lnSpc>
              <a:spcBef>
                <a:spcPts val="750"/>
              </a:spcBef>
              <a:spcAft>
                <a:spcPts val="0"/>
              </a:spcAft>
              <a:buSzPts val="2800"/>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5"/>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Practice Question 1</a:t>
            </a:r>
            <a:endParaRPr/>
          </a:p>
        </p:txBody>
      </p:sp>
      <p:sp>
        <p:nvSpPr>
          <p:cNvPr id="133" name="Google Shape;133;p2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6350" lvl="0" marL="6350" rtl="0" algn="l">
              <a:lnSpc>
                <a:spcPct val="90000"/>
              </a:lnSpc>
              <a:spcBef>
                <a:spcPts val="750"/>
              </a:spcBef>
              <a:spcAft>
                <a:spcPts val="0"/>
              </a:spcAft>
              <a:buSzPts val="2800"/>
              <a:buNone/>
            </a:pPr>
            <a:r>
              <a:rPr lang="en-US" sz="2000"/>
              <a:t>Malik stated two business selling services. The Dinglepop company is where he paints customers’ </a:t>
            </a:r>
            <a:r>
              <a:rPr lang="en-US" sz="2000"/>
              <a:t>skateboards</a:t>
            </a:r>
            <a:r>
              <a:rPr lang="en-US" sz="2000"/>
              <a:t>, surf boards or </a:t>
            </a:r>
            <a:r>
              <a:rPr lang="en-US" sz="2000"/>
              <a:t>stand up</a:t>
            </a:r>
            <a:r>
              <a:rPr lang="en-US" sz="2000"/>
              <a:t> paddle boards. The Boogie snap company sells a colorful </a:t>
            </a:r>
            <a:r>
              <a:rPr lang="en-US" sz="2000"/>
              <a:t>ankle</a:t>
            </a:r>
            <a:r>
              <a:rPr lang="en-US" sz="2000"/>
              <a:t> leash for surfers, snowboarders and stand-up paddle boarders so they won’t </a:t>
            </a:r>
            <a:r>
              <a:rPr lang="en-US" sz="2000"/>
              <a:t>lose</a:t>
            </a:r>
            <a:r>
              <a:rPr lang="en-US" sz="2000"/>
              <a:t> their boards when they fall. He has been very busy since day one, and hasn’t had time to separate the businesses’ revenues and expenses from his personal funds and expenses. What basic GAAP principle or guideline is Malik </a:t>
            </a:r>
            <a:r>
              <a:rPr lang="en-US" sz="2000"/>
              <a:t>ignoring?</a:t>
            </a:r>
            <a:r>
              <a:rPr lang="en-US" sz="2000"/>
              <a:t> </a:t>
            </a:r>
            <a:endParaRPr sz="2000"/>
          </a:p>
          <a:p>
            <a:pPr indent="-6350" lvl="0" marL="6350" rtl="0" algn="l">
              <a:lnSpc>
                <a:spcPct val="90000"/>
              </a:lnSpc>
              <a:spcBef>
                <a:spcPts val="750"/>
              </a:spcBef>
              <a:spcAft>
                <a:spcPts val="0"/>
              </a:spcAft>
              <a:buSzPts val="2800"/>
              <a:buNone/>
            </a:pPr>
            <a:r>
              <a:t/>
            </a:r>
            <a:endParaRPr/>
          </a:p>
          <a:p>
            <a:pPr indent="-457200" lvl="0" marL="914400" rtl="0" algn="l">
              <a:lnSpc>
                <a:spcPct val="90000"/>
              </a:lnSpc>
              <a:spcBef>
                <a:spcPts val="750"/>
              </a:spcBef>
              <a:spcAft>
                <a:spcPts val="0"/>
              </a:spcAft>
              <a:buSzPts val="2100"/>
              <a:buFont typeface="Century Gothic"/>
              <a:buAutoNum type="alphaUcPeriod"/>
            </a:pPr>
            <a:r>
              <a:rPr lang="en-US">
                <a:highlight>
                  <a:srgbClr val="F1F7FB"/>
                </a:highlight>
              </a:rPr>
              <a:t>Conservatism Principle</a:t>
            </a:r>
            <a:endParaRPr>
              <a:highlight>
                <a:srgbClr val="F1F7FB"/>
              </a:highlight>
            </a:endParaRPr>
          </a:p>
          <a:p>
            <a:pPr indent="-457200" lvl="0" marL="914400" rtl="0" algn="l">
              <a:lnSpc>
                <a:spcPct val="90000"/>
              </a:lnSpc>
              <a:spcBef>
                <a:spcPts val="750"/>
              </a:spcBef>
              <a:spcAft>
                <a:spcPts val="0"/>
              </a:spcAft>
              <a:buSzPts val="2100"/>
              <a:buFont typeface="Arial"/>
              <a:buAutoNum type="alphaUcPeriod"/>
            </a:pPr>
            <a:r>
              <a:rPr lang="en-US"/>
              <a:t>Economic Entity Assumption</a:t>
            </a:r>
            <a:r>
              <a:rPr lang="en-US"/>
              <a:t> </a:t>
            </a:r>
            <a:endParaRPr/>
          </a:p>
          <a:p>
            <a:pPr indent="-457200" lvl="0" marL="914400" rtl="0" algn="l">
              <a:lnSpc>
                <a:spcPct val="90000"/>
              </a:lnSpc>
              <a:spcBef>
                <a:spcPts val="750"/>
              </a:spcBef>
              <a:spcAft>
                <a:spcPts val="0"/>
              </a:spcAft>
              <a:buSzPts val="2100"/>
              <a:buFont typeface="Arial"/>
              <a:buAutoNum type="alphaUcPeriod"/>
            </a:pPr>
            <a:r>
              <a:rPr lang="en-US"/>
              <a:t>Consistency Principle</a:t>
            </a:r>
            <a:endParaRPr/>
          </a:p>
          <a:p>
            <a:pPr indent="-457200" lvl="0" marL="914400" rtl="0" algn="l">
              <a:lnSpc>
                <a:spcPct val="90000"/>
              </a:lnSpc>
              <a:spcBef>
                <a:spcPts val="750"/>
              </a:spcBef>
              <a:spcAft>
                <a:spcPts val="0"/>
              </a:spcAft>
              <a:buSzPts val="2100"/>
              <a:buFont typeface="Arial"/>
              <a:buAutoNum type="alphaUcPeriod"/>
            </a:pPr>
            <a:r>
              <a:rPr lang="en-US"/>
              <a:t>Historical Cost Principle</a:t>
            </a:r>
            <a:endParaRPr/>
          </a:p>
          <a:p>
            <a:pPr indent="0" lvl="0" marL="38100" rtl="0" algn="l">
              <a:lnSpc>
                <a:spcPct val="90000"/>
              </a:lnSpc>
              <a:spcBef>
                <a:spcPts val="750"/>
              </a:spcBef>
              <a:spcAft>
                <a:spcPts val="0"/>
              </a:spcAft>
              <a:buSzPts val="2800"/>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15"/>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Accrual Basis Accounting</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6"/>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Accrual Basis Accounting</a:t>
            </a:r>
            <a:endParaRPr/>
          </a:p>
        </p:txBody>
      </p:sp>
      <p:sp>
        <p:nvSpPr>
          <p:cNvPr id="144" name="Google Shape;144;p1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2.3: Identify fundamental principles of accrual based accounting	</a:t>
            </a:r>
            <a:endParaRPr/>
          </a:p>
          <a:p>
            <a:pPr indent="0" lvl="1" marL="582930" rtl="0" algn="l">
              <a:lnSpc>
                <a:spcPct val="90000"/>
              </a:lnSpc>
              <a:spcBef>
                <a:spcPts val="375"/>
              </a:spcBef>
              <a:spcAft>
                <a:spcPts val="0"/>
              </a:spcAft>
              <a:buSzPts val="2400"/>
              <a:buNone/>
            </a:pPr>
            <a:r>
              <a:rPr lang="en-US" sz="2000"/>
              <a:t>2.3.1: Differentiate between accrual basis and cash basis of accounting</a:t>
            </a:r>
            <a:endParaRPr/>
          </a:p>
          <a:p>
            <a:pPr indent="0" lvl="1" marL="582930" rtl="0" algn="l">
              <a:lnSpc>
                <a:spcPct val="90000"/>
              </a:lnSpc>
              <a:spcBef>
                <a:spcPts val="375"/>
              </a:spcBef>
              <a:spcAft>
                <a:spcPts val="0"/>
              </a:spcAft>
              <a:buSzPts val="2400"/>
              <a:buNone/>
            </a:pPr>
            <a:r>
              <a:rPr lang="en-US" sz="2000"/>
              <a:t>2.3.2: Explain revenue recognition</a:t>
            </a:r>
            <a:endParaRPr/>
          </a:p>
          <a:p>
            <a:pPr indent="0" lvl="1" marL="582930" rtl="0" algn="l">
              <a:lnSpc>
                <a:spcPct val="90000"/>
              </a:lnSpc>
              <a:spcBef>
                <a:spcPts val="375"/>
              </a:spcBef>
              <a:spcAft>
                <a:spcPts val="0"/>
              </a:spcAft>
              <a:buSzPts val="2400"/>
              <a:buNone/>
            </a:pPr>
            <a:r>
              <a:rPr lang="en-US" sz="2000"/>
              <a:t>2.3.3: Explain the matching principle</a:t>
            </a:r>
            <a:endParaRPr i="1" sz="20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7"/>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The Accrual Basis and Cash Basis of Accounting</a:t>
            </a:r>
            <a:endParaRPr/>
          </a:p>
        </p:txBody>
      </p:sp>
      <p:sp>
        <p:nvSpPr>
          <p:cNvPr id="150" name="Google Shape;150;p1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Many small businesses use cash basis accounting. It’s simpler and it mimics the way people handle their personal finances.</a:t>
            </a:r>
            <a:endParaRPr/>
          </a:p>
          <a:p>
            <a:pPr indent="-304800" lvl="0" marL="342900" marR="0" rtl="0" algn="l">
              <a:lnSpc>
                <a:spcPct val="90000"/>
              </a:lnSpc>
              <a:spcBef>
                <a:spcPts val="750"/>
              </a:spcBef>
              <a:spcAft>
                <a:spcPts val="0"/>
              </a:spcAft>
              <a:buClr>
                <a:schemeClr val="dk1"/>
              </a:buClr>
              <a:buSzPts val="2800"/>
              <a:buFont typeface="Arial"/>
              <a:buChar char="•"/>
            </a:pPr>
            <a:r>
              <a:rPr lang="en-US"/>
              <a:t>As a business grows, it often becomes necessary to switch to accrual basis accounting.</a:t>
            </a:r>
            <a:endParaRPr/>
          </a:p>
          <a:p>
            <a:pPr indent="-304800" lvl="0" marL="342900" marR="0" rtl="0" algn="l">
              <a:lnSpc>
                <a:spcPct val="90000"/>
              </a:lnSpc>
              <a:spcBef>
                <a:spcPts val="750"/>
              </a:spcBef>
              <a:spcAft>
                <a:spcPts val="0"/>
              </a:spcAft>
              <a:buClr>
                <a:schemeClr val="dk1"/>
              </a:buClr>
              <a:buSzPts val="2800"/>
              <a:buFont typeface="Arial"/>
              <a:buChar char="•"/>
            </a:pPr>
            <a:r>
              <a:rPr lang="en-US"/>
              <a:t>GAAP require accrual accounting because it presents a more accurate picture of a company’s financial condition.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The Accrual Basis and Cash Basis of Accounting (cont)</a:t>
            </a:r>
            <a:endParaRPr/>
          </a:p>
        </p:txBody>
      </p:sp>
      <p:graphicFrame>
        <p:nvGraphicFramePr>
          <p:cNvPr id="156" name="Google Shape;156;p18"/>
          <p:cNvGraphicFramePr/>
          <p:nvPr/>
        </p:nvGraphicFramePr>
        <p:xfrm>
          <a:off x="1024995" y="1690690"/>
          <a:ext cx="3000000" cy="3000000"/>
        </p:xfrm>
        <a:graphic>
          <a:graphicData uri="http://schemas.openxmlformats.org/drawingml/2006/table">
            <a:tbl>
              <a:tblPr bandRow="1" firstCol="1" firstRow="1">
                <a:noFill/>
                <a:tableStyleId>{9FB63188-CCD1-4A43-AEAC-70B713BE8ABA}</a:tableStyleId>
              </a:tblPr>
              <a:tblGrid>
                <a:gridCol w="1900475"/>
                <a:gridCol w="3675750"/>
                <a:gridCol w="4752575"/>
              </a:tblGrid>
              <a:tr h="304800">
                <a:tc>
                  <a:txBody>
                    <a:bodyPr/>
                    <a:lstStyle/>
                    <a:p>
                      <a:pPr indent="0" lvl="0" marL="0" marR="0" rtl="0" algn="l">
                        <a:lnSpc>
                          <a:spcPct val="100000"/>
                        </a:lnSpc>
                        <a:spcBef>
                          <a:spcPts val="0"/>
                        </a:spcBef>
                        <a:spcAft>
                          <a:spcPts val="0"/>
                        </a:spcAft>
                        <a:buNone/>
                      </a:pPr>
                      <a:r>
                        <a:t/>
                      </a:r>
                      <a:endParaRPr sz="2000" u="none" cap="none" strike="noStrike">
                        <a:latin typeface="Century Gothic"/>
                        <a:ea typeface="Century Gothic"/>
                        <a:cs typeface="Century Gothic"/>
                        <a:sym typeface="Century Gothic"/>
                      </a:endParaRPr>
                    </a:p>
                  </a:txBody>
                  <a:tcPr marT="85725" marB="85725" marR="114300" marL="114300" anchor="ctr"/>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entury Gothic"/>
                          <a:ea typeface="Century Gothic"/>
                          <a:cs typeface="Century Gothic"/>
                          <a:sym typeface="Century Gothic"/>
                        </a:rPr>
                        <a:t>Cash Basis</a:t>
                      </a:r>
                      <a:endParaRPr/>
                    </a:p>
                  </a:txBody>
                  <a:tcPr marT="85725" marB="85725" marR="114300" marL="114300" anchor="ctr"/>
                </a:tc>
                <a:tc>
                  <a:txBody>
                    <a:bodyPr/>
                    <a:lstStyle/>
                    <a:p>
                      <a:pPr indent="0" lvl="0" marL="0" marR="0" rtl="0" algn="l">
                        <a:lnSpc>
                          <a:spcPct val="100000"/>
                        </a:lnSpc>
                        <a:spcBef>
                          <a:spcPts val="0"/>
                        </a:spcBef>
                        <a:spcAft>
                          <a:spcPts val="0"/>
                        </a:spcAft>
                        <a:buClr>
                          <a:srgbClr val="000000"/>
                        </a:buClr>
                        <a:buSzPts val="2400"/>
                        <a:buFont typeface="Arial"/>
                        <a:buNone/>
                      </a:pPr>
                      <a:r>
                        <a:rPr lang="en-US" sz="2400" u="none" cap="none" strike="noStrike">
                          <a:latin typeface="Century Gothic"/>
                          <a:ea typeface="Century Gothic"/>
                          <a:cs typeface="Century Gothic"/>
                          <a:sym typeface="Century Gothic"/>
                        </a:rPr>
                        <a:t>Accrual Basis</a:t>
                      </a:r>
                      <a:endParaRPr/>
                    </a:p>
                  </a:txBody>
                  <a:tcPr marT="45725" marB="45725" marR="91450" marL="91450"/>
                </a:tc>
              </a:tr>
              <a:tr h="254000">
                <a:tc>
                  <a:txBody>
                    <a:bodyPr/>
                    <a:lstStyle/>
                    <a:p>
                      <a:pPr indent="0" lvl="0" marL="0" marR="0" rtl="0" algn="l">
                        <a:lnSpc>
                          <a:spcPct val="100000"/>
                        </a:lnSpc>
                        <a:spcBef>
                          <a:spcPts val="0"/>
                        </a:spcBef>
                        <a:spcAft>
                          <a:spcPts val="0"/>
                        </a:spcAft>
                        <a:buNone/>
                      </a:pPr>
                      <a:r>
                        <a:rPr lang="en-US" sz="2000" u="none" cap="none" strike="noStrike">
                          <a:latin typeface="Century Gothic"/>
                          <a:ea typeface="Century Gothic"/>
                          <a:cs typeface="Century Gothic"/>
                          <a:sym typeface="Century Gothic"/>
                        </a:rPr>
                        <a:t>Description</a:t>
                      </a:r>
                      <a:endParaRPr/>
                    </a:p>
                  </a:txBody>
                  <a:tcPr marT="85725" marB="85725" marR="114300" marL="11430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Revenue is recorded when payment is received and expenses are recorded when payment is made.</a:t>
                      </a:r>
                      <a:endParaRPr/>
                    </a:p>
                  </a:txBody>
                  <a:tcPr marT="85725" marB="85725" marR="114300" marL="11430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Revenue is recorded when it is earned and expenses are recorded when they are incurred, regardless of when payment is received.</a:t>
                      </a:r>
                      <a:endParaRPr/>
                    </a:p>
                  </a:txBody>
                  <a:tcPr marT="85725" marB="85725" marR="114300" marL="114300" anchor="ctr"/>
                </a:tc>
              </a:tr>
              <a:tr h="254000">
                <a:tc>
                  <a:txBody>
                    <a:bodyPr/>
                    <a:lstStyle/>
                    <a:p>
                      <a:pPr indent="0" lvl="0" marL="0" marR="0" rtl="0" algn="l">
                        <a:lnSpc>
                          <a:spcPct val="100000"/>
                        </a:lnSpc>
                        <a:spcBef>
                          <a:spcPts val="0"/>
                        </a:spcBef>
                        <a:spcAft>
                          <a:spcPts val="0"/>
                        </a:spcAft>
                        <a:buNone/>
                      </a:pPr>
                      <a:r>
                        <a:rPr lang="en-US" sz="2000" u="none" cap="none" strike="noStrike">
                          <a:latin typeface="Century Gothic"/>
                          <a:ea typeface="Century Gothic"/>
                          <a:cs typeface="Century Gothic"/>
                          <a:sym typeface="Century Gothic"/>
                        </a:rPr>
                        <a:t>GAAP</a:t>
                      </a:r>
                      <a:endParaRPr/>
                    </a:p>
                  </a:txBody>
                  <a:tcPr marT="85725" marB="85725" marR="114300" marL="11430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Not allowed</a:t>
                      </a:r>
                      <a:endParaRPr/>
                    </a:p>
                  </a:txBody>
                  <a:tcPr marT="85725" marB="85725" marR="114300" marL="11430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Required by FASB Statement of Financial Accounting Concepts No. 5: Recognition and Measurement in Financial Statements of Business Enterprises (December 1984).</a:t>
                      </a:r>
                      <a:endParaRPr/>
                    </a:p>
                  </a:txBody>
                  <a:tcPr marT="85725" marB="85725" marR="114300" marL="114300" anchor="ctr"/>
                </a:tc>
              </a:tr>
              <a:tr h="254000">
                <a:tc>
                  <a:txBody>
                    <a:bodyPr/>
                    <a:lstStyle/>
                    <a:p>
                      <a:pPr indent="0" lvl="0" marL="0" marR="0" rtl="0" algn="l">
                        <a:lnSpc>
                          <a:spcPct val="100000"/>
                        </a:lnSpc>
                        <a:spcBef>
                          <a:spcPts val="0"/>
                        </a:spcBef>
                        <a:spcAft>
                          <a:spcPts val="0"/>
                        </a:spcAft>
                        <a:buNone/>
                      </a:pPr>
                      <a:r>
                        <a:rPr lang="en-US" sz="2000" u="none" cap="none" strike="noStrike">
                          <a:latin typeface="Century Gothic"/>
                          <a:ea typeface="Century Gothic"/>
                          <a:cs typeface="Century Gothic"/>
                          <a:sym typeface="Century Gothic"/>
                        </a:rPr>
                        <a:t>Advantages</a:t>
                      </a:r>
                      <a:endParaRPr/>
                    </a:p>
                  </a:txBody>
                  <a:tcPr marT="85725" marB="85725" marR="114300" marL="11430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Generally easier for smaller entities and for entities that conduct business primarily in cash as opposed to credit.</a:t>
                      </a:r>
                      <a:endParaRPr/>
                    </a:p>
                  </a:txBody>
                  <a:tcPr marT="85725" marB="85725" marR="114300" marL="11430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Provides more information regarding revenue and expenses as well as amounts customers owe and amounts owed to vendors and other creditors.</a:t>
                      </a:r>
                      <a:endParaRPr/>
                    </a:p>
                  </a:txBody>
                  <a:tcPr marT="85725" marB="85725" marR="114300" marL="114300" anchor="ctr"/>
                </a:tc>
              </a:tr>
              <a:tr h="254000">
                <a:tc>
                  <a:txBody>
                    <a:bodyPr/>
                    <a:lstStyle/>
                    <a:p>
                      <a:pPr indent="0" lvl="0" marL="0" marR="0" rtl="0" algn="l">
                        <a:lnSpc>
                          <a:spcPct val="100000"/>
                        </a:lnSpc>
                        <a:spcBef>
                          <a:spcPts val="0"/>
                        </a:spcBef>
                        <a:spcAft>
                          <a:spcPts val="0"/>
                        </a:spcAft>
                        <a:buNone/>
                      </a:pPr>
                      <a:r>
                        <a:rPr lang="en-US" sz="2000" u="none" cap="none" strike="noStrike">
                          <a:latin typeface="Century Gothic"/>
                          <a:ea typeface="Century Gothic"/>
                          <a:cs typeface="Century Gothic"/>
                          <a:sym typeface="Century Gothic"/>
                        </a:rPr>
                        <a:t>Taxes</a:t>
                      </a:r>
                      <a:endParaRPr/>
                    </a:p>
                  </a:txBody>
                  <a:tcPr marT="85725" marB="85725" marR="114300" marL="11430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Generally, cash basis reporting is permitted for sole proprietors and certain other small businesses.</a:t>
                      </a:r>
                      <a:endParaRPr/>
                    </a:p>
                  </a:txBody>
                  <a:tcPr marT="85725" marB="85725" marR="114300" marL="114300" anchor="ctr"/>
                </a:tc>
                <a:tc>
                  <a:txBody>
                    <a:bodyPr/>
                    <a:lstStyle/>
                    <a:p>
                      <a:pPr indent="0" lvl="0" marL="0" marR="0" rtl="0" algn="l">
                        <a:lnSpc>
                          <a:spcPct val="100000"/>
                        </a:lnSpc>
                        <a:spcBef>
                          <a:spcPts val="0"/>
                        </a:spcBef>
                        <a:spcAft>
                          <a:spcPts val="0"/>
                        </a:spcAft>
                        <a:buNone/>
                      </a:pPr>
                      <a:r>
                        <a:rPr lang="en-US" sz="1600" u="none" cap="none" strike="noStrike">
                          <a:latin typeface="Century Gothic"/>
                          <a:ea typeface="Century Gothic"/>
                          <a:cs typeface="Century Gothic"/>
                          <a:sym typeface="Century Gothic"/>
                        </a:rPr>
                        <a:t>Generally, accrual basis of reporting for income tax purposes is required for bigger businesses and corporations.</a:t>
                      </a:r>
                      <a:endParaRPr/>
                    </a:p>
                  </a:txBody>
                  <a:tcPr marT="85725" marB="85725" marR="114300" marL="114300" anchor="ct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p2"/>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Module Learning Outcomes</a:t>
            </a:r>
            <a:endParaRPr/>
          </a:p>
        </p:txBody>
      </p:sp>
      <p:sp>
        <p:nvSpPr>
          <p:cNvPr id="50" name="Google Shape;50;p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a:t>Explain the basic principles of accounting</a:t>
            </a:r>
            <a:endParaRPr/>
          </a:p>
          <a:p>
            <a:pPr indent="0" lvl="0" marL="38100" rtl="0" algn="l">
              <a:lnSpc>
                <a:spcPct val="90000"/>
              </a:lnSpc>
              <a:spcBef>
                <a:spcPts val="750"/>
              </a:spcBef>
              <a:spcAft>
                <a:spcPts val="0"/>
              </a:spcAft>
              <a:buSzPts val="2800"/>
              <a:buNone/>
            </a:pPr>
            <a:r>
              <a:t/>
            </a:r>
            <a:endParaRPr/>
          </a:p>
          <a:p>
            <a:pPr indent="-457200" lvl="0" marL="932688" rtl="0" algn="l">
              <a:lnSpc>
                <a:spcPct val="90000"/>
              </a:lnSpc>
              <a:spcBef>
                <a:spcPts val="375"/>
              </a:spcBef>
              <a:spcAft>
                <a:spcPts val="0"/>
              </a:spcAft>
              <a:buSzPts val="2800"/>
              <a:buNone/>
            </a:pPr>
            <a:r>
              <a:rPr lang="en-US" sz="2400" u="sng">
                <a:solidFill>
                  <a:schemeClr val="hlink"/>
                </a:solidFill>
                <a:hlinkClick action="ppaction://hlinksldjump" r:id="rId3"/>
              </a:rPr>
              <a:t>2.1: Describe organizations and rules that govern accounting</a:t>
            </a:r>
            <a:r>
              <a:rPr lang="en-US" sz="2400"/>
              <a:t>	</a:t>
            </a:r>
            <a:endParaRPr/>
          </a:p>
          <a:p>
            <a:pPr indent="-457200" lvl="0" marL="932688" rtl="0" algn="l">
              <a:lnSpc>
                <a:spcPct val="90000"/>
              </a:lnSpc>
              <a:spcBef>
                <a:spcPts val="375"/>
              </a:spcBef>
              <a:spcAft>
                <a:spcPts val="0"/>
              </a:spcAft>
              <a:buSzPts val="2800"/>
              <a:buNone/>
            </a:pPr>
            <a:r>
              <a:rPr lang="en-US" sz="2400" u="sng">
                <a:solidFill>
                  <a:schemeClr val="hlink"/>
                </a:solidFill>
                <a:hlinkClick action="ppaction://hlinksldjump" r:id="rId4"/>
              </a:rPr>
              <a:t>2.2: Identify fundamental concepts of Generally Accepted Accounting Principles</a:t>
            </a:r>
            <a:r>
              <a:rPr lang="en-US" sz="2400"/>
              <a:t> 	</a:t>
            </a:r>
            <a:endParaRPr/>
          </a:p>
          <a:p>
            <a:pPr indent="-457200" lvl="0" marL="932688" rtl="0" algn="l">
              <a:lnSpc>
                <a:spcPct val="90000"/>
              </a:lnSpc>
              <a:spcBef>
                <a:spcPts val="375"/>
              </a:spcBef>
              <a:spcAft>
                <a:spcPts val="0"/>
              </a:spcAft>
              <a:buSzPts val="2800"/>
              <a:buNone/>
            </a:pPr>
            <a:r>
              <a:rPr lang="en-US" sz="2400" u="sng">
                <a:solidFill>
                  <a:schemeClr val="hlink"/>
                </a:solidFill>
                <a:hlinkClick action="ppaction://hlinksldjump" r:id="rId5"/>
              </a:rPr>
              <a:t>2.3: Identify fundamental principles of accrual based accounting</a:t>
            </a:r>
            <a:endParaRPr sz="2400"/>
          </a:p>
          <a:p>
            <a:pPr indent="-457200" lvl="0" marL="932688" rtl="0" algn="l">
              <a:lnSpc>
                <a:spcPct val="90000"/>
              </a:lnSpc>
              <a:spcBef>
                <a:spcPts val="375"/>
              </a:spcBef>
              <a:spcAft>
                <a:spcPts val="0"/>
              </a:spcAft>
              <a:buSzPts val="2800"/>
              <a:buNone/>
            </a:pPr>
            <a:r>
              <a:rPr lang="en-US" sz="2400" u="sng">
                <a:solidFill>
                  <a:schemeClr val="hlink"/>
                </a:solidFill>
                <a:hlinkClick action="ppaction://hlinksldjump" r:id="rId6"/>
              </a:rPr>
              <a:t>2.4: Explain the relationship between the US and international accounting standards</a:t>
            </a:r>
            <a:r>
              <a:rPr lang="en-US" sz="2400"/>
              <a:t>	</a:t>
            </a:r>
            <a:endParaRPr/>
          </a:p>
          <a:p>
            <a:pPr indent="-457200" lvl="0" marL="932688" rtl="0" algn="l">
              <a:lnSpc>
                <a:spcPct val="90000"/>
              </a:lnSpc>
              <a:spcBef>
                <a:spcPts val="375"/>
              </a:spcBef>
              <a:spcAft>
                <a:spcPts val="0"/>
              </a:spcAft>
              <a:buSzPts val="2800"/>
              <a:buNone/>
            </a:pPr>
            <a:r>
              <a:t/>
            </a:r>
            <a:endParaRPr sz="2400"/>
          </a:p>
          <a:p>
            <a:pPr indent="-457200" lvl="0" marL="932688" rtl="0" algn="l">
              <a:lnSpc>
                <a:spcPct val="90000"/>
              </a:lnSpc>
              <a:spcBef>
                <a:spcPts val="375"/>
              </a:spcBef>
              <a:spcAft>
                <a:spcPts val="0"/>
              </a:spcAft>
              <a:buSzPts val="2800"/>
              <a:buNone/>
            </a:pPr>
            <a:r>
              <a:t/>
            </a: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19"/>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Foundational Rules of Accrual Basis Accounting</a:t>
            </a:r>
            <a:endParaRPr/>
          </a:p>
        </p:txBody>
      </p:sp>
      <p:sp>
        <p:nvSpPr>
          <p:cNvPr id="162" name="Google Shape;162;p19"/>
          <p:cNvSpPr txBox="1"/>
          <p:nvPr>
            <p:ph idx="1" type="body"/>
          </p:nvPr>
        </p:nvSpPr>
        <p:spPr>
          <a:xfrm>
            <a:off x="838200" y="1825625"/>
            <a:ext cx="5257800" cy="4351338"/>
          </a:xfrm>
          <a:prstGeom prst="rect">
            <a:avLst/>
          </a:prstGeom>
          <a:noFill/>
          <a:ln>
            <a:noFill/>
          </a:ln>
        </p:spPr>
        <p:txBody>
          <a:bodyPr anchorCtr="0" anchor="t" bIns="45700" lIns="91425" spcFirstLastPara="1" rIns="91425" wrap="square" tIns="45700">
            <a:noAutofit/>
          </a:bodyPr>
          <a:lstStyle/>
          <a:p>
            <a:pPr indent="-304800" lvl="0" marL="342900" rtl="0" algn="l">
              <a:lnSpc>
                <a:spcPct val="90000"/>
              </a:lnSpc>
              <a:spcBef>
                <a:spcPts val="750"/>
              </a:spcBef>
              <a:spcAft>
                <a:spcPts val="0"/>
              </a:spcAft>
              <a:buSzPts val="2800"/>
              <a:buChar char="•"/>
            </a:pPr>
            <a:r>
              <a:rPr b="1" lang="en-US"/>
              <a:t>Revenue Recognition:</a:t>
            </a:r>
            <a:r>
              <a:rPr lang="en-US"/>
              <a:t> To record revenue as it is earned, regardless of when the cash is collected.</a:t>
            </a:r>
            <a:endParaRPr/>
          </a:p>
          <a:p>
            <a:pPr indent="-304800" lvl="0" marL="342900" rtl="0" algn="l">
              <a:lnSpc>
                <a:spcPct val="90000"/>
              </a:lnSpc>
              <a:spcBef>
                <a:spcPts val="750"/>
              </a:spcBef>
              <a:spcAft>
                <a:spcPts val="0"/>
              </a:spcAft>
              <a:buSzPts val="2800"/>
              <a:buChar char="•"/>
            </a:pPr>
            <a:r>
              <a:rPr b="1" lang="en-US"/>
              <a:t>The Matching Principle:</a:t>
            </a:r>
            <a:r>
              <a:rPr lang="en-US"/>
              <a:t> Match expenses with revenues.</a:t>
            </a:r>
            <a:endParaRPr/>
          </a:p>
          <a:p>
            <a:pPr indent="-285750" lvl="1" marL="685800" rtl="0" algn="l">
              <a:lnSpc>
                <a:spcPct val="90000"/>
              </a:lnSpc>
              <a:spcBef>
                <a:spcPts val="375"/>
              </a:spcBef>
              <a:spcAft>
                <a:spcPts val="0"/>
              </a:spcAft>
              <a:buSzPts val="2400"/>
              <a:buChar char="•"/>
            </a:pPr>
            <a:r>
              <a:rPr lang="en-US"/>
              <a:t>Match Revenues and Expenses</a:t>
            </a:r>
            <a:endParaRPr/>
          </a:p>
          <a:p>
            <a:pPr indent="-285750" lvl="1" marL="685800" rtl="0" algn="l">
              <a:lnSpc>
                <a:spcPct val="90000"/>
              </a:lnSpc>
              <a:spcBef>
                <a:spcPts val="375"/>
              </a:spcBef>
              <a:spcAft>
                <a:spcPts val="0"/>
              </a:spcAft>
              <a:buSzPts val="2400"/>
              <a:buChar char="•"/>
            </a:pPr>
            <a:r>
              <a:rPr lang="en-US"/>
              <a:t>Match by Time</a:t>
            </a:r>
            <a:endParaRPr/>
          </a:p>
          <a:p>
            <a:pPr indent="-285750" lvl="1" marL="685800" rtl="0" algn="l">
              <a:lnSpc>
                <a:spcPct val="90000"/>
              </a:lnSpc>
              <a:spcBef>
                <a:spcPts val="375"/>
              </a:spcBef>
              <a:spcAft>
                <a:spcPts val="0"/>
              </a:spcAft>
              <a:buSzPts val="2400"/>
              <a:buChar char="•"/>
            </a:pPr>
            <a:r>
              <a:rPr lang="en-US"/>
              <a:t>Match by Consumption</a:t>
            </a:r>
            <a:endParaRPr/>
          </a:p>
          <a:p>
            <a:pPr indent="-127000" lvl="0" marL="342900" marR="0" rtl="0" algn="l">
              <a:lnSpc>
                <a:spcPct val="90000"/>
              </a:lnSpc>
              <a:spcBef>
                <a:spcPts val="750"/>
              </a:spcBef>
              <a:spcAft>
                <a:spcPts val="0"/>
              </a:spcAft>
              <a:buClr>
                <a:schemeClr val="dk1"/>
              </a:buClr>
              <a:buSzPts val="2800"/>
              <a:buFont typeface="Arial"/>
              <a:buNone/>
            </a:pPr>
            <a:r>
              <a:t/>
            </a:r>
            <a:endParaRPr/>
          </a:p>
        </p:txBody>
      </p:sp>
      <p:pic>
        <p:nvPicPr>
          <p:cNvPr descr="A South Asian person in her wheelchair takes notes by hand during a meeting." id="163" name="Google Shape;163;p19"/>
          <p:cNvPicPr preferRelativeResize="0"/>
          <p:nvPr/>
        </p:nvPicPr>
        <p:blipFill rotWithShape="1">
          <a:blip r:embed="rId3">
            <a:alphaModFix/>
          </a:blip>
          <a:srcRect b="0" l="0" r="0" t="0"/>
          <a:stretch/>
        </p:blipFill>
        <p:spPr>
          <a:xfrm>
            <a:off x="6471754" y="2093015"/>
            <a:ext cx="5092700" cy="34671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0"/>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International Financial Reporting Standards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1"/>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International Financial Reporting Standards</a:t>
            </a:r>
            <a:endParaRPr/>
          </a:p>
        </p:txBody>
      </p:sp>
      <p:sp>
        <p:nvSpPr>
          <p:cNvPr id="174" name="Google Shape;174;p2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2.4: Explain the relationship between the US and international accounting standards	</a:t>
            </a:r>
            <a:endParaRPr/>
          </a:p>
          <a:p>
            <a:pPr indent="0" lvl="1" marL="582930" rtl="0" algn="l">
              <a:lnSpc>
                <a:spcPct val="90000"/>
              </a:lnSpc>
              <a:spcBef>
                <a:spcPts val="375"/>
              </a:spcBef>
              <a:spcAft>
                <a:spcPts val="0"/>
              </a:spcAft>
              <a:buSzPts val="2400"/>
              <a:buNone/>
            </a:pPr>
            <a:r>
              <a:rPr lang="en-US" sz="2000"/>
              <a:t>2.4.1: Describe the role of the IASB in establishing accounting standards</a:t>
            </a:r>
            <a:endParaRPr/>
          </a:p>
          <a:p>
            <a:pPr indent="0" lvl="1" marL="582930" rtl="0" algn="l">
              <a:lnSpc>
                <a:spcPct val="90000"/>
              </a:lnSpc>
              <a:spcBef>
                <a:spcPts val="375"/>
              </a:spcBef>
              <a:spcAft>
                <a:spcPts val="0"/>
              </a:spcAft>
              <a:buSzPts val="2400"/>
              <a:buNone/>
            </a:pPr>
            <a:r>
              <a:rPr lang="en-US" sz="2000"/>
              <a:t>2.4.2: Compare and contrast IFRS and GAAP</a:t>
            </a:r>
            <a:endParaRPr/>
          </a:p>
          <a:p>
            <a:pPr indent="0" lvl="1" marL="582930" rtl="0" algn="l">
              <a:lnSpc>
                <a:spcPct val="90000"/>
              </a:lnSpc>
              <a:spcBef>
                <a:spcPts val="375"/>
              </a:spcBef>
              <a:spcAft>
                <a:spcPts val="0"/>
              </a:spcAft>
              <a:buSzPts val="2400"/>
              <a:buNone/>
            </a:pPr>
            <a:r>
              <a:rPr lang="en-US" sz="2000"/>
              <a:t>2.4.3: Explain the convergence movement</a:t>
            </a:r>
            <a:endParaRPr i="1" sz="2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2"/>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International Accounting Standards</a:t>
            </a:r>
            <a:endParaRPr/>
          </a:p>
        </p:txBody>
      </p:sp>
      <p:sp>
        <p:nvSpPr>
          <p:cNvPr id="180" name="Google Shape;180;p22"/>
          <p:cNvSpPr txBox="1"/>
          <p:nvPr>
            <p:ph idx="1" type="body"/>
          </p:nvPr>
        </p:nvSpPr>
        <p:spPr>
          <a:xfrm>
            <a:off x="838200" y="1825625"/>
            <a:ext cx="10515600" cy="1931366"/>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IFRS are designed as a common global language for business affairs so company accounts are understandable and comparable across international boundaries. </a:t>
            </a:r>
            <a:endParaRPr/>
          </a:p>
          <a:p>
            <a:pPr indent="-304800" lvl="0" marL="342900" marR="0" rtl="0" algn="l">
              <a:lnSpc>
                <a:spcPct val="90000"/>
              </a:lnSpc>
              <a:spcBef>
                <a:spcPts val="750"/>
              </a:spcBef>
              <a:spcAft>
                <a:spcPts val="0"/>
              </a:spcAft>
              <a:buClr>
                <a:schemeClr val="dk1"/>
              </a:buClr>
              <a:buSzPts val="2800"/>
              <a:buFont typeface="Arial"/>
              <a:buChar char="•"/>
            </a:pPr>
            <a:r>
              <a:rPr lang="en-US"/>
              <a:t>The IFRS is particularly important for companies that have dealings in several countries. </a:t>
            </a:r>
            <a:endParaRPr/>
          </a:p>
        </p:txBody>
      </p:sp>
      <p:pic>
        <p:nvPicPr>
          <p:cNvPr descr="Map of the world" id="181" name="Google Shape;181;p22"/>
          <p:cNvPicPr preferRelativeResize="0"/>
          <p:nvPr/>
        </p:nvPicPr>
        <p:blipFill rotWithShape="1">
          <a:blip r:embed="rId3">
            <a:alphaModFix/>
          </a:blip>
          <a:srcRect b="0" l="0" r="0" t="0"/>
          <a:stretch/>
        </p:blipFill>
        <p:spPr>
          <a:xfrm>
            <a:off x="2782956" y="3544956"/>
            <a:ext cx="6626087" cy="3313044"/>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3"/>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IFRS vs GAAP</a:t>
            </a:r>
            <a:endParaRPr/>
          </a:p>
        </p:txBody>
      </p:sp>
      <p:sp>
        <p:nvSpPr>
          <p:cNvPr id="187" name="Google Shape;187;p2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GAAP is rule based, whereas IFRS is principle based.</a:t>
            </a:r>
            <a:endParaRPr/>
          </a:p>
          <a:p>
            <a:pPr indent="-304800" lvl="0" marL="342900" rtl="0" algn="l">
              <a:lnSpc>
                <a:spcPct val="90000"/>
              </a:lnSpc>
              <a:spcBef>
                <a:spcPts val="750"/>
              </a:spcBef>
              <a:spcAft>
                <a:spcPts val="0"/>
              </a:spcAft>
              <a:buSzPts val="2800"/>
              <a:buChar char="•"/>
            </a:pPr>
            <a:r>
              <a:rPr lang="en-US"/>
              <a:t>Examples of differences between IFRS and GAAP:</a:t>
            </a:r>
            <a:endParaRPr/>
          </a:p>
          <a:p>
            <a:pPr indent="-285750" lvl="1" marL="685800" rtl="0" algn="l">
              <a:lnSpc>
                <a:spcPct val="90000"/>
              </a:lnSpc>
              <a:spcBef>
                <a:spcPts val="375"/>
              </a:spcBef>
              <a:spcAft>
                <a:spcPts val="0"/>
              </a:spcAft>
              <a:buSzPts val="2400"/>
              <a:buChar char="•"/>
            </a:pPr>
            <a:r>
              <a:rPr b="1" lang="en-US"/>
              <a:t>Consolidation:</a:t>
            </a:r>
            <a:r>
              <a:rPr lang="en-US"/>
              <a:t> IFRS favors a control model whereas GAAP prefers a risks-and-rewards model. Some entities consolidated in accordance with FIN 46(R) may have to be shown separately under IFRS.</a:t>
            </a:r>
            <a:endParaRPr/>
          </a:p>
          <a:p>
            <a:pPr indent="-285750" lvl="1" marL="685800" rtl="0" algn="l">
              <a:lnSpc>
                <a:spcPct val="90000"/>
              </a:lnSpc>
              <a:spcBef>
                <a:spcPts val="375"/>
              </a:spcBef>
              <a:spcAft>
                <a:spcPts val="0"/>
              </a:spcAft>
              <a:buSzPts val="2400"/>
              <a:buChar char="•"/>
            </a:pPr>
            <a:r>
              <a:rPr b="1" lang="en-US"/>
              <a:t>Statement of Income:</a:t>
            </a:r>
            <a:r>
              <a:rPr lang="en-US"/>
              <a:t> Under IFRS, extraordinary items are not segregated in the income statement. With GAAP, they are shown below the net income.</a:t>
            </a:r>
            <a:endParaRPr/>
          </a:p>
          <a:p>
            <a:pPr indent="-285750" lvl="1" marL="685800" rtl="0" algn="l">
              <a:lnSpc>
                <a:spcPct val="90000"/>
              </a:lnSpc>
              <a:spcBef>
                <a:spcPts val="375"/>
              </a:spcBef>
              <a:spcAft>
                <a:spcPts val="0"/>
              </a:spcAft>
              <a:buSzPts val="2400"/>
              <a:buChar char="•"/>
            </a:pPr>
            <a:r>
              <a:rPr b="1" lang="en-US"/>
              <a:t>Inventory:</a:t>
            </a:r>
            <a:r>
              <a:rPr lang="en-US"/>
              <a:t> Under IFRS, Last In, First Out (LIFO) cannot be used; whereas under GAAP, companies have the choice between LIFO and FIFO.</a:t>
            </a:r>
            <a:endParaRPr/>
          </a:p>
          <a:p>
            <a:pPr indent="-285750" lvl="1" marL="685800" rtl="0" algn="l">
              <a:lnSpc>
                <a:spcPct val="90000"/>
              </a:lnSpc>
              <a:spcBef>
                <a:spcPts val="375"/>
              </a:spcBef>
              <a:spcAft>
                <a:spcPts val="0"/>
              </a:spcAft>
              <a:buSzPts val="2400"/>
              <a:buChar char="•"/>
            </a:pPr>
            <a:r>
              <a:rPr b="1" lang="en-US"/>
              <a:t>Earning-per-Share:</a:t>
            </a:r>
            <a:r>
              <a:rPr lang="en-US"/>
              <a:t> Under IFRS, the earnings-per-share calculation does not average the individual interim period calculations; whereas under GAAP the computation averages the individual interim period incremental shares.</a:t>
            </a:r>
            <a:endParaRPr/>
          </a:p>
          <a:p>
            <a:pPr indent="-285750" lvl="1" marL="685800" rtl="0" algn="l">
              <a:lnSpc>
                <a:spcPct val="90000"/>
              </a:lnSpc>
              <a:spcBef>
                <a:spcPts val="375"/>
              </a:spcBef>
              <a:spcAft>
                <a:spcPts val="0"/>
              </a:spcAft>
              <a:buSzPts val="2400"/>
              <a:buChar char="•"/>
            </a:pPr>
            <a:r>
              <a:rPr b="1" lang="en-US"/>
              <a:t>Development costs:</a:t>
            </a:r>
            <a:r>
              <a:rPr lang="en-US"/>
              <a:t> These costs can be capitalized under IFRS if certain criteria are met, while it is considered as “expenses” under GAAP.</a:t>
            </a:r>
            <a:br>
              <a:rPr lang="en-US"/>
            </a:b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4"/>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Convergence</a:t>
            </a:r>
            <a:endParaRPr/>
          </a:p>
        </p:txBody>
      </p:sp>
      <p:sp>
        <p:nvSpPr>
          <p:cNvPr id="193" name="Google Shape;193;p2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The convergence of accounting standards refers to the goal of establishing a single set of accounting standards that will be used internationally. </a:t>
            </a:r>
            <a:endParaRPr/>
          </a:p>
          <a:p>
            <a:pPr indent="-304800" lvl="0" marL="342900" marR="0" rtl="0" algn="l">
              <a:lnSpc>
                <a:spcPct val="90000"/>
              </a:lnSpc>
              <a:spcBef>
                <a:spcPts val="750"/>
              </a:spcBef>
              <a:spcAft>
                <a:spcPts val="0"/>
              </a:spcAft>
              <a:buClr>
                <a:schemeClr val="dk1"/>
              </a:buClr>
              <a:buSzPts val="2800"/>
              <a:buFont typeface="Arial"/>
              <a:buChar char="•"/>
            </a:pPr>
            <a:r>
              <a:rPr lang="en-US"/>
              <a:t>In particular, to reduce the differences between the GAAP, and the IFRS. </a:t>
            </a:r>
            <a:endParaRPr/>
          </a:p>
          <a:p>
            <a:pPr indent="-304800" lvl="0" marL="342900" marR="0" rtl="0" algn="l">
              <a:lnSpc>
                <a:spcPct val="90000"/>
              </a:lnSpc>
              <a:spcBef>
                <a:spcPts val="750"/>
              </a:spcBef>
              <a:spcAft>
                <a:spcPts val="0"/>
              </a:spcAft>
              <a:buClr>
                <a:schemeClr val="dk1"/>
              </a:buClr>
              <a:buSzPts val="2800"/>
              <a:buFont typeface="Arial"/>
              <a:buChar char="•"/>
            </a:pPr>
            <a:r>
              <a:rPr lang="en-US"/>
              <a:t>Convergence in some form has been taking place for several decades, and efforts today include projects that aim to reduce the differences between accounting standards.</a:t>
            </a:r>
            <a:endParaRPr/>
          </a:p>
          <a:p>
            <a:pPr indent="-304800" lvl="0" marL="342900" marR="0" rtl="0" algn="l">
              <a:lnSpc>
                <a:spcPct val="90000"/>
              </a:lnSpc>
              <a:spcBef>
                <a:spcPts val="750"/>
              </a:spcBef>
              <a:spcAft>
                <a:spcPts val="0"/>
              </a:spcAft>
              <a:buClr>
                <a:schemeClr val="dk1"/>
              </a:buClr>
              <a:buSzPts val="2800"/>
              <a:buFont typeface="Arial"/>
              <a:buChar char="•"/>
            </a:pPr>
            <a:r>
              <a:rPr lang="en-US"/>
              <a:t>As of early 2020, 166 countries were using IFRS and only one (the United States) was using GAAP.</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gac4525b3f6_0_7"/>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Practice Question 2</a:t>
            </a:r>
            <a:endParaRPr/>
          </a:p>
        </p:txBody>
      </p:sp>
      <p:sp>
        <p:nvSpPr>
          <p:cNvPr id="199" name="Google Shape;199;gac4525b3f6_0_7"/>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6350" lvl="0" marL="6350" rtl="0" algn="l">
              <a:lnSpc>
                <a:spcPct val="90000"/>
              </a:lnSpc>
              <a:spcBef>
                <a:spcPts val="750"/>
              </a:spcBef>
              <a:spcAft>
                <a:spcPts val="0"/>
              </a:spcAft>
              <a:buSzPts val="2800"/>
              <a:buNone/>
            </a:pPr>
            <a:r>
              <a:rPr lang="en-US"/>
              <a:t>The U.S. uses accounting standards from GAAP and most of the other countries around the world align their accounting using </a:t>
            </a:r>
            <a:r>
              <a:rPr lang="en-US"/>
              <a:t>IFRS</a:t>
            </a:r>
            <a:r>
              <a:rPr lang="en-US"/>
              <a:t> standards. What is the difference between GAAP and IFRS when it comes to inventory?</a:t>
            </a:r>
            <a:endParaRPr/>
          </a:p>
          <a:p>
            <a:pPr indent="-6350" lvl="0" marL="6350" rtl="0" algn="l">
              <a:lnSpc>
                <a:spcPct val="90000"/>
              </a:lnSpc>
              <a:spcBef>
                <a:spcPts val="750"/>
              </a:spcBef>
              <a:spcAft>
                <a:spcPts val="0"/>
              </a:spcAft>
              <a:buSzPts val="2800"/>
              <a:buNone/>
            </a:pPr>
            <a:r>
              <a:t/>
            </a:r>
            <a:endParaRPr/>
          </a:p>
          <a:p>
            <a:pPr indent="-457200" lvl="0" marL="914400" rtl="0" algn="l">
              <a:lnSpc>
                <a:spcPct val="90000"/>
              </a:lnSpc>
              <a:spcBef>
                <a:spcPts val="750"/>
              </a:spcBef>
              <a:spcAft>
                <a:spcPts val="0"/>
              </a:spcAft>
              <a:buSzPts val="2100"/>
              <a:buFont typeface="Arial"/>
              <a:buAutoNum type="alphaUcPeriod"/>
            </a:pPr>
            <a:r>
              <a:rPr lang="en-US"/>
              <a:t>GAAP inventory is more </a:t>
            </a:r>
            <a:r>
              <a:rPr lang="en-US"/>
              <a:t>rules </a:t>
            </a:r>
            <a:r>
              <a:rPr lang="en-US"/>
              <a:t>based and IFRS inventory is more </a:t>
            </a:r>
            <a:r>
              <a:rPr lang="en-US"/>
              <a:t>principle</a:t>
            </a:r>
            <a:r>
              <a:rPr lang="en-US"/>
              <a:t> based.</a:t>
            </a:r>
            <a:endParaRPr/>
          </a:p>
          <a:p>
            <a:pPr indent="-457200" lvl="0" marL="914400" rtl="0" algn="l">
              <a:lnSpc>
                <a:spcPct val="90000"/>
              </a:lnSpc>
              <a:spcBef>
                <a:spcPts val="750"/>
              </a:spcBef>
              <a:spcAft>
                <a:spcPts val="0"/>
              </a:spcAft>
              <a:buSzPts val="2100"/>
              <a:buFont typeface="Arial"/>
              <a:buAutoNum type="alphaUcPeriod"/>
            </a:pPr>
            <a:r>
              <a:rPr lang="en-US"/>
              <a:t>IFRS uses cash basis to account for inventory; while GAAP uses the accrual method. </a:t>
            </a:r>
            <a:endParaRPr/>
          </a:p>
          <a:p>
            <a:pPr indent="-457200" lvl="0" marL="914400" rtl="0" algn="l">
              <a:lnSpc>
                <a:spcPct val="90000"/>
              </a:lnSpc>
              <a:spcBef>
                <a:spcPts val="750"/>
              </a:spcBef>
              <a:spcAft>
                <a:spcPts val="0"/>
              </a:spcAft>
              <a:buSzPts val="2100"/>
              <a:buFont typeface="Arial"/>
              <a:buAutoNum type="alphaUcPeriod"/>
            </a:pPr>
            <a:r>
              <a:rPr lang="en-US"/>
              <a:t>G</a:t>
            </a:r>
            <a:r>
              <a:rPr lang="en-US"/>
              <a:t>AAP considers inventory and expense while IFRS says inventory can be capitalized.</a:t>
            </a:r>
            <a:endParaRPr/>
          </a:p>
          <a:p>
            <a:pPr indent="-457200" lvl="0" marL="914400" rtl="0" algn="l">
              <a:lnSpc>
                <a:spcPct val="90000"/>
              </a:lnSpc>
              <a:spcBef>
                <a:spcPts val="750"/>
              </a:spcBef>
              <a:spcAft>
                <a:spcPts val="0"/>
              </a:spcAft>
              <a:buSzPts val="2100"/>
              <a:buFont typeface="Arial"/>
              <a:buAutoNum type="alphaUcPeriod"/>
            </a:pPr>
            <a:r>
              <a:rPr lang="en-US"/>
              <a:t>IFRS companies can not use LIFO; whereas GAAP companies can use LIFO and FIFO. </a:t>
            </a:r>
            <a:endParaRPr/>
          </a:p>
          <a:p>
            <a:pPr indent="0" lvl="0" marL="38100" rtl="0" algn="l">
              <a:lnSpc>
                <a:spcPct val="90000"/>
              </a:lnSpc>
              <a:spcBef>
                <a:spcPts val="750"/>
              </a:spcBef>
              <a:spcAft>
                <a:spcPts val="0"/>
              </a:spcAft>
              <a:buSzPts val="2800"/>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27"/>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Quick Review</a:t>
            </a:r>
            <a:endParaRPr/>
          </a:p>
        </p:txBody>
      </p:sp>
      <p:sp>
        <p:nvSpPr>
          <p:cNvPr id="205" name="Google Shape;205;p27"/>
          <p:cNvSpPr txBox="1"/>
          <p:nvPr>
            <p:ph idx="1" type="body"/>
          </p:nvPr>
        </p:nvSpPr>
        <p:spPr>
          <a:xfrm>
            <a:off x="838200" y="1690700"/>
            <a:ext cx="10515600" cy="4351200"/>
          </a:xfrm>
          <a:prstGeom prst="rect">
            <a:avLst/>
          </a:prstGeom>
          <a:noFill/>
          <a:ln>
            <a:noFill/>
          </a:ln>
        </p:spPr>
        <p:txBody>
          <a:bodyPr anchorCtr="0" anchor="t" bIns="45700" lIns="91425" spcFirstLastPara="1" rIns="91425" wrap="square" tIns="45700">
            <a:noAutofit/>
          </a:bodyPr>
          <a:lstStyle/>
          <a:p>
            <a:pPr indent="-381000" lvl="0" marL="457200" rtl="0" algn="l">
              <a:lnSpc>
                <a:spcPct val="115000"/>
              </a:lnSpc>
              <a:spcBef>
                <a:spcPts val="375"/>
              </a:spcBef>
              <a:spcAft>
                <a:spcPts val="0"/>
              </a:spcAft>
              <a:buSzPts val="2400"/>
              <a:buChar char="•"/>
            </a:pPr>
            <a:r>
              <a:rPr lang="en-US" sz="2400"/>
              <a:t>Describe the role of the FASB in setting accounting standards.</a:t>
            </a:r>
            <a:endParaRPr sz="2400"/>
          </a:p>
          <a:p>
            <a:pPr indent="-381000" lvl="0" marL="457200" rtl="0" algn="l">
              <a:lnSpc>
                <a:spcPct val="115000"/>
              </a:lnSpc>
              <a:spcBef>
                <a:spcPts val="375"/>
              </a:spcBef>
              <a:spcAft>
                <a:spcPts val="0"/>
              </a:spcAft>
              <a:buSzPts val="2400"/>
              <a:buChar char="•"/>
            </a:pPr>
            <a:r>
              <a:rPr lang="en-US" sz="2400"/>
              <a:t>What is the process of creating Generally Accepted Accounting Principles?</a:t>
            </a:r>
            <a:endParaRPr sz="2400"/>
          </a:p>
          <a:p>
            <a:pPr indent="-381000" lvl="0" marL="457200" rtl="0" algn="l">
              <a:lnSpc>
                <a:spcPct val="115000"/>
              </a:lnSpc>
              <a:spcBef>
                <a:spcPts val="375"/>
              </a:spcBef>
              <a:spcAft>
                <a:spcPts val="0"/>
              </a:spcAft>
              <a:buSzPts val="2400"/>
              <a:buChar char="•"/>
            </a:pPr>
            <a:r>
              <a:rPr lang="en-US" sz="2400"/>
              <a:t>What is different between big GAAP and little GAAP?</a:t>
            </a:r>
            <a:endParaRPr sz="2400"/>
          </a:p>
          <a:p>
            <a:pPr indent="-381000" lvl="0" marL="457200" rtl="0" algn="l">
              <a:lnSpc>
                <a:spcPct val="115000"/>
              </a:lnSpc>
              <a:spcBef>
                <a:spcPts val="375"/>
              </a:spcBef>
              <a:spcAft>
                <a:spcPts val="0"/>
              </a:spcAft>
              <a:buSzPts val="2400"/>
              <a:buChar char="•"/>
            </a:pPr>
            <a:r>
              <a:rPr lang="en-US" sz="2400"/>
              <a:t>What does the monetary unit assumption mean?</a:t>
            </a:r>
            <a:endParaRPr sz="2400"/>
          </a:p>
          <a:p>
            <a:pPr indent="-381000" lvl="0" marL="457200" rtl="0" algn="l">
              <a:lnSpc>
                <a:spcPct val="115000"/>
              </a:lnSpc>
              <a:spcBef>
                <a:spcPts val="375"/>
              </a:spcBef>
              <a:spcAft>
                <a:spcPts val="0"/>
              </a:spcAft>
              <a:buSzPts val="2400"/>
              <a:buChar char="•"/>
            </a:pPr>
            <a:r>
              <a:rPr lang="en-US" sz="2400"/>
              <a:t>What is the historical cost principle?</a:t>
            </a:r>
            <a:endParaRPr sz="2400"/>
          </a:p>
          <a:p>
            <a:pPr indent="-381000" lvl="0" marL="457200" rtl="0" algn="l">
              <a:lnSpc>
                <a:spcPct val="115000"/>
              </a:lnSpc>
              <a:spcBef>
                <a:spcPts val="375"/>
              </a:spcBef>
              <a:spcAft>
                <a:spcPts val="0"/>
              </a:spcAft>
              <a:buSzPts val="2400"/>
              <a:buChar char="•"/>
            </a:pPr>
            <a:r>
              <a:rPr lang="en-US" sz="2400"/>
              <a:t>What is the economic entity assumption?</a:t>
            </a:r>
            <a:endParaRPr sz="2400"/>
          </a:p>
          <a:p>
            <a:pPr indent="-381000" lvl="0" marL="457200" rtl="0" algn="l">
              <a:lnSpc>
                <a:spcPct val="115000"/>
              </a:lnSpc>
              <a:spcBef>
                <a:spcPts val="375"/>
              </a:spcBef>
              <a:spcAft>
                <a:spcPts val="0"/>
              </a:spcAft>
              <a:buSzPts val="2400"/>
              <a:buChar char="•"/>
            </a:pPr>
            <a:r>
              <a:rPr lang="en-US" sz="2400"/>
              <a:t>How do you explain the going concern assumption?</a:t>
            </a:r>
            <a:endParaRPr sz="2400"/>
          </a:p>
          <a:p>
            <a:pPr indent="-381000" lvl="0" marL="457200" rtl="0" algn="l">
              <a:lnSpc>
                <a:spcPct val="115000"/>
              </a:lnSpc>
              <a:spcBef>
                <a:spcPts val="375"/>
              </a:spcBef>
              <a:spcAft>
                <a:spcPts val="0"/>
              </a:spcAft>
              <a:buSzPts val="2400"/>
              <a:buChar char="•"/>
            </a:pPr>
            <a:r>
              <a:rPr lang="en-US" sz="2400"/>
              <a:t>What is the full disclosure principle?</a:t>
            </a:r>
            <a:endParaRPr sz="2400"/>
          </a:p>
          <a:p>
            <a:pPr indent="-381000" lvl="0" marL="457200" rtl="0" algn="l">
              <a:lnSpc>
                <a:spcPct val="115000"/>
              </a:lnSpc>
              <a:spcBef>
                <a:spcPts val="375"/>
              </a:spcBef>
              <a:spcAft>
                <a:spcPts val="0"/>
              </a:spcAft>
              <a:buSzPts val="2400"/>
              <a:buChar char="•"/>
            </a:pPr>
            <a:r>
              <a:rPr lang="en-US" sz="2400"/>
              <a:t>What are the other guiding principles of GAAP?</a:t>
            </a:r>
            <a:endParaRPr sz="2400"/>
          </a:p>
          <a:p>
            <a:pPr indent="0" lvl="0" marL="0" rtl="0" algn="l">
              <a:spcBef>
                <a:spcPts val="375"/>
              </a:spcBef>
              <a:spcAft>
                <a:spcPts val="0"/>
              </a:spcAft>
              <a:buNone/>
            </a:pPr>
            <a:r>
              <a:t/>
            </a:r>
            <a:endParaRPr sz="20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ga2c415c937_0_2"/>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More </a:t>
            </a:r>
            <a:r>
              <a:rPr lang="en-US"/>
              <a:t>Quick Review</a:t>
            </a:r>
            <a:endParaRPr/>
          </a:p>
        </p:txBody>
      </p:sp>
      <p:sp>
        <p:nvSpPr>
          <p:cNvPr id="211" name="Google Shape;211;ga2c415c937_0_2"/>
          <p:cNvSpPr txBox="1"/>
          <p:nvPr>
            <p:ph idx="1" type="body"/>
          </p:nvPr>
        </p:nvSpPr>
        <p:spPr>
          <a:xfrm>
            <a:off x="838200" y="1690700"/>
            <a:ext cx="10515600" cy="4351200"/>
          </a:xfrm>
          <a:prstGeom prst="rect">
            <a:avLst/>
          </a:prstGeom>
          <a:noFill/>
          <a:ln>
            <a:noFill/>
          </a:ln>
        </p:spPr>
        <p:txBody>
          <a:bodyPr anchorCtr="0" anchor="t" bIns="45700" lIns="91425" spcFirstLastPara="1" rIns="91425" wrap="square" tIns="45700">
            <a:noAutofit/>
          </a:bodyPr>
          <a:lstStyle/>
          <a:p>
            <a:pPr indent="-381000" lvl="0" marL="457200" rtl="0" algn="l">
              <a:lnSpc>
                <a:spcPct val="115000"/>
              </a:lnSpc>
              <a:spcBef>
                <a:spcPts val="375"/>
              </a:spcBef>
              <a:spcAft>
                <a:spcPts val="0"/>
              </a:spcAft>
              <a:buSzPts val="2400"/>
              <a:buChar char="•"/>
            </a:pPr>
            <a:r>
              <a:rPr lang="en-US" sz="2400"/>
              <a:t>How can you tell when it is accrual basis or cash basis accounting?</a:t>
            </a:r>
            <a:endParaRPr sz="2400"/>
          </a:p>
          <a:p>
            <a:pPr indent="-381000" lvl="0" marL="457200" rtl="0" algn="l">
              <a:lnSpc>
                <a:spcPct val="115000"/>
              </a:lnSpc>
              <a:spcBef>
                <a:spcPts val="375"/>
              </a:spcBef>
              <a:spcAft>
                <a:spcPts val="0"/>
              </a:spcAft>
              <a:buSzPts val="2400"/>
              <a:buChar char="•"/>
            </a:pPr>
            <a:r>
              <a:rPr lang="en-US" sz="2400"/>
              <a:t>Explain what revenue recognition means.</a:t>
            </a:r>
            <a:endParaRPr sz="2400"/>
          </a:p>
          <a:p>
            <a:pPr indent="-381000" lvl="0" marL="457200" rtl="0" algn="l">
              <a:lnSpc>
                <a:spcPct val="115000"/>
              </a:lnSpc>
              <a:spcBef>
                <a:spcPts val="375"/>
              </a:spcBef>
              <a:spcAft>
                <a:spcPts val="0"/>
              </a:spcAft>
              <a:buSzPts val="2400"/>
              <a:buChar char="•"/>
            </a:pPr>
            <a:r>
              <a:rPr lang="en-US" sz="2400"/>
              <a:t>What is</a:t>
            </a:r>
            <a:r>
              <a:rPr lang="en-US" sz="2400"/>
              <a:t> the matching principle?</a:t>
            </a:r>
            <a:endParaRPr sz="2400"/>
          </a:p>
          <a:p>
            <a:pPr indent="-381000" lvl="0" marL="457200" rtl="0" algn="l">
              <a:lnSpc>
                <a:spcPct val="115000"/>
              </a:lnSpc>
              <a:spcBef>
                <a:spcPts val="375"/>
              </a:spcBef>
              <a:spcAft>
                <a:spcPts val="0"/>
              </a:spcAft>
              <a:buSzPts val="2400"/>
              <a:buChar char="•"/>
            </a:pPr>
            <a:r>
              <a:rPr lang="en-US" sz="2400"/>
              <a:t>What is the role of the IASB in establishing accounting standards?</a:t>
            </a:r>
            <a:endParaRPr sz="2400"/>
          </a:p>
          <a:p>
            <a:pPr indent="-381000" lvl="0" marL="457200" rtl="0" algn="l">
              <a:lnSpc>
                <a:spcPct val="115000"/>
              </a:lnSpc>
              <a:spcBef>
                <a:spcPts val="375"/>
              </a:spcBef>
              <a:spcAft>
                <a:spcPts val="0"/>
              </a:spcAft>
              <a:buSzPts val="2400"/>
              <a:buChar char="•"/>
            </a:pPr>
            <a:r>
              <a:rPr lang="en-US" sz="2400"/>
              <a:t>What are the differences and similarities between </a:t>
            </a:r>
            <a:r>
              <a:rPr lang="en-US" sz="2400"/>
              <a:t>IFRS and GAAP?</a:t>
            </a:r>
            <a:endParaRPr sz="2400"/>
          </a:p>
          <a:p>
            <a:pPr indent="-381000" lvl="0" marL="457200" rtl="0" algn="l">
              <a:lnSpc>
                <a:spcPct val="115000"/>
              </a:lnSpc>
              <a:spcBef>
                <a:spcPts val="375"/>
              </a:spcBef>
              <a:spcAft>
                <a:spcPts val="0"/>
              </a:spcAft>
              <a:buSzPts val="2400"/>
              <a:buChar char="•"/>
            </a:pPr>
            <a:r>
              <a:rPr lang="en-US" sz="2400"/>
              <a:t>What is </a:t>
            </a:r>
            <a:r>
              <a:rPr lang="en-US" sz="2400"/>
              <a:t>the convergence movement?</a:t>
            </a:r>
            <a:endParaRPr sz="24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sp>
        <p:nvSpPr>
          <p:cNvPr id="55" name="Google Shape;55;p3"/>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Financial Accounting Standards in the United States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4"/>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Financial Accounting Standards in the United States</a:t>
            </a:r>
            <a:endParaRPr/>
          </a:p>
        </p:txBody>
      </p:sp>
      <p:sp>
        <p:nvSpPr>
          <p:cNvPr id="61" name="Google Shape;61;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2.1: Describe organizations and rules that govern accounting</a:t>
            </a:r>
            <a:endParaRPr i="1" sz="2400"/>
          </a:p>
          <a:p>
            <a:pPr indent="0" lvl="1" marL="582930" rtl="0" algn="l">
              <a:lnSpc>
                <a:spcPct val="90000"/>
              </a:lnSpc>
              <a:spcBef>
                <a:spcPts val="375"/>
              </a:spcBef>
              <a:spcAft>
                <a:spcPts val="0"/>
              </a:spcAft>
              <a:buSzPts val="2400"/>
              <a:buNone/>
            </a:pPr>
            <a:r>
              <a:rPr lang="en-US" sz="2000"/>
              <a:t>2.1.1: Describe the role of the FASB in setting accounting standards</a:t>
            </a:r>
            <a:endParaRPr/>
          </a:p>
          <a:p>
            <a:pPr indent="0" lvl="1" marL="582930" rtl="0" algn="l">
              <a:lnSpc>
                <a:spcPct val="90000"/>
              </a:lnSpc>
              <a:spcBef>
                <a:spcPts val="375"/>
              </a:spcBef>
              <a:spcAft>
                <a:spcPts val="0"/>
              </a:spcAft>
              <a:buSzPts val="2400"/>
              <a:buNone/>
            </a:pPr>
            <a:r>
              <a:rPr lang="en-US" sz="2000"/>
              <a:t>2.1.2: Explain the process of creating Generally Accepted Accounting Principles</a:t>
            </a:r>
            <a:endParaRPr/>
          </a:p>
          <a:p>
            <a:pPr indent="0" lvl="1" marL="582930" rtl="0" algn="l">
              <a:lnSpc>
                <a:spcPct val="90000"/>
              </a:lnSpc>
              <a:spcBef>
                <a:spcPts val="375"/>
              </a:spcBef>
              <a:spcAft>
                <a:spcPts val="0"/>
              </a:spcAft>
              <a:buSzPts val="2400"/>
              <a:buNone/>
            </a:pPr>
            <a:r>
              <a:rPr lang="en-US" sz="2000"/>
              <a:t>2.1.3: Differentiate between big GAAP and little GAAP</a:t>
            </a:r>
            <a:endParaRPr i="1"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5"/>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The Role of the FASB</a:t>
            </a:r>
            <a:endParaRPr/>
          </a:p>
        </p:txBody>
      </p:sp>
      <p:sp>
        <p:nvSpPr>
          <p:cNvPr id="68" name="Google Shape;68;p5"/>
          <p:cNvSpPr txBox="1"/>
          <p:nvPr>
            <p:ph idx="1" type="body"/>
          </p:nvPr>
        </p:nvSpPr>
        <p:spPr>
          <a:xfrm>
            <a:off x="838200" y="1825625"/>
            <a:ext cx="413385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a:t>“The collective mission of the FASB, the Governmental Accounting Standards Board (GASB), and the FAF is to establish and improve financial accounting and reporting standards to provide useful information to investors and other users of financial reports and educate stakeholders on how to most effectively understand and implement those standards.”</a:t>
            </a:r>
            <a:endParaRPr/>
          </a:p>
        </p:txBody>
      </p:sp>
      <p:pic>
        <p:nvPicPr>
          <p:cNvPr descr="FASB Has Standards That Work" id="69" name="Google Shape;69;p5"/>
          <p:cNvPicPr preferRelativeResize="0"/>
          <p:nvPr/>
        </p:nvPicPr>
        <p:blipFill rotWithShape="1">
          <a:blip r:embed="rId3">
            <a:alphaModFix/>
          </a:blip>
          <a:srcRect b="0" l="0" r="0" t="0"/>
          <a:stretch/>
        </p:blipFill>
        <p:spPr>
          <a:xfrm>
            <a:off x="5257800" y="2185987"/>
            <a:ext cx="6096000" cy="34290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6"/>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Generally Accepted Accounting Principles</a:t>
            </a:r>
            <a:endParaRPr/>
          </a:p>
        </p:txBody>
      </p:sp>
      <p:sp>
        <p:nvSpPr>
          <p:cNvPr id="75" name="Google Shape;75;p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000"/>
              <a:buNone/>
            </a:pPr>
            <a:r>
              <a:rPr lang="en-US" sz="2000"/>
              <a:t>The FASB develops GAAP using a well-developed process:</a:t>
            </a:r>
            <a:endParaRPr/>
          </a:p>
          <a:p>
            <a:pPr indent="0" lvl="0" marL="38100" rtl="0" algn="l">
              <a:lnSpc>
                <a:spcPct val="90000"/>
              </a:lnSpc>
              <a:spcBef>
                <a:spcPts val="750"/>
              </a:spcBef>
              <a:spcAft>
                <a:spcPts val="0"/>
              </a:spcAft>
              <a:buSzPts val="2000"/>
              <a:buNone/>
            </a:pPr>
            <a:r>
              <a:t/>
            </a:r>
            <a:endParaRPr sz="2000"/>
          </a:p>
          <a:p>
            <a:pPr indent="-457200" lvl="0" marL="495300" rtl="0" algn="l">
              <a:lnSpc>
                <a:spcPct val="90000"/>
              </a:lnSpc>
              <a:spcBef>
                <a:spcPts val="750"/>
              </a:spcBef>
              <a:spcAft>
                <a:spcPts val="0"/>
              </a:spcAft>
              <a:buSzPts val="2000"/>
              <a:buFont typeface="Arial"/>
              <a:buAutoNum type="arabicPeriod"/>
            </a:pPr>
            <a:r>
              <a:rPr b="1" lang="en-US" sz="2000"/>
              <a:t>Identification.</a:t>
            </a:r>
            <a:r>
              <a:rPr lang="en-US" sz="2000"/>
              <a:t> The FASB Emerging Issues Task Force identifies and prioritizes a relevant topic.</a:t>
            </a:r>
            <a:endParaRPr/>
          </a:p>
          <a:p>
            <a:pPr indent="-457200" lvl="0" marL="495300" rtl="0" algn="l">
              <a:lnSpc>
                <a:spcPct val="90000"/>
              </a:lnSpc>
              <a:spcBef>
                <a:spcPts val="750"/>
              </a:spcBef>
              <a:spcAft>
                <a:spcPts val="0"/>
              </a:spcAft>
              <a:buSzPts val="2000"/>
              <a:buFont typeface="Arial"/>
              <a:buAutoNum type="arabicPeriod"/>
            </a:pPr>
            <a:r>
              <a:rPr b="1" lang="en-US" sz="2000"/>
              <a:t>Pre-agenda Research.</a:t>
            </a:r>
            <a:r>
              <a:rPr lang="en-US" sz="2000"/>
              <a:t> FASB technical staff conducts research.</a:t>
            </a:r>
            <a:endParaRPr/>
          </a:p>
          <a:p>
            <a:pPr indent="-457200" lvl="0" marL="495300" rtl="0" algn="l">
              <a:lnSpc>
                <a:spcPct val="90000"/>
              </a:lnSpc>
              <a:spcBef>
                <a:spcPts val="750"/>
              </a:spcBef>
              <a:spcAft>
                <a:spcPts val="0"/>
              </a:spcAft>
              <a:buSzPts val="2000"/>
              <a:buFont typeface="Arial"/>
              <a:buAutoNum type="arabicPeriod"/>
            </a:pPr>
            <a:r>
              <a:rPr b="1" lang="en-US" sz="2000"/>
              <a:t>Agenda decision.</a:t>
            </a:r>
            <a:r>
              <a:rPr lang="en-US" sz="2000"/>
              <a:t> The Task Force adds the topic to the agenda or postpones it.</a:t>
            </a:r>
            <a:endParaRPr/>
          </a:p>
          <a:p>
            <a:pPr indent="-457200" lvl="0" marL="495300" rtl="0" algn="l">
              <a:lnSpc>
                <a:spcPct val="90000"/>
              </a:lnSpc>
              <a:spcBef>
                <a:spcPts val="750"/>
              </a:spcBef>
              <a:spcAft>
                <a:spcPts val="0"/>
              </a:spcAft>
              <a:buSzPts val="2000"/>
              <a:buFont typeface="Arial"/>
              <a:buAutoNum type="arabicPeriod"/>
            </a:pPr>
            <a:r>
              <a:rPr b="1" lang="en-US" sz="2000"/>
              <a:t>Public meeting.</a:t>
            </a:r>
            <a:r>
              <a:rPr lang="en-US" sz="2000"/>
              <a:t> Public meetings are held to debate the issue.</a:t>
            </a:r>
            <a:endParaRPr/>
          </a:p>
          <a:p>
            <a:pPr indent="-457200" lvl="0" marL="495300" rtl="0" algn="l">
              <a:lnSpc>
                <a:spcPct val="90000"/>
              </a:lnSpc>
              <a:spcBef>
                <a:spcPts val="750"/>
              </a:spcBef>
              <a:spcAft>
                <a:spcPts val="0"/>
              </a:spcAft>
              <a:buSzPts val="2000"/>
              <a:buFont typeface="Arial"/>
              <a:buAutoNum type="arabicPeriod"/>
            </a:pPr>
            <a:r>
              <a:rPr b="1" lang="en-US" sz="2000"/>
              <a:t>Discussion Memorandum (DM).</a:t>
            </a:r>
            <a:r>
              <a:rPr lang="en-US" sz="2000"/>
              <a:t> A detailed memorandum is issued, outlining solution alternatives</a:t>
            </a:r>
            <a:endParaRPr/>
          </a:p>
          <a:p>
            <a:pPr indent="-457200" lvl="0" marL="495300" rtl="0" algn="l">
              <a:lnSpc>
                <a:spcPct val="90000"/>
              </a:lnSpc>
              <a:spcBef>
                <a:spcPts val="750"/>
              </a:spcBef>
              <a:spcAft>
                <a:spcPts val="0"/>
              </a:spcAft>
              <a:buSzPts val="2000"/>
              <a:buFont typeface="Arial"/>
              <a:buAutoNum type="arabicPeriod"/>
            </a:pPr>
            <a:r>
              <a:rPr b="1" lang="en-US" sz="2000"/>
              <a:t>Stakeholder input.</a:t>
            </a:r>
            <a:r>
              <a:rPr lang="en-US" sz="2000"/>
              <a:t> FASB collects and analyzes all responses and suggestions from the SEC, the AICPA, the American Accounting Association (AAA), public accounting firms, and other involved parties.</a:t>
            </a:r>
            <a:endParaRPr/>
          </a:p>
          <a:p>
            <a:pPr indent="-330200" lvl="0" marL="495300" rtl="0" algn="l">
              <a:lnSpc>
                <a:spcPct val="90000"/>
              </a:lnSpc>
              <a:spcBef>
                <a:spcPts val="750"/>
              </a:spcBef>
              <a:spcAft>
                <a:spcPts val="0"/>
              </a:spcAft>
              <a:buSzPts val="2000"/>
              <a:buFont typeface="Arial"/>
              <a:buNone/>
            </a:pPr>
            <a:r>
              <a:t/>
            </a:r>
            <a:endParaRPr sz="20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7"/>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Generally Accepted Accounting Principles (cont.)</a:t>
            </a:r>
            <a:endParaRPr/>
          </a:p>
        </p:txBody>
      </p:sp>
      <p:sp>
        <p:nvSpPr>
          <p:cNvPr id="81" name="Google Shape;81;p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457200" lvl="0" marL="495300" rtl="0" algn="l">
              <a:lnSpc>
                <a:spcPct val="90000"/>
              </a:lnSpc>
              <a:spcBef>
                <a:spcPts val="750"/>
              </a:spcBef>
              <a:spcAft>
                <a:spcPts val="0"/>
              </a:spcAft>
              <a:buSzPts val="2000"/>
              <a:buFont typeface="Arial"/>
              <a:buAutoNum type="arabicPeriod" startAt="7"/>
            </a:pPr>
            <a:r>
              <a:rPr b="1" lang="en-US" sz="2000"/>
              <a:t>Re-deliberation.</a:t>
            </a:r>
            <a:r>
              <a:rPr lang="en-US" sz="2000"/>
              <a:t> Re-deliberation based on public comment and input.</a:t>
            </a:r>
            <a:endParaRPr/>
          </a:p>
          <a:p>
            <a:pPr indent="-457200" lvl="0" marL="495300" rtl="0" algn="l">
              <a:lnSpc>
                <a:spcPct val="90000"/>
              </a:lnSpc>
              <a:spcBef>
                <a:spcPts val="750"/>
              </a:spcBef>
              <a:spcAft>
                <a:spcPts val="0"/>
              </a:spcAft>
              <a:buSzPts val="2000"/>
              <a:buFont typeface="Arial"/>
              <a:buAutoNum type="arabicPeriod" startAt="7"/>
            </a:pPr>
            <a:r>
              <a:rPr b="1" lang="en-US" sz="2000"/>
              <a:t>Exposure draft (ED).</a:t>
            </a:r>
            <a:r>
              <a:rPr lang="en-US" sz="2000"/>
              <a:t> A preliminary version of a proposed statement—an Exposure Draft—is issued, detailing the proposed solution.</a:t>
            </a:r>
            <a:endParaRPr/>
          </a:p>
          <a:p>
            <a:pPr indent="-457200" lvl="0" marL="495300" rtl="0" algn="l">
              <a:lnSpc>
                <a:spcPct val="90000"/>
              </a:lnSpc>
              <a:spcBef>
                <a:spcPts val="750"/>
              </a:spcBef>
              <a:spcAft>
                <a:spcPts val="0"/>
              </a:spcAft>
              <a:buSzPts val="2000"/>
              <a:buFont typeface="Arial"/>
              <a:buAutoNum type="arabicPeriod" startAt="7"/>
            </a:pPr>
            <a:r>
              <a:rPr b="1" lang="en-US" sz="2000"/>
              <a:t>Public responses.</a:t>
            </a:r>
            <a:r>
              <a:rPr lang="en-US" sz="2000"/>
              <a:t> FASB obtains responses to the exposure draft from the SEC, the AICPA, the AAA, public accounting firms, and other involved parties. The ED is revised as necessary.</a:t>
            </a:r>
            <a:endParaRPr/>
          </a:p>
          <a:p>
            <a:pPr indent="-457200" lvl="0" marL="495300" rtl="0" algn="l">
              <a:lnSpc>
                <a:spcPct val="90000"/>
              </a:lnSpc>
              <a:spcBef>
                <a:spcPts val="750"/>
              </a:spcBef>
              <a:spcAft>
                <a:spcPts val="0"/>
              </a:spcAft>
              <a:buSzPts val="2000"/>
              <a:buFont typeface="Arial"/>
              <a:buAutoNum type="arabicPeriod" startAt="7"/>
            </a:pPr>
            <a:r>
              <a:rPr b="1" lang="en-US" sz="2000"/>
              <a:t>Final Statement of Principle.</a:t>
            </a:r>
            <a:r>
              <a:rPr lang="en-US" sz="2000"/>
              <a:t> If four out of seven FASB members support the revisions to the ED, a Statement of Financial Accounting Standards (SFAS) is issued.</a:t>
            </a:r>
            <a:endParaRPr/>
          </a:p>
          <a:p>
            <a:pPr indent="-457200" lvl="0" marL="495300" rtl="0" algn="l">
              <a:lnSpc>
                <a:spcPct val="90000"/>
              </a:lnSpc>
              <a:spcBef>
                <a:spcPts val="750"/>
              </a:spcBef>
              <a:spcAft>
                <a:spcPts val="0"/>
              </a:spcAft>
              <a:buSzPts val="2000"/>
              <a:buFont typeface="Arial"/>
              <a:buAutoNum type="arabicPeriod" startAt="7"/>
            </a:pPr>
            <a:r>
              <a:rPr b="1" lang="en-US" sz="2000"/>
              <a:t>Education.</a:t>
            </a:r>
            <a:r>
              <a:rPr lang="en-US" sz="2000"/>
              <a:t> The FASB issues education to accountants on how to apply the new standard.</a:t>
            </a:r>
            <a:endParaRPr/>
          </a:p>
          <a:p>
            <a:pPr indent="-457200" lvl="0" marL="495300" rtl="0" algn="l">
              <a:lnSpc>
                <a:spcPct val="90000"/>
              </a:lnSpc>
              <a:spcBef>
                <a:spcPts val="750"/>
              </a:spcBef>
              <a:spcAft>
                <a:spcPts val="0"/>
              </a:spcAft>
              <a:buSzPts val="2000"/>
              <a:buFont typeface="Arial"/>
              <a:buAutoNum type="arabicPeriod" startAt="7"/>
            </a:pPr>
            <a:r>
              <a:rPr b="1" lang="en-US" sz="2000"/>
              <a:t>Implementation.</a:t>
            </a:r>
            <a:r>
              <a:rPr lang="en-US" sz="2000"/>
              <a:t> FASB provides technical assistance in implementing the new standard.</a:t>
            </a:r>
            <a:endParaRPr/>
          </a:p>
          <a:p>
            <a:pPr indent="-330200" lvl="0" marL="495300" rtl="0" algn="l">
              <a:lnSpc>
                <a:spcPct val="90000"/>
              </a:lnSpc>
              <a:spcBef>
                <a:spcPts val="750"/>
              </a:spcBef>
              <a:spcAft>
                <a:spcPts val="0"/>
              </a:spcAft>
              <a:buSzPts val="2000"/>
              <a:buFont typeface="Arial"/>
              <a:buNone/>
            </a:pPr>
            <a:r>
              <a:t/>
            </a:r>
            <a:endParaRPr sz="2000"/>
          </a:p>
          <a:p>
            <a:pPr indent="-330200" lvl="0" marL="495300" rtl="0" algn="l">
              <a:lnSpc>
                <a:spcPct val="90000"/>
              </a:lnSpc>
              <a:spcBef>
                <a:spcPts val="750"/>
              </a:spcBef>
              <a:spcAft>
                <a:spcPts val="0"/>
              </a:spcAft>
              <a:buSzPts val="2000"/>
              <a:buFont typeface="Arial"/>
              <a:buNone/>
            </a:pPr>
            <a:r>
              <a:t/>
            </a: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The Argument for Little GAAP</a:t>
            </a:r>
            <a:endParaRPr/>
          </a:p>
        </p:txBody>
      </p:sp>
      <p:sp>
        <p:nvSpPr>
          <p:cNvPr id="87" name="Google Shape;87;p8"/>
          <p:cNvSpPr txBox="1"/>
          <p:nvPr>
            <p:ph idx="1" type="body"/>
          </p:nvPr>
        </p:nvSpPr>
        <p:spPr>
          <a:xfrm>
            <a:off x="838200" y="1825625"/>
            <a:ext cx="5119688"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There is an argument for a simpler version of GAAP. Some argue that current rules are too complex and burdensome for many private companies, which are not required by law to follow them. </a:t>
            </a:r>
            <a:endParaRPr/>
          </a:p>
          <a:p>
            <a:pPr indent="-304800" lvl="0" marL="342900" marR="0" rtl="0" algn="l">
              <a:lnSpc>
                <a:spcPct val="90000"/>
              </a:lnSpc>
              <a:spcBef>
                <a:spcPts val="750"/>
              </a:spcBef>
              <a:spcAft>
                <a:spcPts val="0"/>
              </a:spcAft>
              <a:buClr>
                <a:schemeClr val="dk1"/>
              </a:buClr>
              <a:buSzPts val="2800"/>
              <a:buFont typeface="Arial"/>
              <a:buChar char="•"/>
            </a:pPr>
            <a:r>
              <a:rPr lang="en-US"/>
              <a:t>The main argument against having a “Big GAAP” and a “Little GAAP” is that having two separate standards could lead to confusion and the possibility of financial statements being assembled to “lesser” standards.</a:t>
            </a:r>
            <a:endParaRPr/>
          </a:p>
        </p:txBody>
      </p:sp>
      <p:pic>
        <p:nvPicPr>
          <p:cNvPr descr="A gavel" id="88" name="Google Shape;88;p8"/>
          <p:cNvPicPr preferRelativeResize="0"/>
          <p:nvPr/>
        </p:nvPicPr>
        <p:blipFill rotWithShape="1">
          <a:blip r:embed="rId3">
            <a:alphaModFix/>
          </a:blip>
          <a:srcRect b="0" l="0" r="0" t="0"/>
          <a:stretch/>
        </p:blipFill>
        <p:spPr>
          <a:xfrm>
            <a:off x="6273800" y="1995488"/>
            <a:ext cx="5080000" cy="3810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9"/>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Fundamental Concepts of U.S. Accounting Standards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BusinessThem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2017-07-18T21:32:52Z</dcterms:created>
  <dc:creator>Emily Hyland</dc:creator>
</cp:coreProperties>
</file>