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80" r:id="rId25"/>
    <p:sldId id="281" r:id="rId26"/>
    <p:sldId id="282" r:id="rId27"/>
    <p:sldId id="283" r:id="rId28"/>
    <p:sldId id="284" r:id="rId29"/>
    <p:sldId id="285" r:id="rId30"/>
    <p:sldId id="286" r:id="rId31"/>
    <p:sldId id="287" r:id="rId32"/>
  </p:sldIdLst>
  <p:sldSz cx="12192000" cy="6858000"/>
  <p:notesSz cx="6858000" cy="9144000"/>
  <p:embeddedFontLst>
    <p:embeddedFont>
      <p:font typeface="Calibri" panose="020F0502020204030204" pitchFamily="34" charset="0"/>
      <p:regular r:id="rId34"/>
      <p:bold r:id="rId35"/>
      <p:italic r:id="rId36"/>
      <p:boldItalic r:id="rId37"/>
    </p:embeddedFont>
    <p:embeddedFont>
      <p:font typeface="Century Gothic" panose="020B0502020202020204" pitchFamily="34" charset="0"/>
      <p:regular r:id="rId38"/>
      <p:bold r:id="rId39"/>
      <p:italic r:id="rId40"/>
      <p:boldItalic r:id="rId41"/>
    </p:embeddedFont>
    <p:embeddedFont>
      <p:font typeface="Roboto" panose="02000000000000000000" pitchFamily="2"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6" roundtripDataSignature="AMtx7mj2gF2mJaJiHiPD/ONwv9oQcYTp1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96"/>
    <p:restoredTop sz="94663"/>
  </p:normalViewPr>
  <p:slideViewPr>
    <p:cSldViewPr snapToGrid="0" snapToObjects="1">
      <p:cViewPr varScale="1">
        <p:scale>
          <a:sx n="76" d="100"/>
          <a:sy n="76" d="100"/>
        </p:scale>
        <p:origin x="200" y="10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customschemas.google.com/relationships/presentationmetadata" Target="metadata"/><Relationship Id="rId20" Type="http://schemas.openxmlformats.org/officeDocument/2006/relationships/slide" Target="slides/slide19.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 name="Google Shape;10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a20c8796a5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a20c8796a5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a20c8796a5_0_3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a20c8796a5_0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a20c8796a5_0_4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9" name="Google Shape;119;ga20c8796a5_0_4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a20c8796a5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a20c8796a5_0_4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 name="Google Shape;126;ga20c8796a5_0_4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a20c8796a5_0_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a20c8796a5_0_5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a20c8796a5_0_5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1" name="Google Shape;14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6" name="Google Shape;14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a20c8796a5_0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a20c8796a5_0_6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 name="Google Shape;153;ga20c8796a5_0_6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a20c8796a5_0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a20c8796a5_0_7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ga20c8796a5_0_7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a20c8796a5_0_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a20c8796a5_0_7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ga20c8796a5_0_7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a20c8796a5_0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a20c8796a5_0_8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 name="Google Shape;174;ga20c8796a5_0_8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a20c8796a5_0_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a20c8796a5_0_9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ga20c8796a5_0_9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4" name="Google Shape;19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9" name="Google Shape;19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a20c8796a5_0_1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a20c8796a5_0_10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ga20c8796a5_0_10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a20c8796a5_0_1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a20c8796a5_0_10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3" name="Google Shape;213;ga20c8796a5_0_10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a20c8796a5_0_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a20c8796a5_0_11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ga20c8796a5_0_11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a20c8796a5_0_1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a20c8796a5_0_1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7" name="Google Shape;227;ga20c8796a5_0_1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ac6a87c0aa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B — Intangible assets are n</a:t>
            </a:r>
            <a:r>
              <a:rPr lang="en-US" sz="1000">
                <a:highlight>
                  <a:srgbClr val="FFFFFF"/>
                </a:highlight>
                <a:latin typeface="Roboto"/>
                <a:ea typeface="Roboto"/>
                <a:cs typeface="Roboto"/>
                <a:sym typeface="Roboto"/>
              </a:rPr>
              <a:t>oncurrent assets that are the least liquid and belong in the last category on the balance sheet.</a:t>
            </a:r>
            <a:endParaRPr/>
          </a:p>
        </p:txBody>
      </p:sp>
      <p:sp>
        <p:nvSpPr>
          <p:cNvPr id="233" name="Google Shape;233;gac6a87c0aa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 name="Google Shape;23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a25587e51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 name="Google Shape;245;ga25587e51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a20c8796a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a20c8796a5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ga20c8796a5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a20c8796a5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a20c8796a5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 name="Google Shape;73;ga20c8796a5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a20c8796a5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a20c8796a5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 name="Google Shape;80;ga20c8796a5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a20c8796a5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a20c8796a5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a20c8796a5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ac6a87c0aa_0_6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C — ($3,000,000 + $75,000) - 0 / 500,000 = $6.16 Cost per Ton  $6.16 x 43,000 = $264,450</a:t>
            </a:r>
            <a:endParaRPr/>
          </a:p>
        </p:txBody>
      </p:sp>
      <p:sp>
        <p:nvSpPr>
          <p:cNvPr id="94" name="Google Shape;94;gac6a87c0aa_0_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5"/>
          <p:cNvSpPr/>
          <p:nvPr/>
        </p:nvSpPr>
        <p:spPr>
          <a:xfrm>
            <a:off x="0" y="552196"/>
            <a:ext cx="12207240" cy="268833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5"/>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5"/>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6"/>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7"/>
          <p:cNvSpPr/>
          <p:nvPr/>
        </p:nvSpPr>
        <p:spPr>
          <a:xfrm>
            <a:off x="0" y="537882"/>
            <a:ext cx="12192000" cy="2689412"/>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7"/>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18"/>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18"/>
          <p:cNvSpPr/>
          <p:nvPr/>
        </p:nvSpPr>
        <p:spPr>
          <a:xfrm rot="5400000">
            <a:off x="-3137554" y="3137552"/>
            <a:ext cx="6858002" cy="582894"/>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19"/>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1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19"/>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19"/>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20"/>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20"/>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20"/>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20"/>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4"/>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ey1VAhAX5f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LYEvBU9DrSc"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rLXgpX4e6a4"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3.xml"/><Relationship Id="rId5" Type="http://schemas.openxmlformats.org/officeDocument/2006/relationships/slide" Target="slide16.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chemeClr val="dk1"/>
              </a:buClr>
              <a:buSzPts val="1100"/>
              <a:buFont typeface="Arial"/>
              <a:buNone/>
            </a:pPr>
            <a:r>
              <a:rPr lang="en-US"/>
              <a:t>Module 10: Other Assets</a:t>
            </a: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6"/>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Intangible Assets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Intangible Assets</a:t>
            </a:r>
            <a:endParaRPr/>
          </a:p>
        </p:txBody>
      </p:sp>
      <p:sp>
        <p:nvSpPr>
          <p:cNvPr id="108" name="Google Shape;108;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10.2: Accounting for intangibles	</a:t>
            </a:r>
            <a:endParaRPr sz="2400"/>
          </a:p>
          <a:p>
            <a:pPr marL="582930" lvl="0" indent="0" algn="l" rtl="0">
              <a:lnSpc>
                <a:spcPct val="90000"/>
              </a:lnSpc>
              <a:spcBef>
                <a:spcPts val="375"/>
              </a:spcBef>
              <a:spcAft>
                <a:spcPts val="0"/>
              </a:spcAft>
              <a:buClr>
                <a:schemeClr val="dk1"/>
              </a:buClr>
              <a:buSzPts val="1100"/>
              <a:buFont typeface="Arial"/>
              <a:buNone/>
            </a:pPr>
            <a:r>
              <a:rPr lang="en-US" sz="2000"/>
              <a:t>10.2.1: Define intangible assets</a:t>
            </a:r>
            <a:endParaRPr sz="2000"/>
          </a:p>
          <a:p>
            <a:pPr marL="582930" lvl="0" indent="0" algn="l" rtl="0">
              <a:lnSpc>
                <a:spcPct val="90000"/>
              </a:lnSpc>
              <a:spcBef>
                <a:spcPts val="375"/>
              </a:spcBef>
              <a:spcAft>
                <a:spcPts val="0"/>
              </a:spcAft>
              <a:buClr>
                <a:schemeClr val="dk1"/>
              </a:buClr>
              <a:buSzPts val="1100"/>
              <a:buFont typeface="Arial"/>
              <a:buNone/>
            </a:pPr>
            <a:r>
              <a:rPr lang="en-US" sz="2000"/>
              <a:t>10.2.2: Compute amortization expense on amortizable assets</a:t>
            </a:r>
            <a:endParaRPr sz="2000"/>
          </a:p>
          <a:p>
            <a:pPr marL="582930" lvl="0" indent="0" algn="l" rtl="0">
              <a:lnSpc>
                <a:spcPct val="90000"/>
              </a:lnSpc>
              <a:spcBef>
                <a:spcPts val="375"/>
              </a:spcBef>
              <a:spcAft>
                <a:spcPts val="0"/>
              </a:spcAft>
              <a:buClr>
                <a:schemeClr val="dk1"/>
              </a:buClr>
              <a:buSzPts val="1100"/>
              <a:buFont typeface="Arial"/>
              <a:buNone/>
            </a:pPr>
            <a:r>
              <a:rPr lang="en-US" sz="2000"/>
              <a:t>10.2.3: Record amortization of intangible assets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a20c8796a5_0_3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Define Intangible Assets</a:t>
            </a:r>
            <a:endParaRPr/>
          </a:p>
        </p:txBody>
      </p:sp>
      <p:sp>
        <p:nvSpPr>
          <p:cNvPr id="115" name="Google Shape;115;ga20c8796a5_0_35"/>
          <p:cNvSpPr txBox="1">
            <a:spLocks noGrp="1"/>
          </p:cNvSpPr>
          <p:nvPr>
            <p:ph type="body" idx="1"/>
          </p:nvPr>
        </p:nvSpPr>
        <p:spPr>
          <a:xfrm>
            <a:off x="838200" y="1825625"/>
            <a:ext cx="109164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900" b="1">
                <a:solidFill>
                  <a:srgbClr val="373D3F"/>
                </a:solidFill>
                <a:highlight>
                  <a:srgbClr val="F1F7FB"/>
                </a:highlight>
              </a:rPr>
              <a:t>Intangible assets</a:t>
            </a:r>
            <a:r>
              <a:rPr lang="en-US" sz="1900">
                <a:solidFill>
                  <a:srgbClr val="373D3F"/>
                </a:solidFill>
                <a:highlight>
                  <a:srgbClr val="F1F7FB"/>
                </a:highlight>
              </a:rPr>
              <a:t>: identifiable non-monetary assets that cannot be seen, touched, or physically measured. Intangible assets are created through time and effort and are identifiable as a separate asset.</a:t>
            </a:r>
            <a:endParaRPr sz="1900">
              <a:solidFill>
                <a:srgbClr val="373D3F"/>
              </a:solidFill>
              <a:highlight>
                <a:srgbClr val="F1F7FB"/>
              </a:highlight>
            </a:endParaRPr>
          </a:p>
          <a:p>
            <a:pPr marL="457200" lvl="0" indent="-336550" algn="l" rtl="0">
              <a:spcBef>
                <a:spcPts val="750"/>
              </a:spcBef>
              <a:spcAft>
                <a:spcPts val="0"/>
              </a:spcAft>
              <a:buClr>
                <a:srgbClr val="373D3F"/>
              </a:buClr>
              <a:buSzPts val="1700"/>
              <a:buChar char="•"/>
            </a:pPr>
            <a:r>
              <a:rPr lang="en-US" sz="1700">
                <a:solidFill>
                  <a:srgbClr val="373D3F"/>
                </a:solidFill>
                <a:highlight>
                  <a:srgbClr val="F1F7FB"/>
                </a:highlight>
              </a:rPr>
              <a:t>Valuable because of the advantages or exclusive privileges and rights they provide to a business. </a:t>
            </a:r>
            <a:endParaRPr sz="1700">
              <a:solidFill>
                <a:srgbClr val="373D3F"/>
              </a:solidFill>
              <a:highlight>
                <a:srgbClr val="F1F7FB"/>
              </a:highlight>
            </a:endParaRPr>
          </a:p>
          <a:p>
            <a:pPr marL="457200" lvl="0" indent="-336550" algn="l" rtl="0">
              <a:spcBef>
                <a:spcPts val="0"/>
              </a:spcBef>
              <a:spcAft>
                <a:spcPts val="0"/>
              </a:spcAft>
              <a:buClr>
                <a:srgbClr val="373D3F"/>
              </a:buClr>
              <a:buSzPts val="1700"/>
              <a:buChar char="•"/>
            </a:pPr>
            <a:r>
              <a:rPr lang="en-US" sz="1700">
                <a:solidFill>
                  <a:srgbClr val="373D3F"/>
                </a:solidFill>
                <a:highlight>
                  <a:srgbClr val="F1F7FB"/>
                </a:highlight>
              </a:rPr>
              <a:t>Generally arise from two sources: </a:t>
            </a:r>
            <a:endParaRPr sz="1700">
              <a:solidFill>
                <a:srgbClr val="373D3F"/>
              </a:solidFill>
              <a:highlight>
                <a:srgbClr val="F1F7FB"/>
              </a:highlight>
            </a:endParaRPr>
          </a:p>
          <a:p>
            <a:pPr marL="1371600" lvl="2" indent="-336550" algn="l" rtl="0">
              <a:spcBef>
                <a:spcPts val="0"/>
              </a:spcBef>
              <a:spcAft>
                <a:spcPts val="0"/>
              </a:spcAft>
              <a:buClr>
                <a:srgbClr val="373D3F"/>
              </a:buClr>
              <a:buSzPts val="1700"/>
              <a:buChar char="•"/>
            </a:pPr>
            <a:r>
              <a:rPr lang="en-US" sz="1700">
                <a:solidFill>
                  <a:srgbClr val="373D3F"/>
                </a:solidFill>
                <a:highlight>
                  <a:srgbClr val="F1F7FB"/>
                </a:highlight>
              </a:rPr>
              <a:t>exclusive privileges granted by governmental authority or by legal contract, such as patents, copyrights, franchises, trademarks and trade names, and leases; and </a:t>
            </a:r>
            <a:endParaRPr sz="1700">
              <a:solidFill>
                <a:srgbClr val="373D3F"/>
              </a:solidFill>
              <a:highlight>
                <a:srgbClr val="F1F7FB"/>
              </a:highlight>
            </a:endParaRPr>
          </a:p>
          <a:p>
            <a:pPr marL="1371600" lvl="2" indent="-336550" algn="l" rtl="0">
              <a:spcBef>
                <a:spcPts val="0"/>
              </a:spcBef>
              <a:spcAft>
                <a:spcPts val="0"/>
              </a:spcAft>
              <a:buClr>
                <a:srgbClr val="373D3F"/>
              </a:buClr>
              <a:buSzPts val="1700"/>
              <a:buChar char="•"/>
            </a:pPr>
            <a:r>
              <a:rPr lang="en-US" sz="1700">
                <a:solidFill>
                  <a:srgbClr val="373D3F"/>
                </a:solidFill>
                <a:highlight>
                  <a:srgbClr val="F1F7FB"/>
                </a:highlight>
              </a:rPr>
              <a:t>superior entrepreneurial capacity or management know-how and customer loyalty, which is called goodwill.</a:t>
            </a:r>
            <a:endParaRPr sz="1700">
              <a:solidFill>
                <a:srgbClr val="373D3F"/>
              </a:solidFill>
              <a:highlight>
                <a:srgbClr val="F1F7FB"/>
              </a:highlight>
            </a:endParaRPr>
          </a:p>
          <a:p>
            <a:pPr marL="457200" lvl="0" indent="-336550" algn="l" rtl="0">
              <a:spcBef>
                <a:spcPts val="0"/>
              </a:spcBef>
              <a:spcAft>
                <a:spcPts val="0"/>
              </a:spcAft>
              <a:buClr>
                <a:srgbClr val="373D3F"/>
              </a:buClr>
              <a:buSzPts val="1700"/>
              <a:buChar char="•"/>
            </a:pPr>
            <a:r>
              <a:rPr lang="en-US" sz="1700">
                <a:solidFill>
                  <a:srgbClr val="373D3F"/>
                </a:solidFill>
                <a:highlight>
                  <a:srgbClr val="F1F7FB"/>
                </a:highlight>
              </a:rPr>
              <a:t>All are nonphysical, but not all nonphysical assets are intangibles. For example, accounts receivable and prepaid expenses are nonphysical, yet classified as current assets rather than intangible assets. </a:t>
            </a:r>
            <a:endParaRPr sz="1700">
              <a:solidFill>
                <a:srgbClr val="373D3F"/>
              </a:solidFill>
              <a:highlight>
                <a:srgbClr val="F1F7FB"/>
              </a:highlight>
            </a:endParaRPr>
          </a:p>
          <a:p>
            <a:pPr marL="457200" lvl="0" indent="-336550" algn="l" rtl="0">
              <a:spcBef>
                <a:spcPts val="0"/>
              </a:spcBef>
              <a:spcAft>
                <a:spcPts val="0"/>
              </a:spcAft>
              <a:buClr>
                <a:srgbClr val="373D3F"/>
              </a:buClr>
              <a:buSzPts val="1700"/>
              <a:buChar char="•"/>
            </a:pPr>
            <a:r>
              <a:rPr lang="en-US" sz="1700">
                <a:solidFill>
                  <a:srgbClr val="373D3F"/>
                </a:solidFill>
                <a:highlight>
                  <a:srgbClr val="F1F7FB"/>
                </a:highlight>
              </a:rPr>
              <a:t>Generally both nonphysical and noncurrent; they appear in a separate long-term section of the balance sheet entitled “Intangible assets.”</a:t>
            </a:r>
            <a:endParaRPr sz="1700">
              <a:solidFill>
                <a:srgbClr val="373D3F"/>
              </a:solidFill>
              <a:highlight>
                <a:srgbClr val="F1F7FB"/>
              </a:highlight>
            </a:endParaRPr>
          </a:p>
          <a:p>
            <a:pPr marL="1371600" lvl="2" indent="-336550" algn="l" rtl="0">
              <a:spcBef>
                <a:spcPts val="0"/>
              </a:spcBef>
              <a:spcAft>
                <a:spcPts val="0"/>
              </a:spcAft>
              <a:buClr>
                <a:srgbClr val="373D3F"/>
              </a:buClr>
              <a:buSzPts val="1700"/>
              <a:buFont typeface="Century Gothic"/>
              <a:buChar char="•"/>
            </a:pPr>
            <a:r>
              <a:rPr lang="en-US" sz="1700">
                <a:solidFill>
                  <a:srgbClr val="373D3F"/>
                </a:solidFill>
                <a:highlight>
                  <a:srgbClr val="F1F7FB"/>
                </a:highlight>
              </a:rPr>
              <a:t>Goodwill</a:t>
            </a:r>
            <a:endParaRPr sz="1700">
              <a:solidFill>
                <a:srgbClr val="373D3F"/>
              </a:solidFill>
              <a:highlight>
                <a:srgbClr val="F1F7FB"/>
              </a:highlight>
            </a:endParaRPr>
          </a:p>
          <a:p>
            <a:pPr marL="1371600" lvl="2" indent="-336550" algn="l" rtl="0">
              <a:spcBef>
                <a:spcPts val="0"/>
              </a:spcBef>
              <a:spcAft>
                <a:spcPts val="0"/>
              </a:spcAft>
              <a:buClr>
                <a:srgbClr val="373D3F"/>
              </a:buClr>
              <a:buSzPts val="1700"/>
              <a:buFont typeface="Century Gothic"/>
              <a:buChar char="•"/>
            </a:pPr>
            <a:r>
              <a:rPr lang="en-US" sz="1700">
                <a:solidFill>
                  <a:srgbClr val="373D3F"/>
                </a:solidFill>
                <a:highlight>
                  <a:srgbClr val="F1F7FB"/>
                </a:highlight>
              </a:rPr>
              <a:t>Patents</a:t>
            </a:r>
            <a:endParaRPr sz="1700">
              <a:solidFill>
                <a:srgbClr val="373D3F"/>
              </a:solidFill>
              <a:highlight>
                <a:srgbClr val="F1F7FB"/>
              </a:highlight>
            </a:endParaRPr>
          </a:p>
          <a:p>
            <a:pPr marL="1371600" lvl="2" indent="-336550" algn="l" rtl="0">
              <a:spcBef>
                <a:spcPts val="0"/>
              </a:spcBef>
              <a:spcAft>
                <a:spcPts val="0"/>
              </a:spcAft>
              <a:buClr>
                <a:srgbClr val="373D3F"/>
              </a:buClr>
              <a:buSzPts val="1700"/>
              <a:buFont typeface="Century Gothic"/>
              <a:buChar char="•"/>
            </a:pPr>
            <a:r>
              <a:rPr lang="en-US" sz="1700">
                <a:solidFill>
                  <a:srgbClr val="373D3F"/>
                </a:solidFill>
                <a:highlight>
                  <a:srgbClr val="F1F7FB"/>
                </a:highlight>
              </a:rPr>
              <a:t>Copyrights</a:t>
            </a:r>
            <a:endParaRPr sz="1700">
              <a:solidFill>
                <a:srgbClr val="373D3F"/>
              </a:solidFill>
              <a:highlight>
                <a:srgbClr val="F1F7FB"/>
              </a:highlight>
            </a:endParaRPr>
          </a:p>
          <a:p>
            <a:pPr marL="1371600" lvl="2" indent="-336550" algn="l" rtl="0">
              <a:spcBef>
                <a:spcPts val="0"/>
              </a:spcBef>
              <a:spcAft>
                <a:spcPts val="0"/>
              </a:spcAft>
              <a:buClr>
                <a:srgbClr val="373D3F"/>
              </a:buClr>
              <a:buSzPts val="1700"/>
              <a:buFont typeface="Century Gothic"/>
              <a:buChar char="•"/>
            </a:pPr>
            <a:r>
              <a:rPr lang="en-US" sz="1700">
                <a:solidFill>
                  <a:srgbClr val="373D3F"/>
                </a:solidFill>
                <a:highlight>
                  <a:srgbClr val="F1F7FB"/>
                </a:highlight>
              </a:rPr>
              <a:t>Franchise Agreements</a:t>
            </a:r>
            <a:endParaRPr sz="1700">
              <a:solidFill>
                <a:srgbClr val="373D3F"/>
              </a:solidFill>
              <a:highlight>
                <a:srgbClr val="F1F7FB"/>
              </a:highlight>
            </a:endParaRPr>
          </a:p>
          <a:p>
            <a:pPr marL="1371600" lvl="2" indent="-336550" algn="l" rtl="0">
              <a:spcBef>
                <a:spcPts val="0"/>
              </a:spcBef>
              <a:spcAft>
                <a:spcPts val="0"/>
              </a:spcAft>
              <a:buClr>
                <a:srgbClr val="373D3F"/>
              </a:buClr>
              <a:buSzPts val="1700"/>
              <a:buFont typeface="Century Gothic"/>
              <a:buChar char="•"/>
            </a:pPr>
            <a:r>
              <a:rPr lang="en-US" sz="1700">
                <a:solidFill>
                  <a:srgbClr val="373D3F"/>
                </a:solidFill>
                <a:highlight>
                  <a:srgbClr val="F1F7FB"/>
                </a:highlight>
              </a:rPr>
              <a:t>Trademarks</a:t>
            </a:r>
            <a:endParaRPr sz="1700">
              <a:solidFill>
                <a:srgbClr val="373D3F"/>
              </a:solidFill>
              <a:highlight>
                <a:srgbClr val="F1F7FB"/>
              </a:highlight>
            </a:endParaRPr>
          </a:p>
          <a:p>
            <a:pPr marL="1371600" lvl="2" indent="-336550" algn="l" rtl="0">
              <a:spcBef>
                <a:spcPts val="0"/>
              </a:spcBef>
              <a:spcAft>
                <a:spcPts val="0"/>
              </a:spcAft>
              <a:buClr>
                <a:srgbClr val="373D3F"/>
              </a:buClr>
              <a:buSzPts val="1700"/>
              <a:buFont typeface="Century Gothic"/>
              <a:buChar char="•"/>
            </a:pPr>
            <a:r>
              <a:rPr lang="en-US" sz="1700">
                <a:solidFill>
                  <a:srgbClr val="373D3F"/>
                </a:solidFill>
                <a:highlight>
                  <a:srgbClr val="F1F7FB"/>
                </a:highlight>
              </a:rPr>
              <a:t>R &amp; D Costs</a:t>
            </a:r>
            <a:endParaRPr sz="1700">
              <a:solidFill>
                <a:srgbClr val="373D3F"/>
              </a:solidFill>
              <a:highlight>
                <a:srgbClr val="F1F7FB"/>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a20c8796a5_0_4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a:t>Define Intangible Assets</a:t>
            </a:r>
            <a:endParaRPr/>
          </a:p>
        </p:txBody>
      </p:sp>
      <p:pic>
        <p:nvPicPr>
          <p:cNvPr id="122" name="Google Shape;122;ga20c8796a5_0_41" descr="This video explains what intangible assets are and gives examples of several types of intangible assets.&#10;&#10;&#10;— &#10;Edspira is the creation of Michael McLaughlin, who went from teenage homelessness to a PhD.  &#10;Edspira’s mission is to make a high-quality business education accessible to all people.&#10;— &#10;SUBSCRIBE FOR A FREE 53-PAGE GUIDE TO THE FINANCIAL STATEMENTS&#10;* http://eepurl.com/dIaa5z&#10;— &#10;LISTEN TO THE SCHEME PODCAST&#10;* Apple Podcasts: https://podcasts.apple.com/us/podcast/scheme/id1522352725&#10;* Spotify: https://open.spotify.com/show/4WaNTqVFxISHlgcSWNT1kc&#10;* Website: https://www.edspira.com/podcast-2/  &#10;— &#10;CONNECT WITH EDSPIRA&#10;* Website: https://www.edspira.com&#10;* Blog: https://www.edspira.com/blog/ &#10;* Facebook page:  https://www.facebook.com/Edspira&#10;* Facebook group:  https://www.facebook.com/groups/561316587899818//&#10;* Reddit:  https://www.reddit.com/r/edspira&#10;* LinkedIn:  https://www.linkedin.com/company/edspira&#10;— &#10;CONNECT WITH MICHAEL&#10;* Website:  http://www.MichaelMcLaughlin.com&#10;* LinkedIn:  https://www.linkedin.com/in/prof-michael-mclaughlin &#10;* Twitter:  https://www.twitter.com/Prof_McLaughlin&#10;* Facebook:  https://www.facebook.com/prof.michael.mclaughlin&#10;* Snapchat:  https://www.snapchat.com/add/prof_mclaughlin&#10;*Twitch:  https://twitch.tv/prof_mclaughlin &#10;* Instagram:  https://www.instagram.com/prof_mclaughlin&#10;*TikTok:  https://www.tiktok.com/@prof_mclaughlin" title="Intangible Assets in Financial Accounting">
            <a:hlinkClick r:id="rId3"/>
          </p:cNvPr>
          <p:cNvPicPr preferRelativeResize="0"/>
          <p:nvPr/>
        </p:nvPicPr>
        <p:blipFill>
          <a:blip r:embed="rId4">
            <a:alphaModFix/>
          </a:blip>
          <a:stretch>
            <a:fillRect/>
          </a:stretch>
        </p:blipFill>
        <p:spPr>
          <a:xfrm>
            <a:off x="3489175" y="1825625"/>
            <a:ext cx="5424025" cy="43512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fade">
                                      <p:cBhvr>
                                        <p:cTn id="7" dur="10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ga20c8796a5_0_47"/>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Compute Amortization Expense on Amortizable Assets</a:t>
            </a:r>
            <a:endParaRPr/>
          </a:p>
        </p:txBody>
      </p:sp>
      <p:sp>
        <p:nvSpPr>
          <p:cNvPr id="129" name="Google Shape;129;ga20c8796a5_0_47"/>
          <p:cNvSpPr txBox="1">
            <a:spLocks noGrp="1"/>
          </p:cNvSpPr>
          <p:nvPr>
            <p:ph type="body" idx="1"/>
          </p:nvPr>
        </p:nvSpPr>
        <p:spPr>
          <a:xfrm>
            <a:off x="838200" y="1690825"/>
            <a:ext cx="10515600" cy="44859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800" b="1">
                <a:solidFill>
                  <a:srgbClr val="373D3F"/>
                </a:solidFill>
                <a:highlight>
                  <a:srgbClr val="F1F7FB"/>
                </a:highlight>
              </a:rPr>
              <a:t>Amortization</a:t>
            </a:r>
            <a:r>
              <a:rPr lang="en-US" sz="1800">
                <a:solidFill>
                  <a:srgbClr val="373D3F"/>
                </a:solidFill>
                <a:highlight>
                  <a:srgbClr val="F1F7FB"/>
                </a:highlight>
              </a:rPr>
              <a:t> is the systematic write-off of the cost of an intangible asset to expense. A portion of an intangible asset’s cost is allocated to each accounting period in the economic (useful) life of the asset.</a:t>
            </a:r>
            <a:endParaRPr sz="1800">
              <a:solidFill>
                <a:srgbClr val="373D3F"/>
              </a:solidFill>
              <a:highlight>
                <a:srgbClr val="F1F7FB"/>
              </a:highlight>
            </a:endParaRPr>
          </a:p>
          <a:p>
            <a:pPr marL="0" lvl="0" indent="0" algn="l" rtl="0">
              <a:spcBef>
                <a:spcPts val="750"/>
              </a:spcBef>
              <a:spcAft>
                <a:spcPts val="0"/>
              </a:spcAft>
              <a:buNone/>
            </a:pPr>
            <a:endParaRPr sz="1600">
              <a:solidFill>
                <a:srgbClr val="373D3F"/>
              </a:solidFill>
              <a:highlight>
                <a:srgbClr val="FFFFFF"/>
              </a:highlight>
            </a:endParaRPr>
          </a:p>
          <a:p>
            <a:pPr marL="0" lvl="0" indent="0" algn="l" rtl="0">
              <a:spcBef>
                <a:spcPts val="750"/>
              </a:spcBef>
              <a:spcAft>
                <a:spcPts val="0"/>
              </a:spcAft>
              <a:buNone/>
            </a:pPr>
            <a:endParaRPr sz="1200">
              <a:solidFill>
                <a:srgbClr val="373D3F"/>
              </a:solidFill>
              <a:highlight>
                <a:srgbClr val="FFFFFF"/>
              </a:highlight>
              <a:latin typeface="Arial"/>
              <a:ea typeface="Arial"/>
              <a:cs typeface="Arial"/>
              <a:sym typeface="Arial"/>
            </a:endParaRPr>
          </a:p>
        </p:txBody>
      </p:sp>
      <p:pic>
        <p:nvPicPr>
          <p:cNvPr id="130" name="Google Shape;130;ga20c8796a5_0_47" title="How to account for intangible assets, including amortization (3 of 5)">
            <a:hlinkClick r:id="rId3"/>
          </p:cNvPr>
          <p:cNvPicPr preferRelativeResize="0"/>
          <p:nvPr/>
        </p:nvPicPr>
        <p:blipFill>
          <a:blip r:embed="rId4">
            <a:alphaModFix/>
          </a:blip>
          <a:stretch>
            <a:fillRect/>
          </a:stretch>
        </p:blipFill>
        <p:spPr>
          <a:xfrm>
            <a:off x="3263900" y="2506800"/>
            <a:ext cx="5801600" cy="43512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0"/>
                                        </p:tgtEl>
                                        <p:attrNameLst>
                                          <p:attrName>style.visibility</p:attrName>
                                        </p:attrNameLst>
                                      </p:cBhvr>
                                      <p:to>
                                        <p:strVal val="visible"/>
                                      </p:to>
                                    </p:set>
                                    <p:animEffect transition="in" filter="fade">
                                      <p:cBhvr>
                                        <p:cTn id="7" dur="10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a20c8796a5_0_59"/>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Record Amortization of Intangible Assets</a:t>
            </a:r>
            <a:endParaRPr/>
          </a:p>
        </p:txBody>
      </p:sp>
      <p:sp>
        <p:nvSpPr>
          <p:cNvPr id="137" name="Google Shape;137;ga20c8796a5_0_59"/>
          <p:cNvSpPr txBox="1">
            <a:spLocks noGrp="1"/>
          </p:cNvSpPr>
          <p:nvPr>
            <p:ph type="body" idx="1"/>
          </p:nvPr>
        </p:nvSpPr>
        <p:spPr>
          <a:xfrm>
            <a:off x="838200" y="1825625"/>
            <a:ext cx="74088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700" b="1">
                <a:solidFill>
                  <a:srgbClr val="000000"/>
                </a:solidFill>
              </a:rPr>
              <a:t>Patent</a:t>
            </a:r>
            <a:r>
              <a:rPr lang="en-US" sz="1700">
                <a:solidFill>
                  <a:srgbClr val="000000"/>
                </a:solidFill>
              </a:rPr>
              <a:t> is a right granted by the federal government. </a:t>
            </a:r>
            <a:endParaRPr sz="1700">
              <a:solidFill>
                <a:srgbClr val="000000"/>
              </a:solidFill>
            </a:endParaRPr>
          </a:p>
          <a:p>
            <a:pPr marL="457200" lvl="0" indent="-336550" algn="l" rtl="0">
              <a:lnSpc>
                <a:spcPct val="115000"/>
              </a:lnSpc>
              <a:spcBef>
                <a:spcPts val="0"/>
              </a:spcBef>
              <a:spcAft>
                <a:spcPts val="0"/>
              </a:spcAft>
              <a:buClr>
                <a:srgbClr val="000000"/>
              </a:buClr>
              <a:buSzPts val="1700"/>
              <a:buChar char="•"/>
            </a:pPr>
            <a:r>
              <a:rPr lang="en-US" sz="1700">
                <a:solidFill>
                  <a:srgbClr val="000000"/>
                </a:solidFill>
              </a:rPr>
              <a:t>Exclusive right that enables the owner to manufacture, sell, lease, or otherwise benefit from an invention for a limited period. </a:t>
            </a:r>
            <a:endParaRPr sz="1700">
              <a:solidFill>
                <a:srgbClr val="000000"/>
              </a:solidFill>
            </a:endParaRPr>
          </a:p>
          <a:p>
            <a:pPr marL="457200" lvl="0" indent="-336550" algn="l" rtl="0">
              <a:lnSpc>
                <a:spcPct val="115000"/>
              </a:lnSpc>
              <a:spcBef>
                <a:spcPts val="0"/>
              </a:spcBef>
              <a:spcAft>
                <a:spcPts val="0"/>
              </a:spcAft>
              <a:buClr>
                <a:srgbClr val="000000"/>
              </a:buClr>
              <a:buSzPts val="1700"/>
              <a:buChar char="•"/>
            </a:pPr>
            <a:r>
              <a:rPr lang="en-US" sz="1700">
                <a:solidFill>
                  <a:srgbClr val="000000"/>
                </a:solidFill>
              </a:rPr>
              <a:t>The value of a patent lies in its ability to produce revenue. Patents have a legal life of 14-20 years.</a:t>
            </a:r>
            <a:endParaRPr sz="1700">
              <a:solidFill>
                <a:srgbClr val="000000"/>
              </a:solidFill>
            </a:endParaRPr>
          </a:p>
          <a:p>
            <a:pPr marL="0" lvl="0" indent="0" algn="l" rtl="0">
              <a:lnSpc>
                <a:spcPct val="115000"/>
              </a:lnSpc>
              <a:spcBef>
                <a:spcPts val="0"/>
              </a:spcBef>
              <a:spcAft>
                <a:spcPts val="0"/>
              </a:spcAft>
              <a:buNone/>
            </a:pPr>
            <a:r>
              <a:rPr lang="en-US" sz="1700" b="1">
                <a:solidFill>
                  <a:srgbClr val="000000"/>
                </a:solidFill>
              </a:rPr>
              <a:t>Purchasing a Patent</a:t>
            </a:r>
            <a:endParaRPr sz="1700" b="1">
              <a:solidFill>
                <a:srgbClr val="000000"/>
              </a:solidFill>
            </a:endParaRPr>
          </a:p>
          <a:p>
            <a:pPr marL="457200" lvl="0" indent="-336550" algn="l" rtl="0">
              <a:lnSpc>
                <a:spcPct val="115000"/>
              </a:lnSpc>
              <a:spcBef>
                <a:spcPts val="0"/>
              </a:spcBef>
              <a:spcAft>
                <a:spcPts val="0"/>
              </a:spcAft>
              <a:buClr>
                <a:srgbClr val="000000"/>
              </a:buClr>
              <a:buSzPts val="1700"/>
              <a:buChar char="•"/>
            </a:pPr>
            <a:r>
              <a:rPr lang="en-US" sz="1700">
                <a:solidFill>
                  <a:srgbClr val="000000"/>
                </a:solidFill>
              </a:rPr>
              <a:t>A company records it in the Patents account at cost and debits the Patents account for the cost of the first successful defense of the patent in lawsuits (assuming an outside law firm was hired rather than using internal legal staff). Such a lawsuit establishes the validity of the patent and thereby increases its service potential. </a:t>
            </a:r>
            <a:endParaRPr sz="1700">
              <a:solidFill>
                <a:srgbClr val="000000"/>
              </a:solidFill>
            </a:endParaRPr>
          </a:p>
          <a:p>
            <a:pPr marL="457200" lvl="0" indent="-336550" algn="l" rtl="0">
              <a:lnSpc>
                <a:spcPct val="115000"/>
              </a:lnSpc>
              <a:spcBef>
                <a:spcPts val="0"/>
              </a:spcBef>
              <a:spcAft>
                <a:spcPts val="0"/>
              </a:spcAft>
              <a:buClr>
                <a:srgbClr val="000000"/>
              </a:buClr>
              <a:buSzPts val="1700"/>
              <a:buChar char="•"/>
            </a:pPr>
            <a:r>
              <a:rPr lang="en-US" sz="1700">
                <a:solidFill>
                  <a:srgbClr val="000000"/>
                </a:solidFill>
              </a:rPr>
              <a:t>In addition, the firm debits the cost of any competing patents purchased to ensure the revenue-generating capability of its own patent to the Patents account.</a:t>
            </a:r>
            <a:endParaRPr sz="1700">
              <a:solidFill>
                <a:srgbClr val="000000"/>
              </a:solidFill>
            </a:endParaRPr>
          </a:p>
          <a:p>
            <a:pPr marL="0" lvl="0" indent="0" algn="l" rtl="0">
              <a:spcBef>
                <a:spcPts val="2400"/>
              </a:spcBef>
              <a:spcAft>
                <a:spcPts val="0"/>
              </a:spcAft>
              <a:buNone/>
            </a:pPr>
            <a:endParaRPr sz="2200"/>
          </a:p>
        </p:txBody>
      </p:sp>
      <p:pic>
        <p:nvPicPr>
          <p:cNvPr id="138" name="Google Shape;138;ga20c8796a5_0_59"/>
          <p:cNvPicPr preferRelativeResize="0"/>
          <p:nvPr/>
        </p:nvPicPr>
        <p:blipFill>
          <a:blip r:embed="rId3">
            <a:alphaModFix/>
          </a:blip>
          <a:stretch>
            <a:fillRect/>
          </a:stretch>
        </p:blipFill>
        <p:spPr>
          <a:xfrm>
            <a:off x="8089325" y="1825627"/>
            <a:ext cx="3571875" cy="47625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8"/>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Other Current and Noncurrent Assets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Other Current and Noncurrent Assets</a:t>
            </a:r>
            <a:endParaRPr/>
          </a:p>
        </p:txBody>
      </p:sp>
      <p:sp>
        <p:nvSpPr>
          <p:cNvPr id="149" name="Google Shape;149;p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10.3: Accounting for other assets	</a:t>
            </a:r>
            <a:endParaRPr sz="2400"/>
          </a:p>
          <a:p>
            <a:pPr marL="582930" lvl="0" indent="0" algn="l" rtl="0">
              <a:lnSpc>
                <a:spcPct val="90000"/>
              </a:lnSpc>
              <a:spcBef>
                <a:spcPts val="375"/>
              </a:spcBef>
              <a:spcAft>
                <a:spcPts val="0"/>
              </a:spcAft>
              <a:buClr>
                <a:schemeClr val="dk1"/>
              </a:buClr>
              <a:buSzPts val="1100"/>
              <a:buFont typeface="Arial"/>
              <a:buNone/>
            </a:pPr>
            <a:r>
              <a:rPr lang="en-US" sz="2000"/>
              <a:t>10.3.1: Demonstrate an understanding of accounting for short-term investments</a:t>
            </a:r>
            <a:endParaRPr sz="2000"/>
          </a:p>
          <a:p>
            <a:pPr marL="582930" lvl="0" indent="0" algn="l" rtl="0">
              <a:lnSpc>
                <a:spcPct val="90000"/>
              </a:lnSpc>
              <a:spcBef>
                <a:spcPts val="375"/>
              </a:spcBef>
              <a:spcAft>
                <a:spcPts val="0"/>
              </a:spcAft>
              <a:buClr>
                <a:schemeClr val="dk1"/>
              </a:buClr>
              <a:buSzPts val="1100"/>
              <a:buFont typeface="Arial"/>
              <a:buNone/>
            </a:pPr>
            <a:r>
              <a:rPr lang="en-US" sz="2000"/>
              <a:t>10.3.2: Demonstrate an understanding of accounting for long-term investments</a:t>
            </a:r>
            <a:endParaRPr sz="2000"/>
          </a:p>
          <a:p>
            <a:pPr marL="582930" lvl="0" indent="0" algn="l" rtl="0">
              <a:lnSpc>
                <a:spcPct val="90000"/>
              </a:lnSpc>
              <a:spcBef>
                <a:spcPts val="375"/>
              </a:spcBef>
              <a:spcAft>
                <a:spcPts val="0"/>
              </a:spcAft>
              <a:buClr>
                <a:schemeClr val="dk1"/>
              </a:buClr>
              <a:buSzPts val="1100"/>
              <a:buFont typeface="Arial"/>
              <a:buNone/>
            </a:pPr>
            <a:r>
              <a:rPr lang="en-US" sz="2000"/>
              <a:t>10.3.3: Identify other common current and noncurrent assets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a20c8796a5_0_67"/>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Demonstrate an Understanding of Accounting for Short-term Investments</a:t>
            </a:r>
            <a:endParaRPr/>
          </a:p>
        </p:txBody>
      </p:sp>
      <p:pic>
        <p:nvPicPr>
          <p:cNvPr id="156" name="Google Shape;156;ga20c8796a5_0_67" descr="An overview of intent-based accounting, to accompany http://www.principlesofaccounting.com Chapter 9, Long-Term Investments&#10;&#10;*Check out the Classroom page to find out how to take this course for credit: http://www.principlesofaccounting.com/classroom.html" title="9 - Intent-Based Accounting">
            <a:hlinkClick r:id="rId3"/>
          </p:cNvPr>
          <p:cNvPicPr preferRelativeResize="0"/>
          <p:nvPr/>
        </p:nvPicPr>
        <p:blipFill>
          <a:blip r:embed="rId4">
            <a:alphaModFix/>
          </a:blip>
          <a:stretch>
            <a:fillRect/>
          </a:stretch>
        </p:blipFill>
        <p:spPr>
          <a:xfrm>
            <a:off x="3195200" y="1940150"/>
            <a:ext cx="5801591" cy="43512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10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a20c8796a5_0_73"/>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Demonstrate an Understanding of Accounting for Long-Term Investments</a:t>
            </a:r>
            <a:endParaRPr/>
          </a:p>
        </p:txBody>
      </p:sp>
      <p:sp>
        <p:nvSpPr>
          <p:cNvPr id="163" name="Google Shape;163;ga20c8796a5_0_73"/>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a:solidFill>
                  <a:srgbClr val="000000"/>
                </a:solidFill>
              </a:rPr>
              <a:t>When a company owns </a:t>
            </a:r>
            <a:r>
              <a:rPr lang="en-US" sz="1900" b="1" i="1">
                <a:solidFill>
                  <a:srgbClr val="000000"/>
                </a:solidFill>
              </a:rPr>
              <a:t>less than 50%</a:t>
            </a:r>
            <a:r>
              <a:rPr lang="en-US" sz="1900">
                <a:solidFill>
                  <a:srgbClr val="000000"/>
                </a:solidFill>
              </a:rPr>
              <a:t> of the outstanding stock of another company as a long-term investment, the percentage of ownership determines whether to use the cost or equity method.</a:t>
            </a:r>
            <a:endParaRPr sz="1900">
              <a:solidFill>
                <a:srgbClr val="000000"/>
              </a:solidFill>
            </a:endParaRPr>
          </a:p>
          <a:p>
            <a:pPr marL="812800" lvl="0" indent="-349250" algn="l" rtl="0">
              <a:lnSpc>
                <a:spcPct val="115000"/>
              </a:lnSpc>
              <a:spcBef>
                <a:spcPts val="1200"/>
              </a:spcBef>
              <a:spcAft>
                <a:spcPts val="0"/>
              </a:spcAft>
              <a:buClr>
                <a:srgbClr val="000000"/>
              </a:buClr>
              <a:buSzPts val="1900"/>
              <a:buFont typeface="Century Gothic"/>
              <a:buChar char="●"/>
            </a:pPr>
            <a:r>
              <a:rPr lang="en-US" sz="1900">
                <a:solidFill>
                  <a:srgbClr val="000000"/>
                </a:solidFill>
              </a:rPr>
              <a:t>A purchasing company owning </a:t>
            </a:r>
            <a:r>
              <a:rPr lang="en-US" sz="1900" i="1">
                <a:solidFill>
                  <a:srgbClr val="000000"/>
                </a:solidFill>
              </a:rPr>
              <a:t>l</a:t>
            </a:r>
            <a:r>
              <a:rPr lang="en-US" sz="1900" b="1" i="1">
                <a:solidFill>
                  <a:srgbClr val="000000"/>
                </a:solidFill>
              </a:rPr>
              <a:t>ess than 20%</a:t>
            </a:r>
            <a:r>
              <a:rPr lang="en-US" sz="1900">
                <a:solidFill>
                  <a:srgbClr val="000000"/>
                </a:solidFill>
              </a:rPr>
              <a:t> of the outstanding stock of the investee company, and does not exercise significant influence over it, uses the cost method.</a:t>
            </a:r>
            <a:endParaRPr sz="1900">
              <a:solidFill>
                <a:srgbClr val="000000"/>
              </a:solidFill>
            </a:endParaRPr>
          </a:p>
          <a:p>
            <a:pPr marL="812800" lvl="0" indent="-349250" algn="l" rtl="0">
              <a:lnSpc>
                <a:spcPct val="115000"/>
              </a:lnSpc>
              <a:spcBef>
                <a:spcPts val="1200"/>
              </a:spcBef>
              <a:spcAft>
                <a:spcPts val="0"/>
              </a:spcAft>
              <a:buClr>
                <a:srgbClr val="000000"/>
              </a:buClr>
              <a:buSzPts val="1900"/>
              <a:buFont typeface="Century Gothic"/>
              <a:buChar char="●"/>
            </a:pPr>
            <a:r>
              <a:rPr lang="en-US" sz="1900">
                <a:solidFill>
                  <a:srgbClr val="000000"/>
                </a:solidFill>
              </a:rPr>
              <a:t>A purchasing company owning from</a:t>
            </a:r>
            <a:r>
              <a:rPr lang="en-US" sz="1900" i="1">
                <a:solidFill>
                  <a:srgbClr val="000000"/>
                </a:solidFill>
              </a:rPr>
              <a:t> </a:t>
            </a:r>
            <a:r>
              <a:rPr lang="en-US" sz="1900" b="1" i="1">
                <a:solidFill>
                  <a:srgbClr val="000000"/>
                </a:solidFill>
              </a:rPr>
              <a:t>20% to 50%</a:t>
            </a:r>
            <a:r>
              <a:rPr lang="en-US" sz="1900">
                <a:solidFill>
                  <a:srgbClr val="000000"/>
                </a:solidFill>
              </a:rPr>
              <a:t> of the outstanding stock of the investee company or owns less than 20%, but still exercises significant influence over it, uses the equity method.</a:t>
            </a:r>
            <a:endParaRPr sz="1900">
              <a:solidFill>
                <a:srgbClr val="000000"/>
              </a:solidFill>
            </a:endParaRPr>
          </a:p>
          <a:p>
            <a:pPr marL="0" lvl="0" indent="0" algn="l" rtl="0">
              <a:lnSpc>
                <a:spcPct val="115000"/>
              </a:lnSpc>
              <a:spcBef>
                <a:spcPts val="1000"/>
              </a:spcBef>
              <a:spcAft>
                <a:spcPts val="0"/>
              </a:spcAft>
              <a:buClr>
                <a:schemeClr val="dk1"/>
              </a:buClr>
              <a:buSzPts val="1100"/>
              <a:buFont typeface="Arial"/>
              <a:buNone/>
            </a:pPr>
            <a:r>
              <a:rPr lang="en-US" sz="1900">
                <a:solidFill>
                  <a:srgbClr val="000000"/>
                </a:solidFill>
              </a:rPr>
              <a:t>Firms use the cost method for all short-term stock investments and almost all long-term stock investments of less than 20%. For investments of more than 50%, they use either the cost or equity method.</a:t>
            </a:r>
            <a:endParaRPr sz="1900">
              <a:solidFill>
                <a:srgbClr val="000000"/>
              </a:solidFill>
            </a:endParaRPr>
          </a:p>
          <a:p>
            <a:pPr marL="0" lvl="0" indent="0" algn="l" rtl="0">
              <a:lnSpc>
                <a:spcPct val="115000"/>
              </a:lnSpc>
              <a:spcBef>
                <a:spcPts val="100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75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a:t>Describe the accounting and reporting of other current and noncurrent assets</a:t>
            </a:r>
            <a:endParaRPr/>
          </a:p>
          <a:p>
            <a:pPr marL="38100" lvl="0" indent="0" algn="l" rtl="0">
              <a:lnSpc>
                <a:spcPct val="90000"/>
              </a:lnSpc>
              <a:spcBef>
                <a:spcPts val="750"/>
              </a:spcBef>
              <a:spcAft>
                <a:spcPts val="0"/>
              </a:spcAft>
              <a:buSzPts val="2800"/>
              <a:buNone/>
            </a:pPr>
            <a:endParaRPr/>
          </a:p>
          <a:p>
            <a:pPr marL="932688" lvl="0" indent="-457200" algn="l" rtl="0">
              <a:lnSpc>
                <a:spcPct val="90000"/>
              </a:lnSpc>
              <a:spcBef>
                <a:spcPts val="375"/>
              </a:spcBef>
              <a:spcAft>
                <a:spcPts val="0"/>
              </a:spcAft>
              <a:buSzPts val="1100"/>
              <a:buNone/>
            </a:pPr>
            <a:r>
              <a:rPr lang="en-US" sz="2400"/>
              <a:t>10.1: </a:t>
            </a:r>
            <a:r>
              <a:rPr lang="en-US" sz="2400" u="sng">
                <a:solidFill>
                  <a:schemeClr val="hlink"/>
                </a:solidFill>
                <a:hlinkClick r:id="rId3" action="ppaction://hlinksldjump"/>
              </a:rPr>
              <a:t>Accounting for natural resources</a:t>
            </a:r>
            <a:r>
              <a:rPr lang="en-US" sz="2400"/>
              <a:t>	</a:t>
            </a:r>
            <a:endParaRPr sz="2400"/>
          </a:p>
          <a:p>
            <a:pPr marL="932688" lvl="0" indent="-457200" algn="l" rtl="0">
              <a:lnSpc>
                <a:spcPct val="90000"/>
              </a:lnSpc>
              <a:spcBef>
                <a:spcPts val="375"/>
              </a:spcBef>
              <a:spcAft>
                <a:spcPts val="0"/>
              </a:spcAft>
              <a:buSzPts val="1100"/>
              <a:buNone/>
            </a:pPr>
            <a:r>
              <a:rPr lang="en-US" sz="2400"/>
              <a:t>10.2: </a:t>
            </a:r>
            <a:r>
              <a:rPr lang="en-US" sz="2400" u="sng">
                <a:solidFill>
                  <a:schemeClr val="hlink"/>
                </a:solidFill>
                <a:hlinkClick r:id="rId4" action="ppaction://hlinksldjump"/>
              </a:rPr>
              <a:t>Accounting for intangibles</a:t>
            </a:r>
            <a:r>
              <a:rPr lang="en-US" sz="2400"/>
              <a:t>	</a:t>
            </a:r>
            <a:endParaRPr sz="2400"/>
          </a:p>
          <a:p>
            <a:pPr marL="932688" lvl="0" indent="-457200" algn="l" rtl="0">
              <a:lnSpc>
                <a:spcPct val="90000"/>
              </a:lnSpc>
              <a:spcBef>
                <a:spcPts val="375"/>
              </a:spcBef>
              <a:spcAft>
                <a:spcPts val="0"/>
              </a:spcAft>
              <a:buSzPts val="1100"/>
              <a:buNone/>
            </a:pPr>
            <a:r>
              <a:rPr lang="en-US" sz="2400"/>
              <a:t>10.3: </a:t>
            </a:r>
            <a:r>
              <a:rPr lang="en-US" sz="2400" u="sng">
                <a:solidFill>
                  <a:schemeClr val="hlink"/>
                </a:solidFill>
                <a:hlinkClick r:id="rId5" action="ppaction://hlinksldjump"/>
              </a:rPr>
              <a:t>Accounting for other assets</a:t>
            </a:r>
            <a:r>
              <a:rPr lang="en-US" sz="2400"/>
              <a:t>	</a:t>
            </a:r>
            <a:endParaRPr sz="2400"/>
          </a:p>
          <a:p>
            <a:pPr marL="932688" lvl="0" indent="-457200" algn="l" rtl="0">
              <a:lnSpc>
                <a:spcPct val="90000"/>
              </a:lnSpc>
              <a:spcBef>
                <a:spcPts val="375"/>
              </a:spcBef>
              <a:spcAft>
                <a:spcPts val="0"/>
              </a:spcAft>
              <a:buSzPts val="1100"/>
              <a:buNone/>
            </a:pPr>
            <a:r>
              <a:rPr lang="en-US" sz="2400"/>
              <a:t>10.4: </a:t>
            </a:r>
            <a:r>
              <a:rPr lang="en-US" sz="2400" u="sng">
                <a:solidFill>
                  <a:schemeClr val="hlink"/>
                </a:solidFill>
                <a:hlinkClick r:id="rId6" action="ppaction://hlinksldjump"/>
              </a:rPr>
              <a:t>Financial Presentation of Other Assets</a:t>
            </a:r>
            <a:r>
              <a:rPr lang="en-US" sz="2400"/>
              <a:t>	</a:t>
            </a:r>
            <a:endParaRPr sz="2400"/>
          </a:p>
          <a:p>
            <a:pPr marL="932688" lvl="0" indent="-457200" algn="l" rtl="0">
              <a:lnSpc>
                <a:spcPct val="90000"/>
              </a:lnSpc>
              <a:spcBef>
                <a:spcPts val="375"/>
              </a:spcBef>
              <a:spcAft>
                <a:spcPts val="0"/>
              </a:spcAft>
              <a:buSzPts val="1100"/>
              <a:buNone/>
            </a:pPr>
            <a:endParaRPr sz="2400"/>
          </a:p>
          <a:p>
            <a:pPr marL="932688" lvl="0" indent="-457200" algn="l" rtl="0">
              <a:lnSpc>
                <a:spcPct val="90000"/>
              </a:lnSpc>
              <a:spcBef>
                <a:spcPts val="375"/>
              </a:spcBef>
              <a:spcAft>
                <a:spcPts val="0"/>
              </a:spcAft>
              <a:buSzPts val="1100"/>
              <a:buNone/>
            </a:pPr>
            <a:endParaRPr sz="2400"/>
          </a:p>
          <a:p>
            <a:pPr marL="932688" lvl="0" indent="-457200" algn="l" rtl="0">
              <a:lnSpc>
                <a:spcPct val="90000"/>
              </a:lnSpc>
              <a:spcBef>
                <a:spcPts val="375"/>
              </a:spcBef>
              <a:spcAft>
                <a:spcPts val="0"/>
              </a:spcAft>
              <a:buSzPts val="2800"/>
              <a:buNone/>
            </a:pP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a20c8796a5_0_79"/>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Demonstrate an Understanding of Accounting for Long-Term Investments</a:t>
            </a:r>
            <a:endParaRPr/>
          </a:p>
        </p:txBody>
      </p:sp>
      <p:sp>
        <p:nvSpPr>
          <p:cNvPr id="170" name="Google Shape;170;ga20c8796a5_0_79"/>
          <p:cNvSpPr txBox="1">
            <a:spLocks noGrp="1"/>
          </p:cNvSpPr>
          <p:nvPr>
            <p:ph type="body" idx="1"/>
          </p:nvPr>
        </p:nvSpPr>
        <p:spPr>
          <a:xfrm>
            <a:off x="995700" y="1825625"/>
            <a:ext cx="10200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rgbClr val="000000"/>
                </a:solidFill>
              </a:rPr>
              <a:t>If an investor has more than 50% holding in a company, it is said to have control over the investee. The investor is called the parent and the investee is called the subsidiary and the investment is accounted for by combining all the accounts of the parent and the subsidiary, eliminating any intercompany transactions.</a:t>
            </a:r>
            <a:endParaRPr>
              <a:solidFill>
                <a:srgbClr val="000000"/>
              </a:solidFill>
            </a:endParaRPr>
          </a:p>
          <a:p>
            <a:pPr marL="0" lvl="0" indent="0" algn="l" rtl="0">
              <a:lnSpc>
                <a:spcPct val="115000"/>
              </a:lnSpc>
              <a:spcBef>
                <a:spcPts val="2400"/>
              </a:spcBef>
              <a:spcAft>
                <a:spcPts val="0"/>
              </a:spcAft>
              <a:buClr>
                <a:schemeClr val="dk1"/>
              </a:buClr>
              <a:buSzPts val="1100"/>
              <a:buFont typeface="Arial"/>
              <a:buNone/>
            </a:pPr>
            <a:r>
              <a:rPr lang="en-US">
                <a:solidFill>
                  <a:srgbClr val="000000"/>
                </a:solidFill>
              </a:rPr>
              <a:t>These “consolidated” financial statements combine the revenues and expenses of all the companies, and a portion of the net income attributable to the other investors, called the minority interest, is separately reported. Similarly, the consolidated balance sheet combines assets and liabilities of the parent and the subsidiary and separately mentions the equity attributable to minority interest.</a:t>
            </a:r>
            <a:endParaRPr>
              <a:solidFill>
                <a:srgbClr val="000000"/>
              </a:solidFill>
            </a:endParaRPr>
          </a:p>
          <a:p>
            <a:pPr marL="0" lvl="0" indent="0" algn="l" rtl="0">
              <a:spcBef>
                <a:spcPts val="2400"/>
              </a:spcBef>
              <a:spcAft>
                <a:spcPts val="0"/>
              </a:spcAft>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a20c8796a5_0_8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dirty="0"/>
              <a:t>Demonstrate an Understanding of Accounting for Long-Term Investments</a:t>
            </a:r>
            <a:endParaRPr dirty="0"/>
          </a:p>
        </p:txBody>
      </p:sp>
      <p:graphicFrame>
        <p:nvGraphicFramePr>
          <p:cNvPr id="4" name="Table 3">
            <a:extLst>
              <a:ext uri="{FF2B5EF4-FFF2-40B4-BE49-F238E27FC236}">
                <a16:creationId xmlns:a16="http://schemas.microsoft.com/office/drawing/2014/main" id="{54D9EC1B-4D8F-8B43-828A-B7162FCB8288}"/>
              </a:ext>
            </a:extLst>
          </p:cNvPr>
          <p:cNvGraphicFramePr>
            <a:graphicFrameLocks noGrp="1"/>
          </p:cNvGraphicFramePr>
          <p:nvPr>
            <p:extLst>
              <p:ext uri="{D42A27DB-BD31-4B8C-83A1-F6EECF244321}">
                <p14:modId xmlns:p14="http://schemas.microsoft.com/office/powerpoint/2010/main" val="3912526323"/>
              </p:ext>
            </p:extLst>
          </p:nvPr>
        </p:nvGraphicFramePr>
        <p:xfrm>
          <a:off x="838200" y="1683932"/>
          <a:ext cx="10896600" cy="4909044"/>
        </p:xfrm>
        <a:graphic>
          <a:graphicData uri="http://schemas.openxmlformats.org/drawingml/2006/table">
            <a:tbl>
              <a:tblPr firstRow="1">
                <a:tableStyleId>{00A15C55-8517-42AA-B614-E9B94910E393}</a:tableStyleId>
              </a:tblPr>
              <a:tblGrid>
                <a:gridCol w="2412693">
                  <a:extLst>
                    <a:ext uri="{9D8B030D-6E8A-4147-A177-3AD203B41FA5}">
                      <a16:colId xmlns:a16="http://schemas.microsoft.com/office/drawing/2014/main" val="1218994121"/>
                    </a:ext>
                  </a:extLst>
                </a:gridCol>
                <a:gridCol w="2263545">
                  <a:extLst>
                    <a:ext uri="{9D8B030D-6E8A-4147-A177-3AD203B41FA5}">
                      <a16:colId xmlns:a16="http://schemas.microsoft.com/office/drawing/2014/main" val="3700272269"/>
                    </a:ext>
                  </a:extLst>
                </a:gridCol>
                <a:gridCol w="3003029">
                  <a:extLst>
                    <a:ext uri="{9D8B030D-6E8A-4147-A177-3AD203B41FA5}">
                      <a16:colId xmlns:a16="http://schemas.microsoft.com/office/drawing/2014/main" val="4256144884"/>
                    </a:ext>
                  </a:extLst>
                </a:gridCol>
                <a:gridCol w="3217333">
                  <a:extLst>
                    <a:ext uri="{9D8B030D-6E8A-4147-A177-3AD203B41FA5}">
                      <a16:colId xmlns:a16="http://schemas.microsoft.com/office/drawing/2014/main" val="1139423585"/>
                    </a:ext>
                  </a:extLst>
                </a:gridCol>
              </a:tblGrid>
              <a:tr h="376917">
                <a:tc>
                  <a:txBody>
                    <a:bodyPr/>
                    <a:lstStyle/>
                    <a:p>
                      <a:pPr algn="l" fontAlgn="ctr"/>
                      <a:r>
                        <a:rPr lang="en-US" sz="1600">
                          <a:effectLst/>
                          <a:latin typeface="Century Gothic" panose="020B0502020202020204" pitchFamily="34" charset="0"/>
                        </a:rPr>
                        <a:t>Holding</a:t>
                      </a:r>
                    </a:p>
                  </a:txBody>
                  <a:tcPr marL="111956" marR="111956" marT="83967" marB="83967" anchor="ctr"/>
                </a:tc>
                <a:tc>
                  <a:txBody>
                    <a:bodyPr/>
                    <a:lstStyle/>
                    <a:p>
                      <a:pPr algn="l" fontAlgn="ctr"/>
                      <a:r>
                        <a:rPr lang="en-US" sz="1600">
                          <a:effectLst/>
                          <a:latin typeface="Century Gothic" panose="020B0502020202020204" pitchFamily="34" charset="0"/>
                        </a:rPr>
                        <a:t>≤ 20%</a:t>
                      </a:r>
                    </a:p>
                  </a:txBody>
                  <a:tcPr marL="111956" marR="111956" marT="83967" marB="83967" anchor="ctr"/>
                </a:tc>
                <a:tc>
                  <a:txBody>
                    <a:bodyPr/>
                    <a:lstStyle/>
                    <a:p>
                      <a:pPr algn="l" fontAlgn="ctr"/>
                      <a:r>
                        <a:rPr lang="en-US" sz="1600">
                          <a:effectLst/>
                          <a:latin typeface="Century Gothic" panose="020B0502020202020204" pitchFamily="34" charset="0"/>
                        </a:rPr>
                        <a:t>20–50%</a:t>
                      </a:r>
                    </a:p>
                  </a:txBody>
                  <a:tcPr marL="111956" marR="111956" marT="83967" marB="83967" anchor="ctr"/>
                </a:tc>
                <a:tc>
                  <a:txBody>
                    <a:bodyPr/>
                    <a:lstStyle/>
                    <a:p>
                      <a:pPr algn="l" fontAlgn="ctr"/>
                      <a:r>
                        <a:rPr lang="en-US" sz="1600">
                          <a:effectLst/>
                          <a:latin typeface="Century Gothic" panose="020B0502020202020204" pitchFamily="34" charset="0"/>
                        </a:rPr>
                        <a:t>≥ 50%</a:t>
                      </a:r>
                    </a:p>
                  </a:txBody>
                  <a:tcPr marL="111956" marR="111956" marT="83967" marB="83967" anchor="ctr"/>
                </a:tc>
                <a:extLst>
                  <a:ext uri="{0D108BD9-81ED-4DB2-BD59-A6C34878D82A}">
                    <a16:rowId xmlns:a16="http://schemas.microsoft.com/office/drawing/2014/main" val="3171880228"/>
                  </a:ext>
                </a:extLst>
              </a:tr>
              <a:tr h="376917">
                <a:tc>
                  <a:txBody>
                    <a:bodyPr/>
                    <a:lstStyle/>
                    <a:p>
                      <a:pPr algn="l" fontAlgn="ctr"/>
                      <a:r>
                        <a:rPr lang="en-US" sz="1600" b="1" dirty="0">
                          <a:effectLst/>
                          <a:latin typeface="Century Gothic" panose="020B0502020202020204" pitchFamily="34" charset="0"/>
                        </a:rPr>
                        <a:t>Accounting method</a:t>
                      </a:r>
                    </a:p>
                  </a:txBody>
                  <a:tcPr marL="111956" marR="111956" marT="83967" marB="83967" anchor="ctr"/>
                </a:tc>
                <a:tc>
                  <a:txBody>
                    <a:bodyPr/>
                    <a:lstStyle/>
                    <a:p>
                      <a:pPr algn="l" fontAlgn="ctr"/>
                      <a:r>
                        <a:rPr lang="en-US" sz="1600">
                          <a:effectLst/>
                          <a:latin typeface="Century Gothic" panose="020B0502020202020204" pitchFamily="34" charset="0"/>
                        </a:rPr>
                        <a:t>Fair value method</a:t>
                      </a:r>
                    </a:p>
                  </a:txBody>
                  <a:tcPr marL="111956" marR="111956" marT="83967" marB="83967" anchor="ctr"/>
                </a:tc>
                <a:tc>
                  <a:txBody>
                    <a:bodyPr/>
                    <a:lstStyle/>
                    <a:p>
                      <a:pPr algn="l" fontAlgn="ctr"/>
                      <a:r>
                        <a:rPr lang="en-US" sz="1600">
                          <a:effectLst/>
                          <a:latin typeface="Century Gothic" panose="020B0502020202020204" pitchFamily="34" charset="0"/>
                        </a:rPr>
                        <a:t>Equity method</a:t>
                      </a:r>
                    </a:p>
                  </a:txBody>
                  <a:tcPr marL="111956" marR="111956" marT="83967" marB="83967" anchor="ctr"/>
                </a:tc>
                <a:tc>
                  <a:txBody>
                    <a:bodyPr/>
                    <a:lstStyle/>
                    <a:p>
                      <a:pPr algn="l" fontAlgn="ctr"/>
                      <a:r>
                        <a:rPr lang="en-US" sz="1600">
                          <a:effectLst/>
                          <a:latin typeface="Century Gothic" panose="020B0502020202020204" pitchFamily="34" charset="0"/>
                        </a:rPr>
                        <a:t>Consolidation</a:t>
                      </a:r>
                    </a:p>
                  </a:txBody>
                  <a:tcPr marL="111956" marR="111956" marT="83967" marB="83967" anchor="ctr"/>
                </a:tc>
                <a:extLst>
                  <a:ext uri="{0D108BD9-81ED-4DB2-BD59-A6C34878D82A}">
                    <a16:rowId xmlns:a16="http://schemas.microsoft.com/office/drawing/2014/main" val="1129874037"/>
                  </a:ext>
                </a:extLst>
              </a:tr>
              <a:tr h="585901">
                <a:tc>
                  <a:txBody>
                    <a:bodyPr/>
                    <a:lstStyle/>
                    <a:p>
                      <a:pPr algn="l" fontAlgn="ctr"/>
                      <a:r>
                        <a:rPr lang="en-US" sz="1600" b="1" dirty="0">
                          <a:effectLst/>
                          <a:latin typeface="Century Gothic" panose="020B0502020202020204" pitchFamily="34" charset="0"/>
                        </a:rPr>
                        <a:t>Changes in fair value</a:t>
                      </a:r>
                    </a:p>
                  </a:txBody>
                  <a:tcPr marL="111956" marR="111956" marT="83967" marB="83967" anchor="ctr"/>
                </a:tc>
                <a:tc>
                  <a:txBody>
                    <a:bodyPr/>
                    <a:lstStyle/>
                    <a:p>
                      <a:pPr algn="l" fontAlgn="ctr"/>
                      <a:r>
                        <a:rPr lang="en-US" sz="1600">
                          <a:effectLst/>
                          <a:latin typeface="Century Gothic" panose="020B0502020202020204" pitchFamily="34" charset="0"/>
                        </a:rPr>
                        <a:t>Recognized in income statement</a:t>
                      </a:r>
                    </a:p>
                  </a:txBody>
                  <a:tcPr marL="111956" marR="111956" marT="83967" marB="83967" anchor="ctr"/>
                </a:tc>
                <a:tc>
                  <a:txBody>
                    <a:bodyPr/>
                    <a:lstStyle/>
                    <a:p>
                      <a:pPr algn="l" fontAlgn="ctr"/>
                      <a:r>
                        <a:rPr lang="en-US" sz="1600">
                          <a:effectLst/>
                          <a:latin typeface="Century Gothic" panose="020B0502020202020204" pitchFamily="34" charset="0"/>
                        </a:rPr>
                        <a:t>Ignored</a:t>
                      </a:r>
                    </a:p>
                  </a:txBody>
                  <a:tcPr marL="111956" marR="111956" marT="83967" marB="83967" anchor="ctr"/>
                </a:tc>
                <a:tc>
                  <a:txBody>
                    <a:bodyPr/>
                    <a:lstStyle/>
                    <a:p>
                      <a:pPr algn="l" fontAlgn="ctr"/>
                      <a:r>
                        <a:rPr lang="en-US" sz="1600">
                          <a:effectLst/>
                          <a:latin typeface="Century Gothic" panose="020B0502020202020204" pitchFamily="34" charset="0"/>
                        </a:rPr>
                        <a:t>Ignored</a:t>
                      </a:r>
                    </a:p>
                  </a:txBody>
                  <a:tcPr marL="111956" marR="111956" marT="83967" marB="83967" anchor="ctr"/>
                </a:tc>
                <a:extLst>
                  <a:ext uri="{0D108BD9-81ED-4DB2-BD59-A6C34878D82A}">
                    <a16:rowId xmlns:a16="http://schemas.microsoft.com/office/drawing/2014/main" val="2543245350"/>
                  </a:ext>
                </a:extLst>
              </a:tr>
              <a:tr h="1003868">
                <a:tc>
                  <a:txBody>
                    <a:bodyPr/>
                    <a:lstStyle/>
                    <a:p>
                      <a:pPr algn="l" fontAlgn="ctr"/>
                      <a:r>
                        <a:rPr lang="en-US" sz="1600" b="1" dirty="0">
                          <a:effectLst/>
                          <a:latin typeface="Century Gothic" panose="020B0502020202020204" pitchFamily="34" charset="0"/>
                        </a:rPr>
                        <a:t>Net income of the investee</a:t>
                      </a:r>
                    </a:p>
                  </a:txBody>
                  <a:tcPr marL="111956" marR="111956" marT="83967" marB="83967" anchor="ctr"/>
                </a:tc>
                <a:tc>
                  <a:txBody>
                    <a:bodyPr/>
                    <a:lstStyle/>
                    <a:p>
                      <a:pPr algn="l" fontAlgn="ctr"/>
                      <a:r>
                        <a:rPr lang="en-US" sz="1600">
                          <a:effectLst/>
                          <a:latin typeface="Century Gothic" panose="020B0502020202020204" pitchFamily="34" charset="0"/>
                        </a:rPr>
                        <a:t>Ignored</a:t>
                      </a:r>
                    </a:p>
                  </a:txBody>
                  <a:tcPr marL="111956" marR="111956" marT="83967" marB="83967" anchor="ctr"/>
                </a:tc>
                <a:tc>
                  <a:txBody>
                    <a:bodyPr/>
                    <a:lstStyle/>
                    <a:p>
                      <a:pPr algn="l" fontAlgn="ctr"/>
                      <a:r>
                        <a:rPr lang="en-US" sz="1600">
                          <a:effectLst/>
                          <a:latin typeface="Century Gothic" panose="020B0502020202020204" pitchFamily="34" charset="0"/>
                        </a:rPr>
                        <a:t>Proportionately recognized in income statement; increases carrying value of investment</a:t>
                      </a:r>
                    </a:p>
                  </a:txBody>
                  <a:tcPr marL="111956" marR="111956" marT="83967" marB="83967" anchor="ctr"/>
                </a:tc>
                <a:tc>
                  <a:txBody>
                    <a:bodyPr/>
                    <a:lstStyle/>
                    <a:p>
                      <a:pPr algn="l" fontAlgn="ctr"/>
                      <a:r>
                        <a:rPr lang="en-US" sz="1600">
                          <a:effectLst/>
                          <a:latin typeface="Century Gothic" panose="020B0502020202020204" pitchFamily="34" charset="0"/>
                        </a:rPr>
                        <a:t>Not applicable</a:t>
                      </a:r>
                    </a:p>
                  </a:txBody>
                  <a:tcPr marL="111956" marR="111956" marT="83967" marB="83967" anchor="ctr"/>
                </a:tc>
                <a:extLst>
                  <a:ext uri="{0D108BD9-81ED-4DB2-BD59-A6C34878D82A}">
                    <a16:rowId xmlns:a16="http://schemas.microsoft.com/office/drawing/2014/main" val="3138401814"/>
                  </a:ext>
                </a:extLst>
              </a:tr>
              <a:tr h="794884">
                <a:tc>
                  <a:txBody>
                    <a:bodyPr/>
                    <a:lstStyle/>
                    <a:p>
                      <a:pPr algn="l" fontAlgn="ctr"/>
                      <a:r>
                        <a:rPr lang="en-US" sz="1600" b="1" dirty="0">
                          <a:effectLst/>
                          <a:latin typeface="Century Gothic" panose="020B0502020202020204" pitchFamily="34" charset="0"/>
                        </a:rPr>
                        <a:t>Dividends</a:t>
                      </a:r>
                    </a:p>
                  </a:txBody>
                  <a:tcPr marL="111956" marR="111956" marT="83967" marB="83967" anchor="ctr"/>
                </a:tc>
                <a:tc>
                  <a:txBody>
                    <a:bodyPr/>
                    <a:lstStyle/>
                    <a:p>
                      <a:pPr algn="l" fontAlgn="ctr"/>
                      <a:r>
                        <a:rPr lang="en-US" sz="1600">
                          <a:effectLst/>
                          <a:latin typeface="Century Gothic" panose="020B0502020202020204" pitchFamily="34" charset="0"/>
                        </a:rPr>
                        <a:t>Recognized income statement</a:t>
                      </a:r>
                    </a:p>
                  </a:txBody>
                  <a:tcPr marL="111956" marR="111956" marT="83967" marB="83967" anchor="ctr"/>
                </a:tc>
                <a:tc>
                  <a:txBody>
                    <a:bodyPr/>
                    <a:lstStyle/>
                    <a:p>
                      <a:pPr algn="l" fontAlgn="ctr"/>
                      <a:r>
                        <a:rPr lang="en-US" sz="1600">
                          <a:effectLst/>
                          <a:latin typeface="Century Gothic" panose="020B0502020202020204" pitchFamily="34" charset="0"/>
                        </a:rPr>
                        <a:t>Proportionately recognized to reduce the carrying value</a:t>
                      </a:r>
                    </a:p>
                  </a:txBody>
                  <a:tcPr marL="111956" marR="111956" marT="83967" marB="83967" anchor="ctr"/>
                </a:tc>
                <a:tc>
                  <a:txBody>
                    <a:bodyPr/>
                    <a:lstStyle/>
                    <a:p>
                      <a:pPr algn="l" fontAlgn="ctr"/>
                      <a:r>
                        <a:rPr lang="en-US" sz="1600">
                          <a:effectLst/>
                          <a:latin typeface="Century Gothic" panose="020B0502020202020204" pitchFamily="34" charset="0"/>
                        </a:rPr>
                        <a:t>Not applicable</a:t>
                      </a:r>
                    </a:p>
                  </a:txBody>
                  <a:tcPr marL="111956" marR="111956" marT="83967" marB="83967" anchor="ctr"/>
                </a:tc>
                <a:extLst>
                  <a:ext uri="{0D108BD9-81ED-4DB2-BD59-A6C34878D82A}">
                    <a16:rowId xmlns:a16="http://schemas.microsoft.com/office/drawing/2014/main" val="1692872877"/>
                  </a:ext>
                </a:extLst>
              </a:tr>
              <a:tr h="1212851">
                <a:tc>
                  <a:txBody>
                    <a:bodyPr/>
                    <a:lstStyle/>
                    <a:p>
                      <a:pPr algn="l" fontAlgn="ctr"/>
                      <a:r>
                        <a:rPr lang="en-US" sz="1600" b="1" dirty="0">
                          <a:effectLst/>
                          <a:latin typeface="Century Gothic" panose="020B0502020202020204" pitchFamily="34" charset="0"/>
                        </a:rPr>
                        <a:t>Revenues, expenses, assets and liabilities</a:t>
                      </a:r>
                    </a:p>
                  </a:txBody>
                  <a:tcPr marL="111956" marR="111956" marT="83967" marB="83967" anchor="ctr"/>
                </a:tc>
                <a:tc>
                  <a:txBody>
                    <a:bodyPr/>
                    <a:lstStyle/>
                    <a:p>
                      <a:pPr algn="l" fontAlgn="ctr"/>
                      <a:r>
                        <a:rPr lang="en-US" sz="1600">
                          <a:effectLst/>
                          <a:latin typeface="Century Gothic" panose="020B0502020202020204" pitchFamily="34" charset="0"/>
                        </a:rPr>
                        <a:t>Not applicable</a:t>
                      </a:r>
                    </a:p>
                  </a:txBody>
                  <a:tcPr marL="111956" marR="111956" marT="83967" marB="83967" anchor="ctr"/>
                </a:tc>
                <a:tc>
                  <a:txBody>
                    <a:bodyPr/>
                    <a:lstStyle/>
                    <a:p>
                      <a:pPr algn="l" fontAlgn="ctr"/>
                      <a:r>
                        <a:rPr lang="en-US" sz="1600">
                          <a:effectLst/>
                          <a:latin typeface="Century Gothic" panose="020B0502020202020204" pitchFamily="34" charset="0"/>
                        </a:rPr>
                        <a:t>Not applicable</a:t>
                      </a:r>
                    </a:p>
                  </a:txBody>
                  <a:tcPr marL="111956" marR="111956" marT="83967" marB="83967" anchor="ctr"/>
                </a:tc>
                <a:tc>
                  <a:txBody>
                    <a:bodyPr/>
                    <a:lstStyle/>
                    <a:p>
                      <a:pPr algn="l" fontAlgn="ctr"/>
                      <a:r>
                        <a:rPr lang="en-US" sz="1600" dirty="0">
                          <a:effectLst/>
                          <a:latin typeface="Century Gothic" panose="020B0502020202020204" pitchFamily="34" charset="0"/>
                        </a:rPr>
                        <a:t>Revenues, expenses, assets, and liabilities are combined; minority interest is recognized when holding is less than 100%.</a:t>
                      </a:r>
                    </a:p>
                  </a:txBody>
                  <a:tcPr marL="111956" marR="111956" marT="83967" marB="83967" anchor="ctr"/>
                </a:tc>
                <a:extLst>
                  <a:ext uri="{0D108BD9-81ED-4DB2-BD59-A6C34878D82A}">
                    <a16:rowId xmlns:a16="http://schemas.microsoft.com/office/drawing/2014/main" val="2590206940"/>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a20c8796a5_0_9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Identify Other Common Noncurrent Assets</a:t>
            </a:r>
            <a:endParaRPr/>
          </a:p>
        </p:txBody>
      </p:sp>
      <p:sp>
        <p:nvSpPr>
          <p:cNvPr id="184" name="Google Shape;184;ga20c8796a5_0_94"/>
          <p:cNvSpPr txBox="1">
            <a:spLocks noGrp="1"/>
          </p:cNvSpPr>
          <p:nvPr>
            <p:ph type="body" idx="1"/>
          </p:nvPr>
        </p:nvSpPr>
        <p:spPr>
          <a:xfrm>
            <a:off x="838200" y="1825625"/>
            <a:ext cx="53070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300"/>
              <a:t>Items classified as Other Noncurrent Assets:</a:t>
            </a:r>
            <a:endParaRPr sz="2300"/>
          </a:p>
          <a:p>
            <a:pPr marL="0" lvl="0" indent="0" algn="l" rtl="0">
              <a:spcBef>
                <a:spcPts val="750"/>
              </a:spcBef>
              <a:spcAft>
                <a:spcPts val="0"/>
              </a:spcAft>
              <a:buNone/>
            </a:pPr>
            <a:endParaRPr sz="2300"/>
          </a:p>
          <a:p>
            <a:pPr marL="457200" lvl="0" indent="-419100" algn="l" rtl="0">
              <a:spcBef>
                <a:spcPts val="750"/>
              </a:spcBef>
              <a:spcAft>
                <a:spcPts val="0"/>
              </a:spcAft>
              <a:buSzPts val="3000"/>
              <a:buChar char="•"/>
            </a:pPr>
            <a:r>
              <a:rPr lang="en-US" sz="2300"/>
              <a:t>Rights Under Lease</a:t>
            </a:r>
            <a:endParaRPr sz="2300"/>
          </a:p>
          <a:p>
            <a:pPr marL="457200" lvl="0" indent="-419100" algn="l" rtl="0">
              <a:spcBef>
                <a:spcPts val="0"/>
              </a:spcBef>
              <a:spcAft>
                <a:spcPts val="0"/>
              </a:spcAft>
              <a:buSzPts val="3000"/>
              <a:buChar char="•"/>
            </a:pPr>
            <a:r>
              <a:rPr lang="en-US" sz="2300"/>
              <a:t>Notes Receivable</a:t>
            </a:r>
            <a:endParaRPr sz="2300"/>
          </a:p>
          <a:p>
            <a:pPr marL="457200" lvl="0" indent="0" algn="l" rtl="0">
              <a:spcBef>
                <a:spcPts val="750"/>
              </a:spcBef>
              <a:spcAft>
                <a:spcPts val="0"/>
              </a:spcAft>
              <a:buNone/>
            </a:pPr>
            <a:endParaRPr/>
          </a:p>
        </p:txBody>
      </p:sp>
      <p:pic>
        <p:nvPicPr>
          <p:cNvPr id="185" name="Google Shape;185;ga20c8796a5_0_94"/>
          <p:cNvPicPr preferRelativeResize="0"/>
          <p:nvPr/>
        </p:nvPicPr>
        <p:blipFill>
          <a:blip r:embed="rId3">
            <a:alphaModFix/>
          </a:blip>
          <a:stretch>
            <a:fillRect/>
          </a:stretch>
        </p:blipFill>
        <p:spPr>
          <a:xfrm>
            <a:off x="6297600" y="1843223"/>
            <a:ext cx="5894400" cy="374148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11"/>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Reporting Other Assets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12"/>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Reporting Other Assets</a:t>
            </a:r>
            <a:endParaRPr/>
          </a:p>
        </p:txBody>
      </p:sp>
      <p:sp>
        <p:nvSpPr>
          <p:cNvPr id="202" name="Google Shape;202;p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10.4: Financial Presentation of Other Assets	</a:t>
            </a:r>
            <a:endParaRPr sz="2400"/>
          </a:p>
          <a:p>
            <a:pPr marL="582930" lvl="0" indent="0" algn="l" rtl="0">
              <a:lnSpc>
                <a:spcPct val="90000"/>
              </a:lnSpc>
              <a:spcBef>
                <a:spcPts val="375"/>
              </a:spcBef>
              <a:spcAft>
                <a:spcPts val="0"/>
              </a:spcAft>
              <a:buClr>
                <a:schemeClr val="dk1"/>
              </a:buClr>
              <a:buSzPts val="1100"/>
              <a:buFont typeface="Arial"/>
              <a:buNone/>
            </a:pPr>
            <a:r>
              <a:rPr lang="en-US" sz="2000"/>
              <a:t>10.4.1: Demonstrate proper financial statement presentation and disclosures related to natural resources</a:t>
            </a:r>
            <a:endParaRPr sz="2000"/>
          </a:p>
          <a:p>
            <a:pPr marL="582930" lvl="0" indent="0" algn="l" rtl="0">
              <a:lnSpc>
                <a:spcPct val="90000"/>
              </a:lnSpc>
              <a:spcBef>
                <a:spcPts val="375"/>
              </a:spcBef>
              <a:spcAft>
                <a:spcPts val="0"/>
              </a:spcAft>
              <a:buClr>
                <a:schemeClr val="dk1"/>
              </a:buClr>
              <a:buSzPts val="1100"/>
              <a:buFont typeface="Arial"/>
              <a:buNone/>
            </a:pPr>
            <a:r>
              <a:rPr lang="en-US" sz="2000"/>
              <a:t>10.4.2: Demonstrate proper financial statement presentation and disclosures related to intangible assets</a:t>
            </a:r>
            <a:endParaRPr sz="2000"/>
          </a:p>
          <a:p>
            <a:pPr marL="582930" lvl="0" indent="0" algn="l" rtl="0">
              <a:lnSpc>
                <a:spcPct val="90000"/>
              </a:lnSpc>
              <a:spcBef>
                <a:spcPts val="375"/>
              </a:spcBef>
              <a:spcAft>
                <a:spcPts val="0"/>
              </a:spcAft>
              <a:buClr>
                <a:schemeClr val="dk1"/>
              </a:buClr>
              <a:buSzPts val="1100"/>
              <a:buFont typeface="Arial"/>
              <a:buNone/>
            </a:pPr>
            <a:r>
              <a:rPr lang="en-US" sz="2000"/>
              <a:t>10.4.3: Demonstrate proper financial statement presentation and disclosures related to other current and noncurrent assets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a20c8796a5_0_103"/>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sz="3100"/>
              <a:t>Demonstrate Proper Financial Statement Presentation and Disclosures Related to Natural Resources</a:t>
            </a:r>
            <a:endParaRPr sz="3100"/>
          </a:p>
        </p:txBody>
      </p:sp>
      <p:sp>
        <p:nvSpPr>
          <p:cNvPr id="209" name="Google Shape;209;ga20c8796a5_0_103"/>
          <p:cNvSpPr txBox="1">
            <a:spLocks noGrp="1"/>
          </p:cNvSpPr>
          <p:nvPr>
            <p:ph type="body" idx="1"/>
          </p:nvPr>
        </p:nvSpPr>
        <p:spPr>
          <a:xfrm>
            <a:off x="838200" y="1825625"/>
            <a:ext cx="10945200" cy="45660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700" b="1">
                <a:solidFill>
                  <a:srgbClr val="000000"/>
                </a:solidFill>
              </a:rPr>
              <a:t>Resource Development Expenses</a:t>
            </a:r>
            <a:endParaRPr sz="1700" b="1">
              <a:solidFill>
                <a:srgbClr val="000000"/>
              </a:solidFill>
            </a:endParaRPr>
          </a:p>
          <a:p>
            <a:pPr marL="0" lvl="0" indent="0" algn="l" rtl="0">
              <a:lnSpc>
                <a:spcPct val="115000"/>
              </a:lnSpc>
              <a:spcBef>
                <a:spcPts val="2400"/>
              </a:spcBef>
              <a:spcAft>
                <a:spcPts val="0"/>
              </a:spcAft>
              <a:buClr>
                <a:schemeClr val="dk1"/>
              </a:buClr>
              <a:buSzPts val="1100"/>
              <a:buFont typeface="Arial"/>
              <a:buNone/>
            </a:pPr>
            <a:r>
              <a:rPr lang="en-US" sz="1600" b="1">
                <a:solidFill>
                  <a:srgbClr val="000000"/>
                </a:solidFill>
              </a:rPr>
              <a:t>Costs in resource exploration, evaluation and development</a:t>
            </a:r>
            <a:r>
              <a:rPr lang="en-US" sz="1600">
                <a:solidFill>
                  <a:srgbClr val="000000"/>
                </a:solidFill>
              </a:rPr>
              <a:t> occur during the different phases of resource development projects. Exploration costs incurred before obtaining legal rights to explore an area are generally expensed as incurred. After obtaining legal rights, exploration costs are expensed in areas with uncertainty about obtaining proven resources. In areas where there is substantial knowledge about the area and consider it probable to obtain commercially viable proven resources, exploration and evaluation costs are capitalized.</a:t>
            </a:r>
            <a:endParaRPr sz="1600">
              <a:solidFill>
                <a:srgbClr val="000000"/>
              </a:solidFill>
            </a:endParaRPr>
          </a:p>
          <a:p>
            <a:pPr marL="0" lvl="0" indent="0" algn="l" rtl="0">
              <a:lnSpc>
                <a:spcPct val="115000"/>
              </a:lnSpc>
              <a:spcBef>
                <a:spcPts val="0"/>
              </a:spcBef>
              <a:spcAft>
                <a:spcPts val="0"/>
              </a:spcAft>
              <a:buClr>
                <a:schemeClr val="dk1"/>
              </a:buClr>
              <a:buSzPts val="1100"/>
              <a:buFont typeface="Arial"/>
              <a:buNone/>
            </a:pPr>
            <a:endParaRPr sz="700">
              <a:solidFill>
                <a:srgbClr val="000000"/>
              </a:solidFill>
            </a:endParaRPr>
          </a:p>
          <a:p>
            <a:pPr marL="0" lvl="0" indent="0" algn="l" rtl="0">
              <a:lnSpc>
                <a:spcPct val="115000"/>
              </a:lnSpc>
              <a:spcBef>
                <a:spcPts val="0"/>
              </a:spcBef>
              <a:spcAft>
                <a:spcPts val="0"/>
              </a:spcAft>
              <a:buClr>
                <a:schemeClr val="dk1"/>
              </a:buClr>
              <a:buSzPts val="1100"/>
              <a:buFont typeface="Arial"/>
              <a:buNone/>
            </a:pPr>
            <a:r>
              <a:rPr lang="en-US" sz="1600" b="1">
                <a:solidFill>
                  <a:srgbClr val="000000"/>
                </a:solidFill>
              </a:rPr>
              <a:t>Technical feasibility studies</a:t>
            </a:r>
            <a:r>
              <a:rPr lang="en-US" sz="1600">
                <a:solidFill>
                  <a:srgbClr val="000000"/>
                </a:solidFill>
              </a:rPr>
              <a:t> if obtained, resource evaluation expenses are capitalized when the study demonstrates proven or probable resources for which future economic returns are expected, while costs for projects not considered viable are expensed. Development costs necessary to bring the property to commercial production or increase the capacity or useful life are capitalized. Costs to maintain the production capacity in a property under production are expensed as incurred.</a:t>
            </a:r>
            <a:endParaRPr sz="1600">
              <a:solidFill>
                <a:srgbClr val="000000"/>
              </a:solidFill>
            </a:endParaRPr>
          </a:p>
          <a:p>
            <a:pPr marL="0" lvl="0" indent="0" algn="l" rtl="0">
              <a:lnSpc>
                <a:spcPct val="115000"/>
              </a:lnSpc>
              <a:spcBef>
                <a:spcPts val="0"/>
              </a:spcBef>
              <a:spcAft>
                <a:spcPts val="0"/>
              </a:spcAft>
              <a:buClr>
                <a:schemeClr val="dk1"/>
              </a:buClr>
              <a:buSzPts val="1100"/>
              <a:buFont typeface="Arial"/>
              <a:buNone/>
            </a:pPr>
            <a:endParaRPr sz="700">
              <a:solidFill>
                <a:srgbClr val="000000"/>
              </a:solidFill>
            </a:endParaRPr>
          </a:p>
          <a:p>
            <a:pPr marL="0" lvl="0" indent="0" algn="l" rtl="0">
              <a:lnSpc>
                <a:spcPct val="115000"/>
              </a:lnSpc>
              <a:spcBef>
                <a:spcPts val="0"/>
              </a:spcBef>
              <a:spcAft>
                <a:spcPts val="0"/>
              </a:spcAft>
              <a:buClr>
                <a:schemeClr val="dk1"/>
              </a:buClr>
              <a:buSzPts val="1100"/>
              <a:buFont typeface="Arial"/>
              <a:buNone/>
            </a:pPr>
            <a:r>
              <a:rPr lang="en-US" sz="1600" b="1">
                <a:solidFill>
                  <a:srgbClr val="000000"/>
                </a:solidFill>
              </a:rPr>
              <a:t>Capitalized resource costs </a:t>
            </a:r>
            <a:r>
              <a:rPr lang="en-US" sz="1600">
                <a:solidFill>
                  <a:srgbClr val="000000"/>
                </a:solidFill>
              </a:rPr>
              <a:t>are depleted using the units-of-production method. Resource development assets are evaluated for impairment when events or changes in circumstances indicate that the carrying amount may not be recoverable.</a:t>
            </a:r>
            <a:endParaRPr sz="1600">
              <a:solidFill>
                <a:srgbClr val="000000"/>
              </a:solidFill>
            </a:endParaRPr>
          </a:p>
          <a:p>
            <a:pPr marL="0" lvl="0" indent="0" algn="l" rtl="0">
              <a:lnSpc>
                <a:spcPct val="115000"/>
              </a:lnSpc>
              <a:spcBef>
                <a:spcPts val="750"/>
              </a:spcBef>
              <a:spcAft>
                <a:spcPts val="0"/>
              </a:spcAft>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ga20c8796a5_0_109"/>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sz="3100"/>
              <a:t>Demonstrate Proper Financial Statement Presentation and Disclosures Related to Intangible Assets</a:t>
            </a:r>
            <a:endParaRPr sz="3100"/>
          </a:p>
        </p:txBody>
      </p:sp>
      <p:sp>
        <p:nvSpPr>
          <p:cNvPr id="216" name="Google Shape;216;ga20c8796a5_0_109"/>
          <p:cNvSpPr txBox="1">
            <a:spLocks noGrp="1"/>
          </p:cNvSpPr>
          <p:nvPr>
            <p:ph type="body" idx="1"/>
          </p:nvPr>
        </p:nvSpPr>
        <p:spPr>
          <a:xfrm>
            <a:off x="838200" y="1825625"/>
            <a:ext cx="11159700" cy="47097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500">
                <a:solidFill>
                  <a:srgbClr val="000000"/>
                </a:solidFill>
                <a:highlight>
                  <a:srgbClr val="F1F7FB"/>
                </a:highlight>
              </a:rPr>
              <a:t>Here is the relevant checklist from the AICPA November 2017 Financial Reporting Framework for Small- and Medium-Sized Entities Presentation and Disclosure Checklist:</a:t>
            </a:r>
            <a:endParaRPr sz="1500">
              <a:solidFill>
                <a:srgbClr val="000000"/>
              </a:solidFill>
              <a:highlight>
                <a:srgbClr val="F1F7FB"/>
              </a:highlight>
            </a:endParaRPr>
          </a:p>
          <a:p>
            <a:pPr marL="0" lvl="0" indent="0" algn="l" rtl="0">
              <a:spcBef>
                <a:spcPts val="750"/>
              </a:spcBef>
              <a:spcAft>
                <a:spcPts val="0"/>
              </a:spcAft>
              <a:buNone/>
            </a:pPr>
            <a:r>
              <a:rPr lang="en-US" sz="1500">
                <a:solidFill>
                  <a:srgbClr val="000000"/>
                </a:solidFill>
                <a:highlight>
                  <a:srgbClr val="F1F7FB"/>
                </a:highlight>
              </a:rPr>
              <a:t>Intangible Assets [chapter 13] Presentation</a:t>
            </a:r>
            <a:endParaRPr sz="1500">
              <a:solidFill>
                <a:srgbClr val="000000"/>
              </a:solidFill>
              <a:highlight>
                <a:srgbClr val="F1F7FB"/>
              </a:highlight>
            </a:endParaRPr>
          </a:p>
          <a:p>
            <a:pPr marL="812800" lvl="0" indent="-323850" algn="l" rtl="0">
              <a:lnSpc>
                <a:spcPct val="115000"/>
              </a:lnSpc>
              <a:spcBef>
                <a:spcPts val="1200"/>
              </a:spcBef>
              <a:spcAft>
                <a:spcPts val="0"/>
              </a:spcAft>
              <a:buClr>
                <a:srgbClr val="000000"/>
              </a:buClr>
              <a:buSzPts val="1500"/>
              <a:buFont typeface="Century Gothic"/>
              <a:buAutoNum type="arabicPeriod"/>
            </a:pPr>
            <a:r>
              <a:rPr lang="en-US" sz="1500">
                <a:solidFill>
                  <a:srgbClr val="000000"/>
                </a:solidFill>
                <a:highlight>
                  <a:srgbClr val="F1F7FB"/>
                </a:highlight>
              </a:rPr>
              <a:t>Has the entity presented the aggregate amount of goodwill as a separate line item in the entity’s statement of financial position? [13.62]</a:t>
            </a:r>
            <a:endParaRPr sz="1500">
              <a:solidFill>
                <a:srgbClr val="000000"/>
              </a:solidFill>
              <a:highlight>
                <a:srgbClr val="F1F7FB"/>
              </a:highlight>
            </a:endParaRPr>
          </a:p>
          <a:p>
            <a:pPr marL="812800" lvl="0" indent="-323850" algn="l" rtl="0">
              <a:lnSpc>
                <a:spcPct val="115000"/>
              </a:lnSpc>
              <a:spcBef>
                <a:spcPts val="0"/>
              </a:spcBef>
              <a:spcAft>
                <a:spcPts val="0"/>
              </a:spcAft>
              <a:buClr>
                <a:srgbClr val="000000"/>
              </a:buClr>
              <a:buSzPts val="1500"/>
              <a:buFont typeface="Century Gothic"/>
              <a:buAutoNum type="arabicPeriod"/>
            </a:pPr>
            <a:r>
              <a:rPr lang="en-US" sz="1500">
                <a:solidFill>
                  <a:srgbClr val="000000"/>
                </a:solidFill>
                <a:highlight>
                  <a:srgbClr val="F1F7FB"/>
                </a:highlight>
              </a:rPr>
              <a:t>Has the entity aggregated and presented intangible assets as a separate line item in the entity’s statement of financial position? [13.63]</a:t>
            </a:r>
            <a:endParaRPr sz="1500">
              <a:solidFill>
                <a:srgbClr val="000000"/>
              </a:solidFill>
              <a:highlight>
                <a:srgbClr val="F1F7FB"/>
              </a:highlight>
            </a:endParaRPr>
          </a:p>
          <a:p>
            <a:pPr marL="0" lvl="0" indent="0" algn="l" rtl="0">
              <a:spcBef>
                <a:spcPts val="2900"/>
              </a:spcBef>
              <a:spcAft>
                <a:spcPts val="0"/>
              </a:spcAft>
              <a:buNone/>
            </a:pPr>
            <a:r>
              <a:rPr lang="en-US" sz="1600">
                <a:solidFill>
                  <a:srgbClr val="000000"/>
                </a:solidFill>
                <a:highlight>
                  <a:srgbClr val="F1F7FB"/>
                </a:highlight>
              </a:rPr>
              <a:t>Disclosure</a:t>
            </a:r>
            <a:endParaRPr sz="1600">
              <a:solidFill>
                <a:srgbClr val="000000"/>
              </a:solidFill>
              <a:highlight>
                <a:srgbClr val="F1F7FB"/>
              </a:highlight>
            </a:endParaRPr>
          </a:p>
          <a:p>
            <a:pPr marL="812800" lvl="0" indent="-317500" algn="l" rtl="0">
              <a:lnSpc>
                <a:spcPct val="115000"/>
              </a:lnSpc>
              <a:spcBef>
                <a:spcPts val="1200"/>
              </a:spcBef>
              <a:spcAft>
                <a:spcPts val="0"/>
              </a:spcAft>
              <a:buClr>
                <a:srgbClr val="000000"/>
              </a:buClr>
              <a:buSzPts val="1400"/>
              <a:buFont typeface="Century Gothic"/>
              <a:buAutoNum type="arabicPeriod"/>
            </a:pPr>
            <a:r>
              <a:rPr lang="en-US" sz="1400">
                <a:solidFill>
                  <a:srgbClr val="000000"/>
                </a:solidFill>
                <a:highlight>
                  <a:srgbClr val="F1F7FB"/>
                </a:highlight>
              </a:rPr>
              <a:t>Has the entity disclosed the following information:</a:t>
            </a:r>
            <a:endParaRPr sz="1400">
              <a:solidFill>
                <a:srgbClr val="000000"/>
              </a:solidFill>
              <a:highlight>
                <a:srgbClr val="F1F7FB"/>
              </a:highlight>
            </a:endParaRPr>
          </a:p>
          <a:p>
            <a:pPr marL="1270000" lvl="0" indent="-317500" algn="l" rtl="0">
              <a:lnSpc>
                <a:spcPct val="115000"/>
              </a:lnSpc>
              <a:spcBef>
                <a:spcPts val="0"/>
              </a:spcBef>
              <a:spcAft>
                <a:spcPts val="0"/>
              </a:spcAft>
              <a:buClr>
                <a:srgbClr val="000000"/>
              </a:buClr>
              <a:buSzPts val="1400"/>
              <a:buFont typeface="Century Gothic"/>
              <a:buChar char="●"/>
            </a:pPr>
            <a:r>
              <a:rPr lang="en-US" sz="1400" i="1">
                <a:solidFill>
                  <a:srgbClr val="000000"/>
                </a:solidFill>
                <a:highlight>
                  <a:srgbClr val="F1F7FB"/>
                </a:highlight>
              </a:rPr>
              <a:t>The carrying amount in total and by major intangible asset class?</a:t>
            </a:r>
            <a:endParaRPr sz="1400" i="1">
              <a:solidFill>
                <a:srgbClr val="000000"/>
              </a:solidFill>
              <a:highlight>
                <a:srgbClr val="F1F7FB"/>
              </a:highlight>
            </a:endParaRPr>
          </a:p>
          <a:p>
            <a:pPr marL="1270000" lvl="0" indent="-317500" algn="l" rtl="0">
              <a:lnSpc>
                <a:spcPct val="115000"/>
              </a:lnSpc>
              <a:spcBef>
                <a:spcPts val="0"/>
              </a:spcBef>
              <a:spcAft>
                <a:spcPts val="0"/>
              </a:spcAft>
              <a:buClr>
                <a:srgbClr val="000000"/>
              </a:buClr>
              <a:buSzPts val="1400"/>
              <a:buFont typeface="Century Gothic"/>
              <a:buChar char="●"/>
            </a:pPr>
            <a:r>
              <a:rPr lang="en-US" sz="1400">
                <a:solidFill>
                  <a:srgbClr val="000000"/>
                </a:solidFill>
                <a:highlight>
                  <a:srgbClr val="F1F7FB"/>
                </a:highlight>
              </a:rPr>
              <a:t>The aggregate amortization expense for the period?</a:t>
            </a:r>
            <a:endParaRPr sz="1400">
              <a:solidFill>
                <a:srgbClr val="000000"/>
              </a:solidFill>
              <a:highlight>
                <a:srgbClr val="F1F7FB"/>
              </a:highlight>
            </a:endParaRPr>
          </a:p>
          <a:p>
            <a:pPr marL="1270000" lvl="0" indent="-317500" algn="l" rtl="0">
              <a:lnSpc>
                <a:spcPct val="115000"/>
              </a:lnSpc>
              <a:spcBef>
                <a:spcPts val="0"/>
              </a:spcBef>
              <a:spcAft>
                <a:spcPts val="0"/>
              </a:spcAft>
              <a:buClr>
                <a:srgbClr val="000000"/>
              </a:buClr>
              <a:buSzPts val="1400"/>
              <a:buFont typeface="Century Gothic"/>
              <a:buChar char="●"/>
            </a:pPr>
            <a:r>
              <a:rPr lang="en-US" sz="1400">
                <a:solidFill>
                  <a:srgbClr val="000000"/>
                </a:solidFill>
                <a:highlight>
                  <a:srgbClr val="F1F7FB"/>
                </a:highlight>
              </a:rPr>
              <a:t>The amortization method used, including the amortization period or rate, by major intangible asset class?</a:t>
            </a:r>
            <a:endParaRPr sz="1400">
              <a:solidFill>
                <a:srgbClr val="000000"/>
              </a:solidFill>
              <a:highlight>
                <a:srgbClr val="F1F7FB"/>
              </a:highlight>
            </a:endParaRPr>
          </a:p>
          <a:p>
            <a:pPr marL="1270000" lvl="0" indent="-317500" algn="l" rtl="0">
              <a:lnSpc>
                <a:spcPct val="115000"/>
              </a:lnSpc>
              <a:spcBef>
                <a:spcPts val="0"/>
              </a:spcBef>
              <a:spcAft>
                <a:spcPts val="0"/>
              </a:spcAft>
              <a:buClr>
                <a:srgbClr val="000000"/>
              </a:buClr>
              <a:buSzPts val="1400"/>
              <a:buFont typeface="Century Gothic"/>
              <a:buChar char="●"/>
            </a:pPr>
            <a:r>
              <a:rPr lang="en-US" sz="1400">
                <a:solidFill>
                  <a:srgbClr val="000000"/>
                </a:solidFill>
                <a:highlight>
                  <a:srgbClr val="F1F7FB"/>
                </a:highlight>
              </a:rPr>
              <a:t>The accounting policy for internally generated intangible assets, including the treatment of development costs, whether expensed or capitalized? [13.64]</a:t>
            </a:r>
            <a:endParaRPr sz="1400">
              <a:solidFill>
                <a:srgbClr val="000000"/>
              </a:solidFill>
              <a:highlight>
                <a:srgbClr val="F1F7FB"/>
              </a:highlight>
            </a:endParaRPr>
          </a:p>
          <a:p>
            <a:pPr marL="812800" lvl="0" indent="-317500" algn="l" rtl="0">
              <a:lnSpc>
                <a:spcPct val="115000"/>
              </a:lnSpc>
              <a:spcBef>
                <a:spcPts val="0"/>
              </a:spcBef>
              <a:spcAft>
                <a:spcPts val="0"/>
              </a:spcAft>
              <a:buClr>
                <a:srgbClr val="000000"/>
              </a:buClr>
              <a:buSzPts val="1400"/>
              <a:buFont typeface="Century Gothic"/>
              <a:buAutoNum type="arabicPeriod" startAt="2"/>
            </a:pPr>
            <a:r>
              <a:rPr lang="en-US" sz="1400">
                <a:solidFill>
                  <a:srgbClr val="000000"/>
                </a:solidFill>
                <a:highlight>
                  <a:srgbClr val="F1F7FB"/>
                </a:highlight>
              </a:rPr>
              <a:t>If the entity has incurred expenditure on start-up costs, has the entity disclosed the policy for accounting for those costs? [13.66]</a:t>
            </a:r>
            <a:endParaRPr sz="1400">
              <a:solidFill>
                <a:srgbClr val="000000"/>
              </a:solidFill>
              <a:highlight>
                <a:srgbClr val="F1F7FB"/>
              </a:highlight>
            </a:endParaRPr>
          </a:p>
          <a:p>
            <a:pPr marL="0" lvl="0" indent="0" algn="l" rtl="0">
              <a:spcBef>
                <a:spcPts val="2900"/>
              </a:spcBef>
              <a:spcAft>
                <a:spcPts val="0"/>
              </a:spcAft>
              <a:buNone/>
            </a:pPr>
            <a:endParaRPr sz="1200">
              <a:solidFill>
                <a:srgbClr val="373D3F"/>
              </a:solidFill>
              <a:highlight>
                <a:srgbClr val="FFFFFF"/>
              </a:highlight>
              <a:latin typeface="Arial"/>
              <a:ea typeface="Arial"/>
              <a:cs typeface="Arial"/>
              <a:sym typeface="Arial"/>
            </a:endParaRPr>
          </a:p>
          <a:p>
            <a:pPr marL="0" lvl="0" indent="0" algn="l" rtl="0">
              <a:spcBef>
                <a:spcPts val="750"/>
              </a:spcBef>
              <a:spcAft>
                <a:spcPts val="0"/>
              </a:spcAft>
              <a:buNone/>
            </a:pPr>
            <a:endParaRPr sz="1200">
              <a:solidFill>
                <a:srgbClr val="373D3F"/>
              </a:solidFill>
              <a:highlight>
                <a:srgbClr val="FFFFFF"/>
              </a:highlight>
            </a:endParaRPr>
          </a:p>
          <a:p>
            <a:pPr marL="0" lvl="0" indent="0" algn="l" rtl="0">
              <a:lnSpc>
                <a:spcPct val="160000"/>
              </a:lnSpc>
              <a:spcBef>
                <a:spcPts val="0"/>
              </a:spcBef>
              <a:spcAft>
                <a:spcPts val="0"/>
              </a:spcAft>
              <a:buNone/>
            </a:pPr>
            <a:endParaRPr sz="1200">
              <a:solidFill>
                <a:srgbClr val="373D3F"/>
              </a:solidFill>
              <a:highlight>
                <a:srgbClr val="FFFFFF"/>
              </a:highlight>
            </a:endParaRPr>
          </a:p>
          <a:p>
            <a:pPr marL="0" lvl="0" indent="0" algn="l" rtl="0">
              <a:lnSpc>
                <a:spcPct val="100000"/>
              </a:lnSpc>
              <a:spcBef>
                <a:spcPts val="2400"/>
              </a:spcBef>
              <a:spcAft>
                <a:spcPts val="2400"/>
              </a:spcAft>
              <a:buNone/>
            </a:pPr>
            <a:endParaRPr sz="1200">
              <a:solidFill>
                <a:srgbClr val="373D3F"/>
              </a:solidFill>
              <a:highlight>
                <a:srgbClr val="FFFFFF"/>
              </a:highlight>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ga20c8796a5_0_11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3000"/>
              <a:t>Demonstrate Proper Financial Statement Presentation and Disclosures to Other Current and Noncurrent Assets</a:t>
            </a:r>
            <a:endParaRPr sz="3000"/>
          </a:p>
        </p:txBody>
      </p:sp>
      <p:sp>
        <p:nvSpPr>
          <p:cNvPr id="223" name="Google Shape;223;ga20c8796a5_0_115"/>
          <p:cNvSpPr txBox="1">
            <a:spLocks noGrp="1"/>
          </p:cNvSpPr>
          <p:nvPr>
            <p:ph type="body" idx="1"/>
          </p:nvPr>
        </p:nvSpPr>
        <p:spPr>
          <a:xfrm>
            <a:off x="838200" y="1825625"/>
            <a:ext cx="10873500" cy="48795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500">
                <a:solidFill>
                  <a:srgbClr val="000000"/>
                </a:solidFill>
              </a:rPr>
              <a:t>From the AICPA November 2017 Financial Reporting Framework for Small- and Medium-Sized Entities Presentation and Disclosure Checklist:</a:t>
            </a:r>
            <a:endParaRPr sz="1500">
              <a:solidFill>
                <a:srgbClr val="000000"/>
              </a:solidFill>
            </a:endParaRPr>
          </a:p>
          <a:p>
            <a:pPr marL="0" lvl="0" indent="0" algn="l" rtl="0">
              <a:lnSpc>
                <a:spcPct val="115000"/>
              </a:lnSpc>
              <a:spcBef>
                <a:spcPts val="0"/>
              </a:spcBef>
              <a:spcAft>
                <a:spcPts val="0"/>
              </a:spcAft>
              <a:buClr>
                <a:schemeClr val="dk1"/>
              </a:buClr>
              <a:buSzPts val="1100"/>
              <a:buFont typeface="Arial"/>
              <a:buNone/>
            </a:pPr>
            <a:endParaRPr sz="1200">
              <a:solidFill>
                <a:srgbClr val="000000"/>
              </a:solidFill>
            </a:endParaRPr>
          </a:p>
          <a:p>
            <a:pPr marL="0" lvl="0" indent="0" algn="l" rtl="0">
              <a:lnSpc>
                <a:spcPct val="115000"/>
              </a:lnSpc>
              <a:spcBef>
                <a:spcPts val="0"/>
              </a:spcBef>
              <a:spcAft>
                <a:spcPts val="0"/>
              </a:spcAft>
              <a:buClr>
                <a:schemeClr val="dk1"/>
              </a:buClr>
              <a:buSzPts val="1100"/>
              <a:buFont typeface="Arial"/>
              <a:buNone/>
            </a:pPr>
            <a:r>
              <a:rPr lang="en-US" sz="1400">
                <a:solidFill>
                  <a:srgbClr val="000000"/>
                </a:solidFill>
              </a:rPr>
              <a:t>Equity, Debt, and Other Investments [chapter 11] Presentation</a:t>
            </a:r>
            <a:endParaRPr sz="1400">
              <a:solidFill>
                <a:srgbClr val="000000"/>
              </a:solidFill>
            </a:endParaRPr>
          </a:p>
          <a:p>
            <a:pPr marL="812800" lvl="0" indent="-304800" algn="l" rtl="0">
              <a:lnSpc>
                <a:spcPct val="115000"/>
              </a:lnSpc>
              <a:spcBef>
                <a:spcPts val="1200"/>
              </a:spcBef>
              <a:spcAft>
                <a:spcPts val="0"/>
              </a:spcAft>
              <a:buClr>
                <a:srgbClr val="000000"/>
              </a:buClr>
              <a:buSzPts val="1200"/>
              <a:buFont typeface="Century Gothic"/>
              <a:buAutoNum type="arabicPeriod"/>
            </a:pPr>
            <a:r>
              <a:rPr lang="en-US" sz="1200">
                <a:solidFill>
                  <a:srgbClr val="000000"/>
                </a:solidFill>
              </a:rPr>
              <a:t>Has the entity presented the following separately on the statement of financial position or in the notes to the financial statements:</a:t>
            </a:r>
            <a:br>
              <a:rPr lang="en-US" sz="1200">
                <a:solidFill>
                  <a:srgbClr val="000000"/>
                </a:solidFill>
              </a:rPr>
            </a:br>
            <a:r>
              <a:rPr lang="en-US" sz="1200">
                <a:solidFill>
                  <a:srgbClr val="000000"/>
                </a:solidFill>
              </a:rPr>
              <a:t>a. Investments in companies subject to significant influence accounted for using the equity method?</a:t>
            </a:r>
            <a:br>
              <a:rPr lang="en-US" sz="1200">
                <a:solidFill>
                  <a:srgbClr val="000000"/>
                </a:solidFill>
              </a:rPr>
            </a:br>
            <a:r>
              <a:rPr lang="en-US" sz="1200">
                <a:solidFill>
                  <a:srgbClr val="000000"/>
                </a:solidFill>
              </a:rPr>
              <a:t>b. Other investments accounted for at cost?</a:t>
            </a:r>
            <a:br>
              <a:rPr lang="en-US" sz="1200">
                <a:solidFill>
                  <a:srgbClr val="000000"/>
                </a:solidFill>
              </a:rPr>
            </a:br>
            <a:r>
              <a:rPr lang="en-US" sz="1200">
                <a:solidFill>
                  <a:srgbClr val="000000"/>
                </a:solidFill>
              </a:rPr>
              <a:t>c. Equity and debt investments held-for-sale? [11.20]</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Has the entity presented separately in the statement of operations or in the notes to the financial statements:</a:t>
            </a:r>
            <a:br>
              <a:rPr lang="en-US" sz="1200">
                <a:solidFill>
                  <a:srgbClr val="000000"/>
                </a:solidFill>
              </a:rPr>
            </a:br>
            <a:r>
              <a:rPr lang="en-US" sz="1200">
                <a:solidFill>
                  <a:srgbClr val="000000"/>
                </a:solidFill>
              </a:rPr>
              <a:t>a. Income from investments in companies subject to significant influence accounted for using the equity method?</a:t>
            </a:r>
            <a:br>
              <a:rPr lang="en-US" sz="1200">
                <a:solidFill>
                  <a:srgbClr val="000000"/>
                </a:solidFill>
              </a:rPr>
            </a:br>
            <a:r>
              <a:rPr lang="en-US" sz="1200">
                <a:solidFill>
                  <a:srgbClr val="000000"/>
                </a:solidFill>
              </a:rPr>
              <a:t>b. Income from other investments accounted for at cost?</a:t>
            </a:r>
            <a:br>
              <a:rPr lang="en-US" sz="1200">
                <a:solidFill>
                  <a:srgbClr val="000000"/>
                </a:solidFill>
              </a:rPr>
            </a:br>
            <a:r>
              <a:rPr lang="en-US" sz="1200">
                <a:solidFill>
                  <a:srgbClr val="000000"/>
                </a:solidFill>
              </a:rPr>
              <a:t>c. Equity and debt investments held-for-sale? [11.21]</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Has the entity grouped investments reported on the statement of financial position and investment income reported in the statement of operations in the same way? [11.22]</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The FRF for SMEs accounting framework requires that equity method investees normally should follow the same basis of accounting (FRF for SMEs accounting framework) as the investor. Accordingly, have the financial statements of equity- method investees been adjusted, if necessary, to conform with standards in the framework, unless it is impracticable to do so? [11.05]</a:t>
            </a:r>
            <a:endParaRPr sz="1200">
              <a:solidFill>
                <a:srgbClr val="000000"/>
              </a:solidFill>
            </a:endParaRPr>
          </a:p>
          <a:p>
            <a:pPr marL="812800" lvl="0" indent="-304800" algn="l" rtl="0">
              <a:lnSpc>
                <a:spcPct val="115000"/>
              </a:lnSpc>
              <a:spcBef>
                <a:spcPts val="0"/>
              </a:spcBef>
              <a:spcAft>
                <a:spcPts val="0"/>
              </a:spcAft>
              <a:buClr>
                <a:srgbClr val="000000"/>
              </a:buClr>
              <a:buSzPts val="1200"/>
              <a:buFont typeface="Century Gothic"/>
              <a:buAutoNum type="arabicPeriod"/>
            </a:pPr>
            <a:r>
              <a:rPr lang="en-US" sz="1200">
                <a:solidFill>
                  <a:srgbClr val="000000"/>
                </a:solidFill>
              </a:rPr>
              <a:t>Has the entity’s proportionate share of any discontinued operations, changes in accounting policy, corrections of errors relating to prior period financial statements, or capital transactions of an equity-method investee presented and disclosed separately, according to its nature, in the entity’s financial statements? [11.13]</a:t>
            </a:r>
            <a:endParaRPr sz="1200">
              <a:solidFill>
                <a:srgbClr val="000000"/>
              </a:solidFill>
            </a:endParaRPr>
          </a:p>
          <a:p>
            <a:pPr marL="0" lvl="0" indent="0" algn="l" rtl="0">
              <a:spcBef>
                <a:spcPts val="2900"/>
              </a:spcBef>
              <a:spcAft>
                <a:spcPts val="0"/>
              </a:spcAft>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ga20c8796a5_0_13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sz="3000"/>
              <a:t>Demonstrate Proper Financial Statement Presentation and Disclosures to Other Current and Noncurrent Assets</a:t>
            </a:r>
            <a:endParaRPr/>
          </a:p>
        </p:txBody>
      </p:sp>
      <p:sp>
        <p:nvSpPr>
          <p:cNvPr id="230" name="Google Shape;230;ga20c8796a5_0_131"/>
          <p:cNvSpPr txBox="1">
            <a:spLocks noGrp="1"/>
          </p:cNvSpPr>
          <p:nvPr>
            <p:ph type="body" idx="1"/>
          </p:nvPr>
        </p:nvSpPr>
        <p:spPr>
          <a:xfrm>
            <a:off x="838200" y="1825625"/>
            <a:ext cx="10787700" cy="4351200"/>
          </a:xfrm>
          <a:prstGeom prst="rect">
            <a:avLst/>
          </a:prstGeom>
        </p:spPr>
        <p:txBody>
          <a:bodyPr spcFirstLastPara="1" wrap="square" lIns="91425" tIns="45700" rIns="91425" bIns="45700" anchor="t" anchorCtr="0">
            <a:noAutofit/>
          </a:bodyPr>
          <a:lstStyle/>
          <a:p>
            <a:pPr marL="0" lvl="0" indent="0" algn="l" rtl="0">
              <a:lnSpc>
                <a:spcPct val="160000"/>
              </a:lnSpc>
              <a:spcBef>
                <a:spcPts val="0"/>
              </a:spcBef>
              <a:spcAft>
                <a:spcPts val="0"/>
              </a:spcAft>
              <a:buClr>
                <a:schemeClr val="dk1"/>
              </a:buClr>
              <a:buSzPts val="1100"/>
              <a:buFont typeface="Arial"/>
              <a:buNone/>
            </a:pPr>
            <a:r>
              <a:rPr lang="en-US" sz="1800">
                <a:solidFill>
                  <a:srgbClr val="000000"/>
                </a:solidFill>
              </a:rPr>
              <a:t>Disclosure</a:t>
            </a:r>
            <a:endParaRPr sz="1800">
              <a:solidFill>
                <a:srgbClr val="000000"/>
              </a:solidFill>
            </a:endParaRPr>
          </a:p>
          <a:p>
            <a:pPr marL="812800" lvl="0" indent="-336550" algn="l" rtl="0">
              <a:lnSpc>
                <a:spcPct val="115000"/>
              </a:lnSpc>
              <a:spcBef>
                <a:spcPts val="1200"/>
              </a:spcBef>
              <a:spcAft>
                <a:spcPts val="0"/>
              </a:spcAft>
              <a:buClr>
                <a:srgbClr val="000000"/>
              </a:buClr>
              <a:buSzPts val="1700"/>
              <a:buFont typeface="Century Gothic"/>
              <a:buAutoNum type="arabicPeriod"/>
            </a:pPr>
            <a:r>
              <a:rPr lang="en-US" sz="1700">
                <a:solidFill>
                  <a:srgbClr val="000000"/>
                </a:solidFill>
              </a:rPr>
              <a:t>Has the entity disclosed the basis used to account for investments? [11.23]</a:t>
            </a:r>
            <a:endParaRPr sz="1700">
              <a:solidFill>
                <a:srgbClr val="000000"/>
              </a:solidFill>
            </a:endParaRPr>
          </a:p>
          <a:p>
            <a:pPr marL="812800" lvl="0" indent="-336550" algn="l" rtl="0">
              <a:lnSpc>
                <a:spcPct val="115000"/>
              </a:lnSpc>
              <a:spcBef>
                <a:spcPts val="0"/>
              </a:spcBef>
              <a:spcAft>
                <a:spcPts val="0"/>
              </a:spcAft>
              <a:buClr>
                <a:srgbClr val="000000"/>
              </a:buClr>
              <a:buSzPts val="1700"/>
              <a:buFont typeface="Century Gothic"/>
              <a:buAutoNum type="arabicPeriod"/>
            </a:pPr>
            <a:r>
              <a:rPr lang="en-US" sz="1700">
                <a:solidFill>
                  <a:srgbClr val="000000"/>
                </a:solidFill>
              </a:rPr>
              <a:t>When the fiscal periods of an investor and an investee are not the same and the equity method is used to account for the investee, has the entity disclosed events relating to, or transactions of, the investee that have occurred during the intervening period and significantly affect the financial position or results of operations of the investor? (This disclosure is not necessary if these events or transactions are recorded in the financial statements.) [11.24]</a:t>
            </a:r>
            <a:endParaRPr sz="1700">
              <a:solidFill>
                <a:srgbClr val="000000"/>
              </a:solidFill>
            </a:endParaRPr>
          </a:p>
          <a:p>
            <a:pPr marL="812800" lvl="0" indent="-336550" algn="l" rtl="0">
              <a:lnSpc>
                <a:spcPct val="115000"/>
              </a:lnSpc>
              <a:spcBef>
                <a:spcPts val="0"/>
              </a:spcBef>
              <a:spcAft>
                <a:spcPts val="0"/>
              </a:spcAft>
              <a:buClr>
                <a:srgbClr val="000000"/>
              </a:buClr>
              <a:buSzPts val="1700"/>
              <a:buFont typeface="Century Gothic"/>
              <a:buAutoNum type="arabicPeriod"/>
            </a:pPr>
            <a:r>
              <a:rPr lang="en-US" sz="1700">
                <a:solidFill>
                  <a:srgbClr val="000000"/>
                </a:solidFill>
              </a:rPr>
              <a:t>Other than for investments held for sale, has the entity disclosed the name and description of each significant investment, including the carrying amounts, and proportion of ownership interests held in each investment? [11.25]</a:t>
            </a:r>
            <a:endParaRPr sz="1700">
              <a:solidFill>
                <a:srgbClr val="000000"/>
              </a:solidFill>
            </a:endParaRPr>
          </a:p>
          <a:p>
            <a:pPr marL="0" lvl="0" indent="0" algn="l" rtl="0">
              <a:lnSpc>
                <a:spcPct val="115000"/>
              </a:lnSpc>
              <a:spcBef>
                <a:spcPts val="2900"/>
              </a:spcBef>
              <a:spcAft>
                <a:spcPts val="0"/>
              </a:spcAft>
              <a:buClr>
                <a:schemeClr val="dk1"/>
              </a:buClr>
              <a:buSzPts val="1100"/>
              <a:buFont typeface="Arial"/>
              <a:buNone/>
            </a:pPr>
            <a:r>
              <a:rPr lang="en-US" sz="1700">
                <a:solidFill>
                  <a:srgbClr val="000000"/>
                </a:solidFill>
              </a:rPr>
              <a:t>In the following footnote excerpts from Albemarle Corporation’s 2019 annual report, see if you can find the required disclosures with regard to other current assets, particularly investments.</a:t>
            </a:r>
            <a:endParaRPr sz="1700">
              <a:solidFill>
                <a:srgbClr val="000000"/>
              </a:solidFill>
            </a:endParaRPr>
          </a:p>
          <a:p>
            <a:pPr marL="0" lvl="0" indent="0" algn="l" rtl="0">
              <a:spcBef>
                <a:spcPts val="2400"/>
              </a:spcBef>
              <a:spcAft>
                <a:spcPts val="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ac6a87c0aa_0_3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Zango, Inc. has multiple patents for toy designs and goodwill to be disclosed on its financial statements. Zango, Inc asks you to consult with them on the proper way to report these intangible assets. You tell them, patents, goodwill and other intangible assets are to be reported on the financial statements as: </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Noncurrent equity before Bonds.</a:t>
            </a:r>
            <a:endParaRPr/>
          </a:p>
          <a:p>
            <a:pPr marL="914400" lvl="0" indent="-457200" algn="l" rtl="0">
              <a:lnSpc>
                <a:spcPct val="90000"/>
              </a:lnSpc>
              <a:spcBef>
                <a:spcPts val="750"/>
              </a:spcBef>
              <a:spcAft>
                <a:spcPts val="0"/>
              </a:spcAft>
              <a:buSzPts val="2100"/>
              <a:buFont typeface="Arial"/>
              <a:buAutoNum type="alphaUcPeriod"/>
            </a:pPr>
            <a:r>
              <a:rPr lang="en-US"/>
              <a:t>Noncurrent assets after PP&amp;E.</a:t>
            </a:r>
            <a:endParaRPr/>
          </a:p>
          <a:p>
            <a:pPr marL="914400" lvl="0" indent="-457200" algn="l" rtl="0">
              <a:lnSpc>
                <a:spcPct val="90000"/>
              </a:lnSpc>
              <a:spcBef>
                <a:spcPts val="750"/>
              </a:spcBef>
              <a:spcAft>
                <a:spcPts val="0"/>
              </a:spcAft>
              <a:buSzPts val="2100"/>
              <a:buFont typeface="Arial"/>
              <a:buAutoNum type="alphaUcPeriod"/>
            </a:pPr>
            <a:r>
              <a:rPr lang="en-US"/>
              <a:t>Current assets after cash.</a:t>
            </a:r>
            <a:endParaRPr/>
          </a:p>
          <a:p>
            <a:pPr marL="914400" lvl="0" indent="-457200" algn="l" rtl="0">
              <a:lnSpc>
                <a:spcPct val="90000"/>
              </a:lnSpc>
              <a:spcBef>
                <a:spcPts val="750"/>
              </a:spcBef>
              <a:spcAft>
                <a:spcPts val="0"/>
              </a:spcAft>
              <a:buSzPts val="2100"/>
              <a:buFont typeface="Arial"/>
              <a:buAutoNum type="alphaUcPeriod"/>
            </a:pPr>
            <a:r>
              <a:rPr lang="en-US"/>
              <a:t>Noncurrent assets after inventory.</a:t>
            </a:r>
            <a:endParaRPr/>
          </a:p>
          <a:p>
            <a:pPr marL="38100" lvl="0" indent="0" algn="l" rtl="0">
              <a:lnSpc>
                <a:spcPct val="90000"/>
              </a:lnSpc>
              <a:spcBef>
                <a:spcPts val="750"/>
              </a:spcBef>
              <a:spcAft>
                <a:spcPts val="0"/>
              </a:spcAft>
              <a:buSzPts val="2800"/>
              <a:buNone/>
            </a:pPr>
            <a:endParaRPr/>
          </a:p>
        </p:txBody>
      </p:sp>
      <p:sp>
        <p:nvSpPr>
          <p:cNvPr id="236" name="Google Shape;236;gac6a87c0aa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Natural Resources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Quick Review</a:t>
            </a:r>
            <a:endParaRPr/>
          </a:p>
        </p:txBody>
      </p:sp>
      <p:sp>
        <p:nvSpPr>
          <p:cNvPr id="242" name="Google Shape;242;p13"/>
          <p:cNvSpPr txBox="1">
            <a:spLocks noGrp="1"/>
          </p:cNvSpPr>
          <p:nvPr>
            <p:ph type="body" idx="1"/>
          </p:nvPr>
        </p:nvSpPr>
        <p:spPr>
          <a:xfrm>
            <a:off x="838200" y="1690700"/>
            <a:ext cx="10515600" cy="4351200"/>
          </a:xfrm>
          <a:prstGeom prst="rect">
            <a:avLst/>
          </a:prstGeom>
          <a:noFill/>
          <a:ln>
            <a:noFill/>
          </a:ln>
        </p:spPr>
        <p:txBody>
          <a:bodyPr spcFirstLastPara="1" wrap="square" lIns="91425" tIns="45700" rIns="91425" bIns="45700" anchor="t" anchorCtr="0">
            <a:noAutofit/>
          </a:bodyPr>
          <a:lstStyle/>
          <a:p>
            <a:pPr marL="457200" lvl="0" indent="-368300" algn="l" rtl="0">
              <a:lnSpc>
                <a:spcPct val="150000"/>
              </a:lnSpc>
              <a:spcBef>
                <a:spcPts val="375"/>
              </a:spcBef>
              <a:spcAft>
                <a:spcPts val="0"/>
              </a:spcAft>
              <a:buSzPts val="2200"/>
              <a:buChar char="•"/>
            </a:pPr>
            <a:r>
              <a:rPr lang="en-US" sz="2200"/>
              <a:t>What is the nature of depletable assets?</a:t>
            </a:r>
            <a:endParaRPr sz="2200"/>
          </a:p>
          <a:p>
            <a:pPr marL="457200" lvl="0" indent="-368300" algn="l" rtl="0">
              <a:lnSpc>
                <a:spcPct val="150000"/>
              </a:lnSpc>
              <a:spcBef>
                <a:spcPts val="0"/>
              </a:spcBef>
              <a:spcAft>
                <a:spcPts val="0"/>
              </a:spcAft>
              <a:buSzPts val="2200"/>
              <a:buChar char="•"/>
            </a:pPr>
            <a:r>
              <a:rPr lang="en-US" sz="2200"/>
              <a:t>How are depletion for a given cost, residual value, and estimated output calculated?</a:t>
            </a:r>
            <a:endParaRPr sz="2200"/>
          </a:p>
          <a:p>
            <a:pPr marL="457200" lvl="0" indent="-368300" algn="l" rtl="0">
              <a:lnSpc>
                <a:spcPct val="150000"/>
              </a:lnSpc>
              <a:spcBef>
                <a:spcPts val="0"/>
              </a:spcBef>
              <a:spcAft>
                <a:spcPts val="0"/>
              </a:spcAft>
              <a:buSzPts val="2200"/>
              <a:buChar char="•"/>
            </a:pPr>
            <a:r>
              <a:rPr lang="en-US" sz="2200"/>
              <a:t>When and how are adjusting entries for the recording of depletion recorded?</a:t>
            </a:r>
            <a:endParaRPr sz="2200"/>
          </a:p>
          <a:p>
            <a:pPr marL="457200" lvl="0" indent="-368300" algn="l" rtl="0">
              <a:lnSpc>
                <a:spcPct val="150000"/>
              </a:lnSpc>
              <a:spcBef>
                <a:spcPts val="0"/>
              </a:spcBef>
              <a:spcAft>
                <a:spcPts val="0"/>
              </a:spcAft>
              <a:buSzPts val="2200"/>
              <a:buChar char="•"/>
            </a:pPr>
            <a:r>
              <a:rPr lang="en-US" sz="2200"/>
              <a:t>What is the definition of intangible assets?</a:t>
            </a:r>
            <a:endParaRPr sz="2200"/>
          </a:p>
          <a:p>
            <a:pPr marL="457200" lvl="0" indent="-368300" algn="l" rtl="0">
              <a:lnSpc>
                <a:spcPct val="150000"/>
              </a:lnSpc>
              <a:spcBef>
                <a:spcPts val="0"/>
              </a:spcBef>
              <a:spcAft>
                <a:spcPts val="0"/>
              </a:spcAft>
              <a:buSzPts val="2200"/>
              <a:buChar char="•"/>
            </a:pPr>
            <a:r>
              <a:rPr lang="en-US" sz="2200"/>
              <a:t>How is amortization expense on amortizable assets computed?</a:t>
            </a:r>
            <a:endParaRPr sz="2200"/>
          </a:p>
          <a:p>
            <a:pPr marL="457200" lvl="0" indent="-368300" algn="l" rtl="0">
              <a:lnSpc>
                <a:spcPct val="150000"/>
              </a:lnSpc>
              <a:spcBef>
                <a:spcPts val="0"/>
              </a:spcBef>
              <a:spcAft>
                <a:spcPts val="0"/>
              </a:spcAft>
              <a:buSzPts val="2200"/>
              <a:buChar char="•"/>
            </a:pPr>
            <a:r>
              <a:rPr lang="en-US" sz="2200"/>
              <a:t>How are amortization of intangible assets recorded?</a:t>
            </a:r>
            <a:endParaRPr sz="22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a25587e512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More Quick Review</a:t>
            </a:r>
            <a:endParaRPr/>
          </a:p>
        </p:txBody>
      </p:sp>
      <p:sp>
        <p:nvSpPr>
          <p:cNvPr id="248" name="Google Shape;248;ga25587e512_0_0"/>
          <p:cNvSpPr txBox="1">
            <a:spLocks noGrp="1"/>
          </p:cNvSpPr>
          <p:nvPr>
            <p:ph type="body" idx="1"/>
          </p:nvPr>
        </p:nvSpPr>
        <p:spPr>
          <a:xfrm>
            <a:off x="838200" y="1690700"/>
            <a:ext cx="10515600" cy="4351200"/>
          </a:xfrm>
          <a:prstGeom prst="rect">
            <a:avLst/>
          </a:prstGeom>
          <a:noFill/>
          <a:ln>
            <a:noFill/>
          </a:ln>
        </p:spPr>
        <p:txBody>
          <a:bodyPr spcFirstLastPara="1" wrap="square" lIns="91425" tIns="45700" rIns="91425" bIns="45700" anchor="t" anchorCtr="0">
            <a:noAutofit/>
          </a:bodyPr>
          <a:lstStyle/>
          <a:p>
            <a:pPr marL="457200" lvl="0" indent="-368300" algn="l" rtl="0">
              <a:lnSpc>
                <a:spcPct val="150000"/>
              </a:lnSpc>
              <a:spcBef>
                <a:spcPts val="375"/>
              </a:spcBef>
              <a:spcAft>
                <a:spcPts val="0"/>
              </a:spcAft>
              <a:buSzPts val="2200"/>
              <a:buChar char="•"/>
            </a:pPr>
            <a:r>
              <a:rPr lang="en-US" sz="2200"/>
              <a:t>What does accounting for short-term investments consist of?</a:t>
            </a:r>
            <a:endParaRPr sz="2200"/>
          </a:p>
          <a:p>
            <a:pPr marL="457200" lvl="0" indent="-368300" algn="l" rtl="0">
              <a:lnSpc>
                <a:spcPct val="150000"/>
              </a:lnSpc>
              <a:spcBef>
                <a:spcPts val="0"/>
              </a:spcBef>
              <a:spcAft>
                <a:spcPts val="0"/>
              </a:spcAft>
              <a:buSzPts val="2200"/>
              <a:buChar char="•"/>
            </a:pPr>
            <a:r>
              <a:rPr lang="en-US" sz="2200"/>
              <a:t>What is accounting for long-term investments like?</a:t>
            </a:r>
            <a:endParaRPr sz="2200"/>
          </a:p>
          <a:p>
            <a:pPr marL="457200" lvl="0" indent="-368300" algn="l" rtl="0">
              <a:lnSpc>
                <a:spcPct val="150000"/>
              </a:lnSpc>
              <a:spcBef>
                <a:spcPts val="0"/>
              </a:spcBef>
              <a:spcAft>
                <a:spcPts val="0"/>
              </a:spcAft>
              <a:buSzPts val="2200"/>
              <a:buChar char="•"/>
            </a:pPr>
            <a:r>
              <a:rPr lang="en-US" sz="2200"/>
              <a:t>What are other common current and noncurrent assets?</a:t>
            </a:r>
            <a:endParaRPr sz="2200"/>
          </a:p>
          <a:p>
            <a:pPr marL="457200" lvl="0" indent="-368300" algn="l" rtl="0">
              <a:lnSpc>
                <a:spcPct val="150000"/>
              </a:lnSpc>
              <a:spcBef>
                <a:spcPts val="0"/>
              </a:spcBef>
              <a:spcAft>
                <a:spcPts val="0"/>
              </a:spcAft>
              <a:buSzPts val="2200"/>
              <a:buChar char="•"/>
            </a:pPr>
            <a:r>
              <a:rPr lang="en-US" sz="2200"/>
              <a:t>How are proper financial statement presentations and disclosures related to natural resources?</a:t>
            </a:r>
            <a:endParaRPr sz="2200"/>
          </a:p>
          <a:p>
            <a:pPr marL="457200" lvl="0" indent="-368300" algn="l" rtl="0">
              <a:lnSpc>
                <a:spcPct val="150000"/>
              </a:lnSpc>
              <a:spcBef>
                <a:spcPts val="0"/>
              </a:spcBef>
              <a:spcAft>
                <a:spcPts val="0"/>
              </a:spcAft>
              <a:buSzPts val="2200"/>
              <a:buChar char="•"/>
            </a:pPr>
            <a:r>
              <a:rPr lang="en-US" sz="2200"/>
              <a:t>How are proper financial statement presentations and disclosures related to intangible assets?</a:t>
            </a:r>
            <a:endParaRPr sz="2200"/>
          </a:p>
          <a:p>
            <a:pPr marL="457200" lvl="0" indent="-368300" algn="l" rtl="0">
              <a:lnSpc>
                <a:spcPct val="150000"/>
              </a:lnSpc>
              <a:spcBef>
                <a:spcPts val="0"/>
              </a:spcBef>
              <a:spcAft>
                <a:spcPts val="0"/>
              </a:spcAft>
              <a:buSzPts val="2200"/>
              <a:buChar char="•"/>
            </a:pPr>
            <a:r>
              <a:rPr lang="en-US" sz="2200"/>
              <a:t>How are proper financial statement presentations and disclosures related to other current and noncurrent assets?</a:t>
            </a:r>
            <a:endParaRPr sz="2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Natural Resources</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10.1: Accounting for natural resources	</a:t>
            </a:r>
            <a:endParaRPr sz="2400"/>
          </a:p>
          <a:p>
            <a:pPr marL="582930" lvl="0" indent="0" algn="l" rtl="0">
              <a:lnSpc>
                <a:spcPct val="90000"/>
              </a:lnSpc>
              <a:spcBef>
                <a:spcPts val="375"/>
              </a:spcBef>
              <a:spcAft>
                <a:spcPts val="0"/>
              </a:spcAft>
              <a:buClr>
                <a:schemeClr val="dk1"/>
              </a:buClr>
              <a:buSzPts val="1100"/>
              <a:buFont typeface="Arial"/>
              <a:buNone/>
            </a:pPr>
            <a:r>
              <a:rPr lang="en-US" sz="2000"/>
              <a:t>10.1.1: Understand the nature of depletable assets</a:t>
            </a:r>
            <a:endParaRPr sz="2000"/>
          </a:p>
          <a:p>
            <a:pPr marL="582930" lvl="0" indent="0" algn="l" rtl="0">
              <a:lnSpc>
                <a:spcPct val="90000"/>
              </a:lnSpc>
              <a:spcBef>
                <a:spcPts val="375"/>
              </a:spcBef>
              <a:spcAft>
                <a:spcPts val="0"/>
              </a:spcAft>
              <a:buClr>
                <a:schemeClr val="dk1"/>
              </a:buClr>
              <a:buSzPts val="1100"/>
              <a:buFont typeface="Arial"/>
              <a:buNone/>
            </a:pPr>
            <a:r>
              <a:rPr lang="en-US" sz="2000"/>
              <a:t>10.1.2: Compute depletion for a given cost, residual value, and estimated output</a:t>
            </a:r>
            <a:endParaRPr sz="2000"/>
          </a:p>
          <a:p>
            <a:pPr marL="582930" lvl="0" indent="0" algn="l" rtl="0">
              <a:lnSpc>
                <a:spcPct val="90000"/>
              </a:lnSpc>
              <a:spcBef>
                <a:spcPts val="375"/>
              </a:spcBef>
              <a:spcAft>
                <a:spcPts val="0"/>
              </a:spcAft>
              <a:buClr>
                <a:schemeClr val="dk1"/>
              </a:buClr>
              <a:buSzPts val="1100"/>
              <a:buFont typeface="Arial"/>
              <a:buNone/>
            </a:pPr>
            <a:r>
              <a:rPr lang="en-US" sz="2000"/>
              <a:t>10.1.3: Journalize adjusting entries for the recording of depletion</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a20c8796a5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Understand the Nature of Depletable Assets</a:t>
            </a:r>
            <a:endParaRPr/>
          </a:p>
        </p:txBody>
      </p:sp>
      <p:sp>
        <p:nvSpPr>
          <p:cNvPr id="68" name="Google Shape;68;ga20c8796a5_0_0"/>
          <p:cNvSpPr txBox="1">
            <a:spLocks noGrp="1"/>
          </p:cNvSpPr>
          <p:nvPr>
            <p:ph type="body" idx="1"/>
          </p:nvPr>
        </p:nvSpPr>
        <p:spPr>
          <a:xfrm>
            <a:off x="838200" y="1575850"/>
            <a:ext cx="6048600" cy="49536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700" b="1">
                <a:solidFill>
                  <a:srgbClr val="373D3F"/>
                </a:solidFill>
                <a:highlight>
                  <a:srgbClr val="F1F7FB"/>
                </a:highlight>
              </a:rPr>
              <a:t>Balance Sheet</a:t>
            </a:r>
            <a:r>
              <a:rPr lang="en-US" sz="1700">
                <a:solidFill>
                  <a:srgbClr val="373D3F"/>
                </a:solidFill>
                <a:highlight>
                  <a:srgbClr val="F1F7FB"/>
                </a:highlight>
              </a:rPr>
              <a:t> </a:t>
            </a:r>
            <a:endParaRPr sz="1700">
              <a:solidFill>
                <a:srgbClr val="373D3F"/>
              </a:solidFill>
              <a:highlight>
                <a:srgbClr val="F1F7FB"/>
              </a:highlight>
            </a:endParaRPr>
          </a:p>
          <a:p>
            <a:pPr marL="457200" lvl="0" indent="-336550" algn="l" rtl="0">
              <a:spcBef>
                <a:spcPts val="750"/>
              </a:spcBef>
              <a:spcAft>
                <a:spcPts val="0"/>
              </a:spcAft>
              <a:buClr>
                <a:srgbClr val="373D3F"/>
              </a:buClr>
              <a:buSzPts val="1700"/>
              <a:buChar char="•"/>
            </a:pPr>
            <a:r>
              <a:rPr lang="en-US" sz="1700">
                <a:solidFill>
                  <a:srgbClr val="373D3F"/>
                </a:solidFill>
                <a:highlight>
                  <a:srgbClr val="F1F7FB"/>
                </a:highlight>
              </a:rPr>
              <a:t>Classify natural resources as a separate group among noncurrent assets under headings such as “Timber Stands” and “Oil Reserves”. </a:t>
            </a:r>
            <a:endParaRPr sz="1700">
              <a:solidFill>
                <a:srgbClr val="373D3F"/>
              </a:solidFill>
              <a:highlight>
                <a:srgbClr val="F1F7FB"/>
              </a:highlight>
            </a:endParaRPr>
          </a:p>
          <a:p>
            <a:pPr marL="457200" lvl="0" indent="-336550" algn="l" rtl="0">
              <a:spcBef>
                <a:spcPts val="0"/>
              </a:spcBef>
              <a:spcAft>
                <a:spcPts val="0"/>
              </a:spcAft>
              <a:buClr>
                <a:srgbClr val="373D3F"/>
              </a:buClr>
              <a:buSzPts val="1700"/>
              <a:buChar char="•"/>
            </a:pPr>
            <a:r>
              <a:rPr lang="en-US" sz="1700">
                <a:solidFill>
                  <a:srgbClr val="373D3F"/>
                </a:solidFill>
                <a:highlight>
                  <a:srgbClr val="F1F7FB"/>
                </a:highlight>
              </a:rPr>
              <a:t>Report natural resources at total cost less accumulated depletion. (Accumulated depletion is similar to the accumulated depreciation used for plant assets.) </a:t>
            </a:r>
            <a:endParaRPr sz="1700" b="1">
              <a:solidFill>
                <a:srgbClr val="373D3F"/>
              </a:solidFill>
              <a:highlight>
                <a:srgbClr val="F1F7FB"/>
              </a:highlight>
            </a:endParaRPr>
          </a:p>
          <a:p>
            <a:pPr marL="0" lvl="0" indent="0" algn="l" rtl="0">
              <a:spcBef>
                <a:spcPts val="750"/>
              </a:spcBef>
              <a:spcAft>
                <a:spcPts val="0"/>
              </a:spcAft>
              <a:buNone/>
            </a:pPr>
            <a:r>
              <a:rPr lang="en-US" sz="1700" b="1">
                <a:solidFill>
                  <a:srgbClr val="373D3F"/>
                </a:solidFill>
                <a:highlight>
                  <a:srgbClr val="F1F7FB"/>
                </a:highlight>
              </a:rPr>
              <a:t>General Ledger</a:t>
            </a:r>
            <a:r>
              <a:rPr lang="en-US" sz="1700">
                <a:solidFill>
                  <a:srgbClr val="373D3F"/>
                </a:solidFill>
                <a:highlight>
                  <a:srgbClr val="F1F7FB"/>
                </a:highlight>
              </a:rPr>
              <a:t> </a:t>
            </a:r>
            <a:endParaRPr sz="1700">
              <a:solidFill>
                <a:srgbClr val="373D3F"/>
              </a:solidFill>
              <a:highlight>
                <a:srgbClr val="F1F7FB"/>
              </a:highlight>
            </a:endParaRPr>
          </a:p>
          <a:p>
            <a:pPr marL="457200" lvl="0" indent="-336550" algn="l" rtl="0">
              <a:spcBef>
                <a:spcPts val="750"/>
              </a:spcBef>
              <a:spcAft>
                <a:spcPts val="0"/>
              </a:spcAft>
              <a:buClr>
                <a:srgbClr val="373D3F"/>
              </a:buClr>
              <a:buSzPts val="1700"/>
              <a:buChar char="•"/>
            </a:pPr>
            <a:r>
              <a:rPr lang="en-US" sz="1700">
                <a:solidFill>
                  <a:srgbClr val="373D3F"/>
                </a:solidFill>
                <a:highlight>
                  <a:srgbClr val="F1F7FB"/>
                </a:highlight>
              </a:rPr>
              <a:t>Record natural resources in at their cost of acquisition plus exploration and development costs and then we record an amount called “depletion” that is much like depreciation expense.  </a:t>
            </a:r>
            <a:endParaRPr sz="1700">
              <a:solidFill>
                <a:srgbClr val="373D3F"/>
              </a:solidFill>
              <a:highlight>
                <a:srgbClr val="F1F7FB"/>
              </a:highlight>
            </a:endParaRPr>
          </a:p>
          <a:p>
            <a:pPr marL="0" lvl="0" indent="0" algn="l" rtl="0">
              <a:spcBef>
                <a:spcPts val="750"/>
              </a:spcBef>
              <a:spcAft>
                <a:spcPts val="0"/>
              </a:spcAft>
              <a:buNone/>
            </a:pPr>
            <a:r>
              <a:rPr lang="en-US" sz="1700" b="1">
                <a:solidFill>
                  <a:srgbClr val="373D3F"/>
                </a:solidFill>
                <a:highlight>
                  <a:srgbClr val="F1F7FB"/>
                </a:highlight>
              </a:rPr>
              <a:t>Analysis</a:t>
            </a:r>
            <a:endParaRPr sz="1700" b="1">
              <a:solidFill>
                <a:srgbClr val="373D3F"/>
              </a:solidFill>
              <a:highlight>
                <a:srgbClr val="F1F7FB"/>
              </a:highlight>
            </a:endParaRPr>
          </a:p>
          <a:p>
            <a:pPr marL="457200" lvl="0" indent="-336550" algn="l" rtl="0">
              <a:spcBef>
                <a:spcPts val="750"/>
              </a:spcBef>
              <a:spcAft>
                <a:spcPts val="0"/>
              </a:spcAft>
              <a:buClr>
                <a:srgbClr val="373D3F"/>
              </a:buClr>
              <a:buSzPts val="1700"/>
              <a:buChar char="•"/>
            </a:pPr>
            <a:r>
              <a:rPr lang="en-US" sz="1700">
                <a:solidFill>
                  <a:srgbClr val="373D3F"/>
                </a:solidFill>
                <a:highlight>
                  <a:srgbClr val="F1F7FB"/>
                </a:highlight>
              </a:rPr>
              <a:t>When analyzing the financial condition of companies owning natural resources, exercise caution because the historical costs reported for the natural resources may be only a small fraction of their current value.</a:t>
            </a:r>
            <a:endParaRPr sz="2600">
              <a:highlight>
                <a:srgbClr val="F1F7FB"/>
              </a:highlight>
            </a:endParaRPr>
          </a:p>
        </p:txBody>
      </p:sp>
      <p:pic>
        <p:nvPicPr>
          <p:cNvPr id="69" name="Google Shape;69;ga20c8796a5_0_0"/>
          <p:cNvPicPr preferRelativeResize="0"/>
          <p:nvPr/>
        </p:nvPicPr>
        <p:blipFill>
          <a:blip r:embed="rId3">
            <a:alphaModFix/>
          </a:blip>
          <a:stretch>
            <a:fillRect/>
          </a:stretch>
        </p:blipFill>
        <p:spPr>
          <a:xfrm>
            <a:off x="6886800" y="2200065"/>
            <a:ext cx="5090525" cy="385701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ga20c8796a5_0_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Compute Depletion for a Given Cost, Residual Value, and Estimated Output</a:t>
            </a:r>
            <a:endParaRPr/>
          </a:p>
        </p:txBody>
      </p:sp>
      <p:sp>
        <p:nvSpPr>
          <p:cNvPr id="76" name="Google Shape;76;ga20c8796a5_0_6"/>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a:t>The calculation of depletion involves these steps:</a:t>
            </a:r>
            <a:endParaRPr/>
          </a:p>
          <a:p>
            <a:pPr marL="457200" lvl="0" indent="-406400" algn="l" rtl="0">
              <a:spcBef>
                <a:spcPts val="750"/>
              </a:spcBef>
              <a:spcAft>
                <a:spcPts val="0"/>
              </a:spcAft>
              <a:buSzPts val="2800"/>
              <a:buChar char="•"/>
            </a:pPr>
            <a:r>
              <a:rPr lang="en-US"/>
              <a:t>Compute a depletion base.</a:t>
            </a:r>
            <a:endParaRPr/>
          </a:p>
          <a:p>
            <a:pPr marL="457200" lvl="0" indent="-406400" algn="l" rtl="0">
              <a:spcBef>
                <a:spcPts val="0"/>
              </a:spcBef>
              <a:spcAft>
                <a:spcPts val="0"/>
              </a:spcAft>
              <a:buSzPts val="2800"/>
              <a:buChar char="•"/>
            </a:pPr>
            <a:r>
              <a:rPr lang="en-US"/>
              <a:t>Compute a unit depletion rate.</a:t>
            </a:r>
            <a:endParaRPr/>
          </a:p>
          <a:p>
            <a:pPr marL="457200" lvl="0" indent="-406400" algn="l" rtl="0">
              <a:spcBef>
                <a:spcPts val="0"/>
              </a:spcBef>
              <a:spcAft>
                <a:spcPts val="0"/>
              </a:spcAft>
              <a:buSzPts val="2800"/>
              <a:buChar char="•"/>
            </a:pPr>
            <a:r>
              <a:rPr lang="en-US"/>
              <a:t>Charge depletion based on units of usage.</a:t>
            </a:r>
            <a:endParaRPr/>
          </a:p>
          <a:p>
            <a:pPr marL="0" lvl="0" indent="0" algn="l" rtl="0">
              <a:spcBef>
                <a:spcPts val="750"/>
              </a:spcBef>
              <a:spcAft>
                <a:spcPts val="0"/>
              </a:spcAft>
              <a:buNone/>
            </a:pPr>
            <a:endParaRPr/>
          </a:p>
          <a:p>
            <a:pPr marL="0" lvl="0" indent="0" algn="l" rtl="0">
              <a:spcBef>
                <a:spcPts val="750"/>
              </a:spcBef>
              <a:spcAft>
                <a:spcPts val="0"/>
              </a:spcAft>
              <a:buNone/>
            </a:pPr>
            <a:r>
              <a:rPr lang="en-US">
                <a:solidFill>
                  <a:srgbClr val="000000"/>
                </a:solidFill>
                <a:highlight>
                  <a:srgbClr val="F1F7FB"/>
                </a:highlight>
              </a:rPr>
              <a:t>The resulting net carrying amount of natural resources still on the books of a business does not necessarily reflect the market value of the underlying natural resources. Rather, the amount simply reflects an ongoing reduction in the amount of the original recorded cost of the natural resources.</a:t>
            </a:r>
            <a:endParaRPr sz="3000">
              <a:solidFill>
                <a:srgbClr val="000000"/>
              </a:solidFill>
              <a:highlight>
                <a:srgbClr val="F1F7FB"/>
              </a:highlight>
            </a:endParaRPr>
          </a:p>
          <a:p>
            <a:pPr marL="0" lvl="0" indent="0" algn="l" rtl="0">
              <a:spcBef>
                <a:spcPts val="750"/>
              </a:spcBef>
              <a:spcAft>
                <a:spcPts val="0"/>
              </a:spcAft>
              <a:buNone/>
            </a:pPr>
            <a:endParaRPr>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a20c8796a5_0_1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Compute Depletion for a Given Cost, Residual Value, and Estimated Output</a:t>
            </a:r>
            <a:endParaRPr/>
          </a:p>
        </p:txBody>
      </p:sp>
      <p:sp>
        <p:nvSpPr>
          <p:cNvPr id="83" name="Google Shape;83;ga20c8796a5_0_12"/>
          <p:cNvSpPr txBox="1">
            <a:spLocks noGrp="1"/>
          </p:cNvSpPr>
          <p:nvPr>
            <p:ph type="body" idx="1"/>
          </p:nvPr>
        </p:nvSpPr>
        <p:spPr>
          <a:xfrm>
            <a:off x="1059600" y="1825625"/>
            <a:ext cx="100794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000">
                <a:solidFill>
                  <a:srgbClr val="000000"/>
                </a:solidFill>
                <a:highlight>
                  <a:srgbClr val="F1F7FB"/>
                </a:highlight>
              </a:rPr>
              <a:t>The </a:t>
            </a:r>
            <a:r>
              <a:rPr lang="en-US" sz="2000" b="1">
                <a:solidFill>
                  <a:srgbClr val="000000"/>
                </a:solidFill>
                <a:highlight>
                  <a:srgbClr val="F1F7FB"/>
                </a:highlight>
              </a:rPr>
              <a:t>depletion base</a:t>
            </a:r>
            <a:r>
              <a:rPr lang="en-US" sz="2000">
                <a:solidFill>
                  <a:srgbClr val="000000"/>
                </a:solidFill>
                <a:highlight>
                  <a:srgbClr val="F1F7FB"/>
                </a:highlight>
              </a:rPr>
              <a:t> is the asset that is to be depleted. It is comprised of the following four types of costs:</a:t>
            </a:r>
            <a:endParaRPr sz="2000">
              <a:solidFill>
                <a:srgbClr val="000000"/>
              </a:solidFill>
              <a:highlight>
                <a:srgbClr val="F1F7FB"/>
              </a:highlight>
            </a:endParaRPr>
          </a:p>
          <a:p>
            <a:pPr marL="457200" lvl="0" indent="-355600" algn="l" rtl="0">
              <a:spcBef>
                <a:spcPts val="750"/>
              </a:spcBef>
              <a:spcAft>
                <a:spcPts val="0"/>
              </a:spcAft>
              <a:buClr>
                <a:srgbClr val="000000"/>
              </a:buClr>
              <a:buSzPts val="2000"/>
              <a:buChar char="•"/>
            </a:pPr>
            <a:r>
              <a:rPr lang="en-US" sz="2000">
                <a:solidFill>
                  <a:srgbClr val="000000"/>
                </a:solidFill>
                <a:highlight>
                  <a:srgbClr val="F1F7FB"/>
                </a:highlight>
              </a:rPr>
              <a:t>Acquisition costs.</a:t>
            </a:r>
            <a:endParaRPr sz="2000">
              <a:solidFill>
                <a:srgbClr val="000000"/>
              </a:solidFill>
              <a:highlight>
                <a:srgbClr val="F1F7FB"/>
              </a:highlight>
            </a:endParaRPr>
          </a:p>
          <a:p>
            <a:pPr marL="457200" lvl="0" indent="-355600" algn="l" rtl="0">
              <a:spcBef>
                <a:spcPts val="0"/>
              </a:spcBef>
              <a:spcAft>
                <a:spcPts val="0"/>
              </a:spcAft>
              <a:buClr>
                <a:srgbClr val="000000"/>
              </a:buClr>
              <a:buSzPts val="2000"/>
              <a:buChar char="•"/>
            </a:pPr>
            <a:r>
              <a:rPr lang="en-US" sz="2000">
                <a:solidFill>
                  <a:srgbClr val="000000"/>
                </a:solidFill>
                <a:highlight>
                  <a:srgbClr val="F1F7FB"/>
                </a:highlight>
              </a:rPr>
              <a:t>Exploration costs.</a:t>
            </a:r>
            <a:endParaRPr sz="2000">
              <a:solidFill>
                <a:srgbClr val="000000"/>
              </a:solidFill>
              <a:highlight>
                <a:srgbClr val="F1F7FB"/>
              </a:highlight>
            </a:endParaRPr>
          </a:p>
          <a:p>
            <a:pPr marL="457200" lvl="0" indent="-355600" algn="l" rtl="0">
              <a:spcBef>
                <a:spcPts val="0"/>
              </a:spcBef>
              <a:spcAft>
                <a:spcPts val="0"/>
              </a:spcAft>
              <a:buClr>
                <a:srgbClr val="000000"/>
              </a:buClr>
              <a:buSzPts val="2000"/>
              <a:buChar char="•"/>
            </a:pPr>
            <a:r>
              <a:rPr lang="en-US" sz="2000">
                <a:solidFill>
                  <a:srgbClr val="000000"/>
                </a:solidFill>
                <a:highlight>
                  <a:srgbClr val="F1F7FB"/>
                </a:highlight>
              </a:rPr>
              <a:t>Development costs.</a:t>
            </a:r>
            <a:endParaRPr sz="2000">
              <a:solidFill>
                <a:srgbClr val="000000"/>
              </a:solidFill>
              <a:highlight>
                <a:srgbClr val="F1F7FB"/>
              </a:highlight>
            </a:endParaRPr>
          </a:p>
          <a:p>
            <a:pPr marL="457200" lvl="0" indent="-355600" algn="l" rtl="0">
              <a:spcBef>
                <a:spcPts val="0"/>
              </a:spcBef>
              <a:spcAft>
                <a:spcPts val="0"/>
              </a:spcAft>
              <a:buClr>
                <a:srgbClr val="000000"/>
              </a:buClr>
              <a:buSzPts val="2000"/>
              <a:buChar char="•"/>
            </a:pPr>
            <a:r>
              <a:rPr lang="en-US" sz="2000">
                <a:solidFill>
                  <a:srgbClr val="000000"/>
                </a:solidFill>
                <a:highlight>
                  <a:srgbClr val="F1F7FB"/>
                </a:highlight>
              </a:rPr>
              <a:t>Restoration costs.</a:t>
            </a:r>
            <a:endParaRPr sz="2000">
              <a:solidFill>
                <a:srgbClr val="000000"/>
              </a:solidFill>
              <a:highlight>
                <a:srgbClr val="F1F7FB"/>
              </a:highlight>
            </a:endParaRPr>
          </a:p>
          <a:p>
            <a:pPr marL="0" lvl="0" indent="0" algn="l" rtl="0">
              <a:spcBef>
                <a:spcPts val="750"/>
              </a:spcBef>
              <a:spcAft>
                <a:spcPts val="0"/>
              </a:spcAft>
              <a:buNone/>
            </a:pPr>
            <a:endParaRPr sz="2000">
              <a:solidFill>
                <a:srgbClr val="000000"/>
              </a:solidFill>
              <a:highlight>
                <a:srgbClr val="FFFFFF"/>
              </a:highlight>
            </a:endParaRPr>
          </a:p>
          <a:p>
            <a:pPr marL="0" lvl="0" indent="0" algn="l" rtl="0">
              <a:lnSpc>
                <a:spcPct val="115000"/>
              </a:lnSpc>
              <a:spcBef>
                <a:spcPts val="0"/>
              </a:spcBef>
              <a:spcAft>
                <a:spcPts val="0"/>
              </a:spcAft>
              <a:buClr>
                <a:schemeClr val="dk1"/>
              </a:buClr>
              <a:buSzPts val="1100"/>
              <a:buFont typeface="Arial"/>
              <a:buNone/>
            </a:pPr>
            <a:r>
              <a:rPr lang="en-US" sz="2000">
                <a:solidFill>
                  <a:srgbClr val="000000"/>
                </a:solidFill>
              </a:rPr>
              <a:t>To compute a unit depletion rate, subtract the salvage value of the asset from the depletion base and divide it by the total number of measurement units that you expect to recover. The formula for the </a:t>
            </a:r>
            <a:r>
              <a:rPr lang="en-US" sz="2000" b="1">
                <a:solidFill>
                  <a:srgbClr val="000000"/>
                </a:solidFill>
              </a:rPr>
              <a:t>unit depletion rate</a:t>
            </a:r>
            <a:r>
              <a:rPr lang="en-US" sz="2000">
                <a:solidFill>
                  <a:srgbClr val="000000"/>
                </a:solidFill>
              </a:rPr>
              <a:t> is:</a:t>
            </a:r>
            <a:endParaRPr sz="2000">
              <a:solidFill>
                <a:srgbClr val="000000"/>
              </a:solidFill>
            </a:endParaRPr>
          </a:p>
          <a:p>
            <a:pPr marL="0" lvl="0" indent="0" algn="ctr" rtl="0">
              <a:lnSpc>
                <a:spcPct val="160000"/>
              </a:lnSpc>
              <a:spcBef>
                <a:spcPts val="2400"/>
              </a:spcBef>
              <a:spcAft>
                <a:spcPts val="0"/>
              </a:spcAft>
              <a:buClr>
                <a:schemeClr val="dk1"/>
              </a:buClr>
              <a:buSzPts val="1100"/>
              <a:buFont typeface="Arial"/>
              <a:buNone/>
            </a:pPr>
            <a:r>
              <a:rPr lang="en-US" sz="2200" b="1">
                <a:solidFill>
                  <a:srgbClr val="000000"/>
                </a:solidFill>
              </a:rPr>
              <a:t>(Depletion base – Salvage value) ÷ Total units to be recovered.</a:t>
            </a:r>
            <a:endParaRPr sz="2200" b="1">
              <a:solidFill>
                <a:srgbClr val="000000"/>
              </a:solidFill>
            </a:endParaRPr>
          </a:p>
          <a:p>
            <a:pPr marL="0" lvl="0" indent="0" algn="l" rtl="0">
              <a:lnSpc>
                <a:spcPct val="115000"/>
              </a:lnSpc>
              <a:spcBef>
                <a:spcPts val="240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750"/>
              </a:spcBef>
              <a:spcAft>
                <a:spcPts val="0"/>
              </a:spcAft>
              <a:buNone/>
            </a:pPr>
            <a:endParaRPr sz="1700">
              <a:solidFill>
                <a:srgbClr val="373D3F"/>
              </a:solidFill>
              <a:highlight>
                <a:srgbClr val="FFFFFF"/>
              </a:highlight>
            </a:endParaRPr>
          </a:p>
          <a:p>
            <a:pPr marL="0" lvl="0" indent="0" algn="l" rtl="0">
              <a:spcBef>
                <a:spcPts val="750"/>
              </a:spcBef>
              <a:spcAft>
                <a:spcPts val="0"/>
              </a:spcAft>
              <a:buNone/>
            </a:pPr>
            <a:endParaRPr sz="1200">
              <a:solidFill>
                <a:srgbClr val="373D3F"/>
              </a:solidFill>
              <a:highlight>
                <a:srgbClr val="FFFFFF"/>
              </a:highlight>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a20c8796a5_0_1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Journalize Adjusting Entries for the Recording of Depletion</a:t>
            </a:r>
            <a:endParaRPr/>
          </a:p>
        </p:txBody>
      </p:sp>
      <p:sp>
        <p:nvSpPr>
          <p:cNvPr id="90" name="Google Shape;90;ga20c8796a5_0_18"/>
          <p:cNvSpPr txBox="1">
            <a:spLocks noGrp="1"/>
          </p:cNvSpPr>
          <p:nvPr>
            <p:ph type="body" idx="1"/>
          </p:nvPr>
        </p:nvSpPr>
        <p:spPr>
          <a:xfrm>
            <a:off x="762000" y="1749425"/>
            <a:ext cx="6048600" cy="48186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800" b="1">
                <a:solidFill>
                  <a:srgbClr val="373D3F"/>
                </a:solidFill>
                <a:highlight>
                  <a:srgbClr val="F1F7FB"/>
                </a:highlight>
              </a:rPr>
              <a:t>By</a:t>
            </a:r>
            <a:r>
              <a:rPr lang="en-US" sz="1800">
                <a:solidFill>
                  <a:srgbClr val="373D3F"/>
                </a:solidFill>
                <a:highlight>
                  <a:srgbClr val="F1F7FB"/>
                </a:highlight>
              </a:rPr>
              <a:t> </a:t>
            </a:r>
            <a:r>
              <a:rPr lang="en-US" sz="1800" b="1">
                <a:solidFill>
                  <a:srgbClr val="373D3F"/>
                </a:solidFill>
                <a:highlight>
                  <a:srgbClr val="F1F7FB"/>
                </a:highlight>
              </a:rPr>
              <a:t>crediting the Accumulated Depletion account</a:t>
            </a:r>
            <a:r>
              <a:rPr lang="en-US" sz="1800">
                <a:solidFill>
                  <a:srgbClr val="373D3F"/>
                </a:solidFill>
                <a:highlight>
                  <a:srgbClr val="F1F7FB"/>
                </a:highlight>
              </a:rPr>
              <a:t> instead of the asset account (E.g. Coal Mine Assets), continue to report the original cost of the entire natural resource on the financial statements.  Statement users can see the percentage of the resource that has been removed. </a:t>
            </a:r>
            <a:endParaRPr sz="1800">
              <a:solidFill>
                <a:srgbClr val="373D3F"/>
              </a:solidFill>
              <a:highlight>
                <a:srgbClr val="F1F7FB"/>
              </a:highlight>
            </a:endParaRPr>
          </a:p>
          <a:p>
            <a:pPr marL="0" lvl="0" indent="0" algn="l" rtl="0">
              <a:spcBef>
                <a:spcPts val="750"/>
              </a:spcBef>
              <a:spcAft>
                <a:spcPts val="0"/>
              </a:spcAft>
              <a:buNone/>
            </a:pPr>
            <a:r>
              <a:rPr lang="en-US" sz="1800" b="1">
                <a:solidFill>
                  <a:srgbClr val="373D3F"/>
                </a:solidFill>
                <a:highlight>
                  <a:srgbClr val="F1F7FB"/>
                </a:highlight>
              </a:rPr>
              <a:t>Total cost of the resource available</a:t>
            </a:r>
            <a:r>
              <a:rPr lang="en-US" sz="1800">
                <a:solidFill>
                  <a:srgbClr val="373D3F"/>
                </a:solidFill>
                <a:highlight>
                  <a:srgbClr val="F1F7FB"/>
                </a:highlight>
              </a:rPr>
              <a:t>, we combine this depletion cost with other extraction, mining, or removal costs. We can assign this total cost to either the cost of natural resources sold or the inventory of the natural resource still on hand. </a:t>
            </a:r>
            <a:endParaRPr sz="1800">
              <a:solidFill>
                <a:srgbClr val="373D3F"/>
              </a:solidFill>
              <a:highlight>
                <a:srgbClr val="F1F7FB"/>
              </a:highlight>
            </a:endParaRPr>
          </a:p>
          <a:p>
            <a:pPr marL="0" lvl="0" indent="0" algn="l" rtl="0">
              <a:spcBef>
                <a:spcPts val="750"/>
              </a:spcBef>
              <a:spcAft>
                <a:spcPts val="0"/>
              </a:spcAft>
              <a:buNone/>
            </a:pPr>
            <a:r>
              <a:rPr lang="en-US" sz="1800" b="1">
                <a:solidFill>
                  <a:srgbClr val="373D3F"/>
                </a:solidFill>
                <a:highlight>
                  <a:srgbClr val="F1F7FB"/>
                </a:highlight>
              </a:rPr>
              <a:t>Expense all, some, or none of the depletion and removal costs</a:t>
            </a:r>
            <a:r>
              <a:rPr lang="en-US" sz="1800">
                <a:solidFill>
                  <a:srgbClr val="373D3F"/>
                </a:solidFill>
                <a:highlight>
                  <a:srgbClr val="F1F7FB"/>
                </a:highlight>
              </a:rPr>
              <a:t> recognized in an accounting period, depending on the portion sold. </a:t>
            </a:r>
            <a:endParaRPr sz="1800">
              <a:solidFill>
                <a:srgbClr val="373D3F"/>
              </a:solidFill>
              <a:highlight>
                <a:srgbClr val="F1F7FB"/>
              </a:highlight>
            </a:endParaRPr>
          </a:p>
          <a:p>
            <a:pPr marL="0" lvl="0" indent="0" algn="l" rtl="0">
              <a:spcBef>
                <a:spcPts val="750"/>
              </a:spcBef>
              <a:spcAft>
                <a:spcPts val="0"/>
              </a:spcAft>
              <a:buNone/>
            </a:pPr>
            <a:r>
              <a:rPr lang="en-US" sz="1800" b="1">
                <a:solidFill>
                  <a:srgbClr val="373D3F"/>
                </a:solidFill>
                <a:highlight>
                  <a:srgbClr val="F1F7FB"/>
                </a:highlight>
              </a:rPr>
              <a:t>If all of the resource is sold, expense all of the depletion and removal costs.</a:t>
            </a:r>
            <a:r>
              <a:rPr lang="en-US" sz="1800">
                <a:solidFill>
                  <a:srgbClr val="373D3F"/>
                </a:solidFill>
                <a:highlight>
                  <a:srgbClr val="F1F7FB"/>
                </a:highlight>
              </a:rPr>
              <a:t> The cost of any portion not yet sold is part of the cost of inventory.</a:t>
            </a:r>
            <a:endParaRPr sz="2700">
              <a:highlight>
                <a:srgbClr val="F1F7FB"/>
              </a:highlight>
            </a:endParaRPr>
          </a:p>
        </p:txBody>
      </p:sp>
      <p:pic>
        <p:nvPicPr>
          <p:cNvPr id="91" name="Google Shape;91;ga20c8796a5_0_18"/>
          <p:cNvPicPr preferRelativeResize="0"/>
          <p:nvPr/>
        </p:nvPicPr>
        <p:blipFill>
          <a:blip r:embed="rId3">
            <a:alphaModFix/>
          </a:blip>
          <a:stretch>
            <a:fillRect/>
          </a:stretch>
        </p:blipFill>
        <p:spPr>
          <a:xfrm>
            <a:off x="6800850" y="2033900"/>
            <a:ext cx="5391150" cy="41234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ac6a87c0aa_0_6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A copper mining company purchase the rights to the minerals in a 10 acre piece of land for $3,000,000 and incurred additional $75,000 to develop the mine. The company expects the estimated salvage value to be 0. The mining company estimates the capacity of the mine at 500,000 tons of copper. The first month, 43,000 tons of copper is excavated and 31,000 tons sold. What is the depletion expense on the mine for its first month of copper extraction?</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Century Gothic"/>
              <a:buAutoNum type="alphaUcPeriod"/>
            </a:pPr>
            <a:r>
              <a:rPr lang="en-US">
                <a:highlight>
                  <a:srgbClr val="F1F7FB"/>
                </a:highlight>
              </a:rPr>
              <a:t>$258,000</a:t>
            </a:r>
            <a:endParaRPr>
              <a:highlight>
                <a:srgbClr val="F1F7FB"/>
              </a:highlight>
            </a:endParaRPr>
          </a:p>
          <a:p>
            <a:pPr marL="914400" lvl="0" indent="-457200" algn="l" rtl="0">
              <a:lnSpc>
                <a:spcPct val="90000"/>
              </a:lnSpc>
              <a:spcBef>
                <a:spcPts val="750"/>
              </a:spcBef>
              <a:spcAft>
                <a:spcPts val="0"/>
              </a:spcAft>
              <a:buSzPts val="2100"/>
              <a:buFont typeface="Arial"/>
              <a:buAutoNum type="alphaUcPeriod"/>
            </a:pPr>
            <a:r>
              <a:rPr lang="en-US"/>
              <a:t>$73,920</a:t>
            </a:r>
            <a:endParaRPr/>
          </a:p>
          <a:p>
            <a:pPr marL="914400" lvl="0" indent="-457200" algn="l" rtl="0">
              <a:lnSpc>
                <a:spcPct val="90000"/>
              </a:lnSpc>
              <a:spcBef>
                <a:spcPts val="750"/>
              </a:spcBef>
              <a:spcAft>
                <a:spcPts val="0"/>
              </a:spcAft>
              <a:buSzPts val="2100"/>
              <a:buFont typeface="Arial"/>
              <a:buAutoNum type="alphaUcPeriod"/>
            </a:pPr>
            <a:r>
              <a:rPr lang="en-US"/>
              <a:t>$264,450</a:t>
            </a:r>
            <a:endParaRPr/>
          </a:p>
          <a:p>
            <a:pPr marL="914400" lvl="0" indent="-457200" algn="l" rtl="0">
              <a:lnSpc>
                <a:spcPct val="90000"/>
              </a:lnSpc>
              <a:spcBef>
                <a:spcPts val="750"/>
              </a:spcBef>
              <a:spcAft>
                <a:spcPts val="0"/>
              </a:spcAft>
              <a:buSzPts val="2100"/>
              <a:buFont typeface="Arial"/>
              <a:buAutoNum type="alphaUcPeriod"/>
            </a:pPr>
            <a:r>
              <a:rPr lang="en-US"/>
              <a:t>$72,000</a:t>
            </a:r>
            <a:endParaRPr/>
          </a:p>
          <a:p>
            <a:pPr marL="38100" lvl="0" indent="0" algn="l" rtl="0">
              <a:lnSpc>
                <a:spcPct val="90000"/>
              </a:lnSpc>
              <a:spcBef>
                <a:spcPts val="750"/>
              </a:spcBef>
              <a:spcAft>
                <a:spcPts val="0"/>
              </a:spcAft>
              <a:buSzPts val="2800"/>
              <a:buNone/>
            </a:pPr>
            <a:endParaRPr/>
          </a:p>
        </p:txBody>
      </p:sp>
      <p:sp>
        <p:nvSpPr>
          <p:cNvPr id="97" name="Google Shape;97;gac6a87c0aa_0_6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Tree>
  </p:cSld>
  <p:clrMapOvr>
    <a:masterClrMapping/>
  </p:clrMapOvr>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2859</Words>
  <Application>Microsoft Macintosh PowerPoint</Application>
  <PresentationFormat>Widescreen</PresentationFormat>
  <Paragraphs>224</Paragraphs>
  <Slides>31</Slides>
  <Notes>31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Century Gothic</vt:lpstr>
      <vt:lpstr>Roboto</vt:lpstr>
      <vt:lpstr>Calibri</vt:lpstr>
      <vt:lpstr>Arial</vt:lpstr>
      <vt:lpstr>BusinessTheme</vt:lpstr>
      <vt:lpstr>Financial Accounting</vt:lpstr>
      <vt:lpstr>Module Learning Outcomes</vt:lpstr>
      <vt:lpstr>Natural Resources</vt:lpstr>
      <vt:lpstr>Learning Outcomes: Natural Resources</vt:lpstr>
      <vt:lpstr>Understand the Nature of Depletable Assets</vt:lpstr>
      <vt:lpstr>Compute Depletion for a Given Cost, Residual Value, and Estimated Output</vt:lpstr>
      <vt:lpstr>Compute Depletion for a Given Cost, Residual Value, and Estimated Output</vt:lpstr>
      <vt:lpstr>Journalize Adjusting Entries for the Recording of Depletion</vt:lpstr>
      <vt:lpstr>Practice Question 1</vt:lpstr>
      <vt:lpstr>Intangible Assets</vt:lpstr>
      <vt:lpstr>Learning Outcomes: Intangible Assets</vt:lpstr>
      <vt:lpstr>Define Intangible Assets</vt:lpstr>
      <vt:lpstr>Define Intangible Assets</vt:lpstr>
      <vt:lpstr>Compute Amortization Expense on Amortizable Assets</vt:lpstr>
      <vt:lpstr>Record Amortization of Intangible Assets</vt:lpstr>
      <vt:lpstr>Other Current and Noncurrent Assets</vt:lpstr>
      <vt:lpstr>Learning Outcomes: Other Current and Noncurrent Assets</vt:lpstr>
      <vt:lpstr>Demonstrate an Understanding of Accounting for Short-term Investments</vt:lpstr>
      <vt:lpstr>Demonstrate an Understanding of Accounting for Long-Term Investments</vt:lpstr>
      <vt:lpstr>Demonstrate an Understanding of Accounting for Long-Term Investments</vt:lpstr>
      <vt:lpstr>Demonstrate an Understanding of Accounting for Long-Term Investments</vt:lpstr>
      <vt:lpstr>Identify Other Common Noncurrent Assets</vt:lpstr>
      <vt:lpstr>Reporting Other Assets</vt:lpstr>
      <vt:lpstr>Learning Outcomes: Reporting Other Assets</vt:lpstr>
      <vt:lpstr>Demonstrate Proper Financial Statement Presentation and Disclosures Related to Natural Resources</vt:lpstr>
      <vt:lpstr>Demonstrate Proper Financial Statement Presentation and Disclosures Related to Intangible Assets</vt:lpstr>
      <vt:lpstr>Demonstrate Proper Financial Statement Presentation and Disclosures to Other Current and Noncurrent Assets</vt:lpstr>
      <vt:lpstr>Demonstrate Proper Financial Statement Presentation and Disclosures to Other Current and Noncurrent Assets</vt:lpstr>
      <vt:lpstr>Practice Question 2</vt:lpstr>
      <vt:lpstr>Quick Review</vt:lpstr>
      <vt:lpstr>More 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1</cp:revision>
  <dcterms:modified xsi:type="dcterms:W3CDTF">2020-11-19T19:19:24Z</dcterms:modified>
</cp:coreProperties>
</file>