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4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Lst>
  <p:sldSz cx="12192000" cy="6858000"/>
  <p:notesSz cx="6858000" cy="9144000"/>
  <p:embeddedFontLst>
    <p:embeddedFont>
      <p:font typeface="Calibri" panose="020F0502020204030204" pitchFamily="34" charset="0"/>
      <p:regular r:id="rId48"/>
      <p:bold r:id="rId49"/>
      <p:italic r:id="rId50"/>
      <p:boldItalic r:id="rId51"/>
    </p:embeddedFont>
    <p:embeddedFont>
      <p:font typeface="Century Gothic" panose="020B0502020202020204" pitchFamily="34" charset="0"/>
      <p:regular r:id="rId52"/>
      <p:bold r:id="rId53"/>
      <p:italic r:id="rId54"/>
      <p:boldItalic r:id="rId5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56" roundtripDataSignature="AMtx7mjdKPs5pIaMineImHF/YOdSzU6DEg=="/>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A15CC47A-A051-4066-8D1D-4143AF199FBE}">
  <a:tblStyle styleId="{A15CC47A-A051-4066-8D1D-4143AF199FBE}" styleName="Table_0">
    <a:wholeTbl>
      <a:tcTxStyle b="off" i="off">
        <a:font>
          <a:latin typeface="Arial"/>
          <a:ea typeface="Arial"/>
          <a:cs typeface="Arial"/>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CEEF1"/>
          </a:solidFill>
        </a:fill>
      </a:tcStyle>
    </a:wholeTbl>
    <a:band1H>
      <a:tcTxStyle/>
      <a:tcStyle>
        <a:tcBdr/>
        <a:fill>
          <a:solidFill>
            <a:srgbClr val="D7DBE1"/>
          </a:solidFill>
        </a:fill>
      </a:tcStyle>
    </a:band1H>
    <a:band2H>
      <a:tcTxStyle/>
      <a:tcStyle>
        <a:tcBdr/>
      </a:tcStyle>
    </a:band2H>
    <a:band1V>
      <a:tcTxStyle/>
      <a:tcStyle>
        <a:tcBdr/>
        <a:fill>
          <a:solidFill>
            <a:srgbClr val="D7DBE1"/>
          </a:solidFill>
        </a:fill>
      </a:tcStyle>
    </a:band1V>
    <a:band2V>
      <a:tcTxStyle/>
      <a:tcStyle>
        <a:tcBdr/>
      </a:tcStyle>
    </a:band2V>
    <a:lastCol>
      <a:tcTxStyle b="on" i="off">
        <a:font>
          <a:latin typeface="Arial"/>
          <a:ea typeface="Arial"/>
          <a:cs typeface="Arial"/>
        </a:font>
        <a:schemeClr val="lt1"/>
      </a:tcTxStyle>
      <a:tcStyle>
        <a:tcBdr/>
        <a:fill>
          <a:solidFill>
            <a:schemeClr val="accent4"/>
          </a:solidFill>
        </a:fill>
      </a:tcStyle>
    </a:lastCol>
    <a:firstCol>
      <a:tcTxStyle b="on" i="off">
        <a:font>
          <a:latin typeface="Arial"/>
          <a:ea typeface="Arial"/>
          <a:cs typeface="Arial"/>
        </a:font>
        <a:schemeClr val="lt1"/>
      </a:tcTxStyle>
      <a:tcStyle>
        <a:tcBdr/>
        <a:fill>
          <a:solidFill>
            <a:schemeClr val="accent4"/>
          </a:solidFill>
        </a:fill>
      </a:tcStyle>
    </a:firstCol>
    <a:lastRow>
      <a:tcTxStyle b="on" i="off">
        <a:font>
          <a:latin typeface="Arial"/>
          <a:ea typeface="Arial"/>
          <a:cs typeface="Arial"/>
        </a:font>
        <a:schemeClr val="lt1"/>
      </a:tcTxStyle>
      <a:tcStyle>
        <a:tcBdr>
          <a:top>
            <a:ln w="38100" cap="flat" cmpd="sng">
              <a:solidFill>
                <a:schemeClr val="lt1"/>
              </a:solidFill>
              <a:prstDash val="solid"/>
              <a:round/>
              <a:headEnd type="none" w="sm" len="sm"/>
              <a:tailEnd type="none" w="sm" len="sm"/>
            </a:ln>
          </a:top>
        </a:tcBdr>
        <a:fill>
          <a:solidFill>
            <a:schemeClr val="accent4"/>
          </a:solidFill>
        </a:fill>
      </a:tcStyle>
    </a:lastRow>
    <a:seCell>
      <a:tcTxStyle/>
      <a:tcStyle>
        <a:tcBdr/>
      </a:tcStyle>
    </a:seCell>
    <a:swCell>
      <a:tcTxStyle/>
      <a:tcStyle>
        <a:tcBdr/>
      </a:tcStyle>
    </a:swCell>
    <a:firstRow>
      <a:tcTxStyle b="on" i="off">
        <a:font>
          <a:latin typeface="Arial"/>
          <a:ea typeface="Arial"/>
          <a:cs typeface="Arial"/>
        </a:font>
        <a:schemeClr val="lt1"/>
      </a:tcTxStyle>
      <a:tcStyle>
        <a:tcBdr>
          <a:bottom>
            <a:ln w="38100" cap="flat" cmpd="sng">
              <a:solidFill>
                <a:schemeClr val="lt1"/>
              </a:solidFill>
              <a:prstDash val="solid"/>
              <a:round/>
              <a:headEnd type="none" w="sm" len="sm"/>
              <a:tailEnd type="none" w="sm" len="sm"/>
            </a:ln>
          </a:bottom>
        </a:tcBdr>
        <a:fill>
          <a:solidFill>
            <a:schemeClr val="accent4"/>
          </a:solidFill>
        </a:fill>
      </a:tcStyle>
    </a:firstRow>
    <a:neCell>
      <a:tcTxStyle/>
      <a:tcStyle>
        <a:tcBdr/>
      </a:tcStyle>
    </a:neCell>
    <a:nwCell>
      <a:tcTxStyle/>
      <a:tcStyle>
        <a:tcBdr/>
      </a:tcStyle>
    </a:nwCell>
  </a:tblStyle>
  <a:tblStyle styleId="{727055FB-B37F-4376-979B-B688EE106093}" styleName="Table_1">
    <a:wholeTbl>
      <a:tcTxStyle b="off" i="off">
        <a:font>
          <a:latin typeface="Arial"/>
          <a:ea typeface="Arial"/>
          <a:cs typeface="Arial"/>
        </a:font>
        <a:schemeClr val="dk1"/>
      </a:tcTxStyle>
      <a:tcStyle>
        <a:tcBdr>
          <a:left>
            <a:ln w="12700" cap="flat" cmpd="sng">
              <a:solidFill>
                <a:schemeClr val="accent4"/>
              </a:solidFill>
              <a:prstDash val="solid"/>
              <a:round/>
              <a:headEnd type="none" w="sm" len="sm"/>
              <a:tailEnd type="none" w="sm" len="sm"/>
            </a:ln>
          </a:left>
          <a:right>
            <a:ln w="12700" cap="flat" cmpd="sng">
              <a:solidFill>
                <a:schemeClr val="accent4"/>
              </a:solidFill>
              <a:prstDash val="solid"/>
              <a:round/>
              <a:headEnd type="none" w="sm" len="sm"/>
              <a:tailEnd type="none" w="sm" len="sm"/>
            </a:ln>
          </a:right>
          <a:top>
            <a:ln w="12700" cap="flat" cmpd="sng">
              <a:solidFill>
                <a:schemeClr val="accent4"/>
              </a:solidFill>
              <a:prstDash val="solid"/>
              <a:round/>
              <a:headEnd type="none" w="sm" len="sm"/>
              <a:tailEnd type="none" w="sm" len="sm"/>
            </a:ln>
          </a:top>
          <a:bottom>
            <a:ln w="12700" cap="flat" cmpd="sng">
              <a:solidFill>
                <a:schemeClr val="accent4"/>
              </a:solidFill>
              <a:prstDash val="solid"/>
              <a:round/>
              <a:headEnd type="none" w="sm" len="sm"/>
              <a:tailEnd type="none" w="sm" len="sm"/>
            </a:ln>
          </a:bottom>
          <a:insideH>
            <a:ln w="12700" cap="flat" cmpd="sng">
              <a:solidFill>
                <a:schemeClr val="accent4"/>
              </a:solidFill>
              <a:prstDash val="solid"/>
              <a:round/>
              <a:headEnd type="none" w="sm" len="sm"/>
              <a:tailEnd type="none" w="sm" len="sm"/>
            </a:ln>
          </a:insideH>
          <a:insideV>
            <a:ln w="9525" cap="flat" cmpd="sng">
              <a:solidFill>
                <a:srgbClr val="000000">
                  <a:alpha val="0"/>
                </a:srgbClr>
              </a:solidFill>
              <a:prstDash val="solid"/>
              <a:round/>
              <a:headEnd type="none" w="sm" len="sm"/>
              <a:tailEnd type="none" w="sm" len="sm"/>
            </a:ln>
          </a:insideV>
        </a:tcBdr>
        <a:fill>
          <a:solidFill>
            <a:schemeClr val="lt1"/>
          </a:solidFill>
        </a:fill>
      </a:tcStyle>
    </a:wholeTbl>
    <a:band1H>
      <a:tcTxStyle/>
      <a:tcStyle>
        <a:tcBdr/>
        <a:fill>
          <a:solidFill>
            <a:srgbClr val="ECEEF1"/>
          </a:solidFill>
        </a:fill>
      </a:tcStyle>
    </a:band1H>
    <a:band2H>
      <a:tcTxStyle/>
      <a:tcStyle>
        <a:tcBdr/>
      </a:tcStyle>
    </a:band2H>
    <a:band1V>
      <a:tcTxStyle/>
      <a:tcStyle>
        <a:tcBdr/>
        <a:fill>
          <a:solidFill>
            <a:srgbClr val="ECEEF1"/>
          </a:solidFill>
        </a:fill>
      </a:tcStyle>
    </a:band1V>
    <a:band2V>
      <a:tcTxStyle/>
      <a:tcStyle>
        <a:tcBdr/>
      </a:tcStyle>
    </a:band2V>
    <a:lastCol>
      <a:tcTxStyle b="on" i="off"/>
      <a:tcStyle>
        <a:tcBdr/>
      </a:tcStyle>
    </a:lastCol>
    <a:firstCol>
      <a:tcTxStyle b="on" i="off"/>
      <a:tcStyle>
        <a:tcBdr/>
      </a:tcStyle>
    </a:firstCol>
    <a:lastRow>
      <a:tcTxStyle b="on" i="off"/>
      <a:tcStyle>
        <a:tcBdr>
          <a:top>
            <a:ln w="50800" cap="flat" cmpd="sng">
              <a:solidFill>
                <a:schemeClr val="accent4"/>
              </a:solidFill>
              <a:prstDash val="solid"/>
              <a:round/>
              <a:headEnd type="none" w="sm" len="sm"/>
              <a:tailEnd type="none" w="sm" len="sm"/>
            </a:ln>
          </a:top>
        </a:tcBdr>
        <a:fill>
          <a:solidFill>
            <a:schemeClr val="lt1"/>
          </a:solidFill>
        </a:fill>
      </a:tcStyle>
    </a:lastRow>
    <a:seCell>
      <a:tcTxStyle/>
      <a:tcStyle>
        <a:tcBdr/>
      </a:tcStyle>
    </a:seCell>
    <a:swCell>
      <a:tcTxStyle/>
      <a:tcStyle>
        <a:tcBdr/>
      </a:tcStyle>
    </a:swCell>
    <a:firstRow>
      <a:tcTxStyle b="on" i="off">
        <a:font>
          <a:latin typeface="Arial"/>
          <a:ea typeface="Arial"/>
          <a:cs typeface="Arial"/>
        </a:font>
        <a:schemeClr val="lt1"/>
      </a:tcTxStyle>
      <a:tcStyle>
        <a:tcBdr/>
        <a:fill>
          <a:solidFill>
            <a:schemeClr val="accent4"/>
          </a:solidFill>
        </a:fill>
      </a:tcStyle>
    </a:firstRow>
    <a:neCell>
      <a:tcTxStyle/>
      <a:tcStyle>
        <a:tcBdr/>
      </a:tcStyle>
    </a:neCell>
    <a:nwCell>
      <a:tcTxStyle/>
      <a:tcStyle>
        <a:tcBdr/>
      </a:tcStyle>
    </a:nwCell>
  </a:tblStyle>
  <a:tblStyle styleId="{32B9EAF6-7872-4B73-95C9-C1448D98B86F}" styleName="Table_2">
    <a:wholeTbl>
      <a:tcTxStyle b="off" i="off">
        <a:font>
          <a:latin typeface="Arial"/>
          <a:ea typeface="Arial"/>
          <a:cs typeface="Arial"/>
        </a:font>
        <a:schemeClr val="dk1"/>
      </a:tcTxStyle>
      <a:tcStyle>
        <a:tcBdr>
          <a:left>
            <a:ln w="9525" cap="flat" cmpd="sng">
              <a:solidFill>
                <a:schemeClr val="accent4"/>
              </a:solidFill>
              <a:prstDash val="solid"/>
              <a:round/>
              <a:headEnd type="none" w="sm" len="sm"/>
              <a:tailEnd type="none" w="sm" len="sm"/>
            </a:ln>
          </a:left>
          <a:right>
            <a:ln w="9525" cap="flat" cmpd="sng">
              <a:solidFill>
                <a:schemeClr val="accent4"/>
              </a:solidFill>
              <a:prstDash val="solid"/>
              <a:round/>
              <a:headEnd type="none" w="sm" len="sm"/>
              <a:tailEnd type="none" w="sm" len="sm"/>
            </a:ln>
          </a:right>
          <a:top>
            <a:ln w="9525" cap="flat" cmpd="sng">
              <a:solidFill>
                <a:schemeClr val="accent4"/>
              </a:solidFill>
              <a:prstDash val="solid"/>
              <a:round/>
              <a:headEnd type="none" w="sm" len="sm"/>
              <a:tailEnd type="none" w="sm" len="sm"/>
            </a:ln>
          </a:top>
          <a:bottom>
            <a:ln w="9525" cap="flat" cmpd="sng">
              <a:solidFill>
                <a:schemeClr val="accent4"/>
              </a:solidFill>
              <a:prstDash val="solid"/>
              <a:round/>
              <a:headEnd type="none" w="sm" len="sm"/>
              <a:tailEnd type="none" w="sm" len="sm"/>
            </a:ln>
          </a:bottom>
          <a:insideH>
            <a:ln w="9525" cap="flat" cmpd="sng">
              <a:solidFill>
                <a:srgbClr val="000000">
                  <a:alpha val="0"/>
                </a:srgbClr>
              </a:solidFill>
              <a:prstDash val="solid"/>
              <a:round/>
              <a:headEnd type="none" w="sm" len="sm"/>
              <a:tailEnd type="none" w="sm" len="sm"/>
            </a:ln>
          </a:insideH>
          <a:insideV>
            <a:ln w="9525" cap="flat" cmpd="sng">
              <a:solidFill>
                <a:srgbClr val="000000">
                  <a:alpha val="0"/>
                </a:srgbClr>
              </a:solidFill>
              <a:prstDash val="solid"/>
              <a:round/>
              <a:headEnd type="none" w="sm" len="sm"/>
              <a:tailEnd type="none" w="sm" len="sm"/>
            </a:ln>
          </a:insideV>
        </a:tcBdr>
        <a:fill>
          <a:solidFill>
            <a:srgbClr val="FFFFFF">
              <a:alpha val="0"/>
            </a:srgbClr>
          </a:solidFill>
        </a:fill>
      </a:tcStyle>
    </a:wholeTbl>
    <a:band1H>
      <a:tcTxStyle/>
      <a:tcStyle>
        <a:tcBdr>
          <a:top>
            <a:ln w="9525" cap="flat" cmpd="sng">
              <a:solidFill>
                <a:schemeClr val="accent4"/>
              </a:solidFill>
              <a:prstDash val="solid"/>
              <a:round/>
              <a:headEnd type="none" w="sm" len="sm"/>
              <a:tailEnd type="none" w="sm" len="sm"/>
            </a:ln>
          </a:top>
          <a:bottom>
            <a:ln w="9525" cap="flat" cmpd="sng">
              <a:solidFill>
                <a:schemeClr val="accent4"/>
              </a:solidFill>
              <a:prstDash val="solid"/>
              <a:round/>
              <a:headEnd type="none" w="sm" len="sm"/>
              <a:tailEnd type="none" w="sm" len="sm"/>
            </a:ln>
          </a:bottom>
        </a:tcBdr>
      </a:tcStyle>
    </a:band1H>
    <a:band2H>
      <a:tcTxStyle/>
      <a:tcStyle>
        <a:tcBdr/>
      </a:tcStyle>
    </a:band2H>
    <a:band1V>
      <a:tcTxStyle/>
      <a:tcStyle>
        <a:tcBdr>
          <a:left>
            <a:ln w="9525" cap="flat" cmpd="sng">
              <a:solidFill>
                <a:schemeClr val="accent4"/>
              </a:solidFill>
              <a:prstDash val="solid"/>
              <a:round/>
              <a:headEnd type="none" w="sm" len="sm"/>
              <a:tailEnd type="none" w="sm" len="sm"/>
            </a:ln>
          </a:left>
          <a:right>
            <a:ln w="9525" cap="flat" cmpd="sng">
              <a:solidFill>
                <a:schemeClr val="accent4"/>
              </a:solidFill>
              <a:prstDash val="solid"/>
              <a:round/>
              <a:headEnd type="none" w="sm" len="sm"/>
              <a:tailEnd type="none" w="sm" len="sm"/>
            </a:ln>
          </a:right>
        </a:tcBdr>
      </a:tcStyle>
    </a:band1V>
    <a:band2V>
      <a:tcTxStyle/>
      <a:tcStyle>
        <a:tcBdr>
          <a:left>
            <a:ln w="9525" cap="flat" cmpd="sng">
              <a:solidFill>
                <a:schemeClr val="accent4"/>
              </a:solidFill>
              <a:prstDash val="solid"/>
              <a:round/>
              <a:headEnd type="none" w="sm" len="sm"/>
              <a:tailEnd type="none" w="sm" len="sm"/>
            </a:ln>
          </a:left>
          <a:right>
            <a:ln w="9525" cap="flat" cmpd="sng">
              <a:solidFill>
                <a:schemeClr val="accent4"/>
              </a:solidFill>
              <a:prstDash val="solid"/>
              <a:round/>
              <a:headEnd type="none" w="sm" len="sm"/>
              <a:tailEnd type="none" w="sm" len="sm"/>
            </a:ln>
          </a:right>
        </a:tcBdr>
      </a:tcStyle>
    </a:band2V>
    <a:lastCol>
      <a:tcTxStyle b="on" i="off"/>
      <a:tcStyle>
        <a:tcBdr/>
      </a:tcStyle>
    </a:lastCol>
    <a:firstCol>
      <a:tcTxStyle b="on" i="off"/>
      <a:tcStyle>
        <a:tcBdr/>
      </a:tcStyle>
    </a:firstCol>
    <a:lastRow>
      <a:tcTxStyle b="on" i="off"/>
      <a:tcStyle>
        <a:tcBdr>
          <a:top>
            <a:ln w="50800" cap="flat" cmpd="sng">
              <a:solidFill>
                <a:schemeClr val="accent4"/>
              </a:solidFill>
              <a:prstDash val="solid"/>
              <a:round/>
              <a:headEnd type="none" w="sm" len="sm"/>
              <a:tailEnd type="none" w="sm" len="sm"/>
            </a:ln>
          </a:top>
        </a:tcBdr>
      </a:tcStyle>
    </a:lastRow>
    <a:seCell>
      <a:tcTxStyle/>
      <a:tcStyle>
        <a:tcBdr/>
      </a:tcStyle>
    </a:seCell>
    <a:swCell>
      <a:tcTxStyle/>
      <a:tcStyle>
        <a:tcBdr/>
      </a:tcStyle>
    </a:swCell>
    <a:firstRow>
      <a:tcTxStyle b="on" i="off">
        <a:font>
          <a:latin typeface="Arial"/>
          <a:ea typeface="Arial"/>
          <a:cs typeface="Arial"/>
        </a:font>
        <a:schemeClr val="lt1"/>
      </a:tcTxStyle>
      <a:tcStyle>
        <a:tcBdr/>
        <a:fill>
          <a:solidFill>
            <a:schemeClr val="accent4"/>
          </a:solidFill>
        </a:fill>
      </a:tcStyle>
    </a:firstRow>
    <a:neCell>
      <a:tcTxStyle/>
      <a:tcStyle>
        <a:tcBdr/>
      </a:tcStyle>
    </a:neCell>
    <a:nwCell>
      <a:tcTxStyle/>
      <a:tcStyle>
        <a:tcBdr/>
      </a:tcStyle>
    </a:nwCell>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63"/>
  </p:normalViewPr>
  <p:slideViewPr>
    <p:cSldViewPr snapToGrid="0" snapToObjects="1">
      <p:cViewPr>
        <p:scale>
          <a:sx n="92" d="100"/>
          <a:sy n="92" d="100"/>
        </p:scale>
        <p:origin x="128" y="72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font" Target="fonts/font3.fntdata"/><Relationship Id="rId55" Type="http://schemas.openxmlformats.org/officeDocument/2006/relationships/font" Target="fonts/font8.fntdata"/><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font" Target="fonts/font6.fntdata"/><Relationship Id="rId58" Type="http://schemas.openxmlformats.org/officeDocument/2006/relationships/viewProps" Target="viewProp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font" Target="fonts/font1.fntdata"/><Relationship Id="rId56" Type="http://customschemas.google.com/relationships/presentationmetadata" Target="metadata"/><Relationship Id="rId8" Type="http://schemas.openxmlformats.org/officeDocument/2006/relationships/slide" Target="slides/slide7.xml"/><Relationship Id="rId51" Type="http://schemas.openxmlformats.org/officeDocument/2006/relationships/font" Target="fonts/font4.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font" Target="fonts/font7.fntdata"/><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font" Target="fonts/font2.fntdata"/><Relationship Id="rId57"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font" Target="fonts/font5.fntdata"/><Relationship Id="rId6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rgbClr val="000000"/>
                </a:solidFill>
                <a:latin typeface="Arial"/>
                <a:ea typeface="Arial"/>
                <a:cs typeface="Arial"/>
                <a:sym typeface="Arial"/>
              </a:rPr>
              <a:t>‹#›</a:t>
            </a:fld>
            <a:endParaRPr sz="1200" b="0" i="0" u="none" strike="noStrike" cap="none">
              <a:solidFill>
                <a:srgbClr val="000000"/>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unsplash.com/photos/djb1whucfBY" TargetMode="External"/><Relationship Id="rId2" Type="http://schemas.openxmlformats.org/officeDocument/2006/relationships/slide" Target="../slides/slide1.xml"/><Relationship Id="rId1" Type="http://schemas.openxmlformats.org/officeDocument/2006/relationships/notesMaster" Target="../notesMasters/notesMaster1.xml"/><Relationship Id="rId5" Type="http://schemas.openxmlformats.org/officeDocument/2006/relationships/hyperlink" Target="https://courses.lumenlearning.com/wm-financialaccounting/" TargetMode="External"/><Relationship Id="rId4" Type="http://schemas.openxmlformats.org/officeDocument/2006/relationships/hyperlink" Target="https://creativecommons.org/about/cc0" TargetMode="Externa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3" Type="http://schemas.openxmlformats.org/officeDocument/2006/relationships/hyperlink" Target="https://pixabay.com/photos/the-dollar-america-currency-finance-3125419/" TargetMode="External"/><Relationship Id="rId2" Type="http://schemas.openxmlformats.org/officeDocument/2006/relationships/slide" Target="../slides/slide24.xml"/><Relationship Id="rId1" Type="http://schemas.openxmlformats.org/officeDocument/2006/relationships/notesMaster" Target="../notesMasters/notesMaster1.xml"/><Relationship Id="rId4" Type="http://schemas.openxmlformats.org/officeDocument/2006/relationships/hyperlink" Target="https://creativecommons.org/about/cc0" TargetMode="Externa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pixabay.com/photos/savings-budget-investment-money-2789112/" TargetMode="External"/><Relationship Id="rId2" Type="http://schemas.openxmlformats.org/officeDocument/2006/relationships/slide" Target="../slides/slide7.xml"/><Relationship Id="rId1" Type="http://schemas.openxmlformats.org/officeDocument/2006/relationships/notesMaster" Target="../notesMasters/notesMaster1.xml"/><Relationship Id="rId4" Type="http://schemas.openxmlformats.org/officeDocument/2006/relationships/hyperlink" Target="https://creativecommons.org/about/cc0" TargetMode="Externa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
        <p:cNvGrpSpPr/>
        <p:nvPr/>
      </p:nvGrpSpPr>
      <p:grpSpPr>
        <a:xfrm>
          <a:off x="0" y="0"/>
          <a:ext cx="0" cy="0"/>
          <a:chOff x="0" y="0"/>
          <a:chExt cx="0" cy="0"/>
        </a:xfrm>
      </p:grpSpPr>
      <p:sp>
        <p:nvSpPr>
          <p:cNvPr id="39" name="Google Shape;39;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0" name="Google Shape;40;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sz="1200" b="0" i="0">
                <a:solidFill>
                  <a:schemeClr val="dk1"/>
                </a:solidFill>
                <a:latin typeface="Calibri"/>
                <a:ea typeface="Calibri"/>
                <a:cs typeface="Calibri"/>
                <a:sym typeface="Calibri"/>
              </a:rPr>
              <a:t>Cover Image: "White Canon Cash Register." Authored by: StellrWeb. Provided by: Unsplash. Located at: </a:t>
            </a:r>
            <a:r>
              <a:rPr lang="en-US" sz="1200" b="0" i="0" u="sng">
                <a:solidFill>
                  <a:schemeClr val="dk1"/>
                </a:solidFill>
                <a:latin typeface="Calibri"/>
                <a:ea typeface="Calibri"/>
                <a:cs typeface="Calibri"/>
                <a:sym typeface="Calibri"/>
                <a:hlinkClick r:id="rId3">
                  <a:extLst>
                    <a:ext uri="{A12FA001-AC4F-418D-AE19-62706E023703}">
                      <ahyp:hlinkClr xmlns:ahyp="http://schemas.microsoft.com/office/drawing/2018/hyperlinkcolor" val="tx"/>
                    </a:ext>
                  </a:extLst>
                </a:hlinkClick>
              </a:rPr>
              <a:t>https://unsplash.com/photos/djb1whucfBY</a:t>
            </a:r>
            <a:r>
              <a:rPr lang="en-US" sz="1200" b="0" i="0">
                <a:solidFill>
                  <a:schemeClr val="dk1"/>
                </a:solidFill>
                <a:latin typeface="Calibri"/>
                <a:ea typeface="Calibri"/>
                <a:cs typeface="Calibri"/>
                <a:sym typeface="Calibri"/>
              </a:rPr>
              <a:t>. Content Type: CC Licensed Content, Shared Previously. License: </a:t>
            </a:r>
            <a:r>
              <a:rPr lang="en-US" sz="1200" b="0" i="0" u="sng">
                <a:solidFill>
                  <a:schemeClr val="dk1"/>
                </a:solidFill>
                <a:latin typeface="Calibri"/>
                <a:ea typeface="Calibri"/>
                <a:cs typeface="Calibri"/>
                <a:sym typeface="Calibri"/>
                <a:hlinkClick r:id="rId4">
                  <a:extLst>
                    <a:ext uri="{A12FA001-AC4F-418D-AE19-62706E023703}">
                      <ahyp:hlinkClr xmlns:ahyp="http://schemas.microsoft.com/office/drawing/2018/hyperlinkcolor" val="tx"/>
                    </a:ext>
                  </a:extLst>
                </a:hlinkClick>
              </a:rPr>
              <a:t>CC0: No Rights Reserved</a:t>
            </a:r>
            <a:r>
              <a:rPr lang="en-US" sz="1200" b="0" i="0">
                <a:solidFill>
                  <a:schemeClr val="dk1"/>
                </a:solidFill>
                <a:latin typeface="Calibri"/>
                <a:ea typeface="Calibri"/>
                <a:cs typeface="Calibri"/>
                <a:sym typeface="Calibri"/>
              </a:rPr>
              <a:t>. License Terms: Unsplash License.</a:t>
            </a:r>
            <a:endParaRPr/>
          </a:p>
          <a:p>
            <a:pPr marL="0" lvl="0" indent="0" algn="l" rtl="0">
              <a:lnSpc>
                <a:spcPct val="100000"/>
              </a:lnSpc>
              <a:spcBef>
                <a:spcPts val="0"/>
              </a:spcBef>
              <a:spcAft>
                <a:spcPts val="0"/>
              </a:spcAft>
              <a:buSzPts val="1400"/>
              <a:buNone/>
            </a:pPr>
            <a:endParaRPr sz="1200" b="0" i="0">
              <a:solidFill>
                <a:schemeClr val="dk1"/>
              </a:solidFill>
              <a:latin typeface="Calibri"/>
              <a:ea typeface="Calibri"/>
              <a:cs typeface="Calibri"/>
              <a:sym typeface="Calibri"/>
            </a:endParaRPr>
          </a:p>
          <a:p>
            <a:pPr marL="0" lvl="0" indent="0" algn="l" rtl="0">
              <a:lnSpc>
                <a:spcPct val="100000"/>
              </a:lnSpc>
              <a:spcBef>
                <a:spcPts val="0"/>
              </a:spcBef>
              <a:spcAft>
                <a:spcPts val="0"/>
              </a:spcAft>
              <a:buSzPts val="1400"/>
              <a:buNone/>
            </a:pPr>
            <a:r>
              <a:rPr lang="en-US" sz="1200" b="0" i="0" u="none" strike="noStrike" cap="none">
                <a:solidFill>
                  <a:schemeClr val="dk1"/>
                </a:solidFill>
                <a:latin typeface="Calibri"/>
                <a:ea typeface="Calibri"/>
                <a:cs typeface="Calibri"/>
                <a:sym typeface="Calibri"/>
              </a:rPr>
              <a:t>All text in these slides is taken from </a:t>
            </a:r>
            <a:r>
              <a:rPr lang="en-US" u="sng">
                <a:solidFill>
                  <a:schemeClr val="hlink"/>
                </a:solidFill>
                <a:hlinkClick r:id="rId5"/>
              </a:rPr>
              <a:t>https://courses.lumenlearning.com/wm-financialaccounting/</a:t>
            </a:r>
            <a:r>
              <a:rPr lang="en-US"/>
              <a:t> </a:t>
            </a:r>
            <a:r>
              <a:rPr lang="en-US" sz="1200" b="0" i="0" u="none" strike="noStrike" cap="none">
                <a:solidFill>
                  <a:schemeClr val="dk1"/>
                </a:solidFill>
                <a:latin typeface="Calibri"/>
                <a:ea typeface="Calibri"/>
                <a:cs typeface="Calibri"/>
                <a:sym typeface="Calibri"/>
              </a:rPr>
              <a:t>where it is published under one or more open licenses.</a:t>
            </a:r>
            <a:endParaRPr b="0"/>
          </a:p>
          <a:p>
            <a:pPr marL="0" lvl="0" indent="0" algn="l" rtl="0">
              <a:lnSpc>
                <a:spcPct val="100000"/>
              </a:lnSpc>
              <a:spcBef>
                <a:spcPts val="0"/>
              </a:spcBef>
              <a:spcAft>
                <a:spcPts val="0"/>
              </a:spcAft>
              <a:buSzPts val="1400"/>
              <a:buNone/>
            </a:pPr>
            <a:r>
              <a:rPr lang="en-US" sz="1200" b="0" i="0" u="none" strike="noStrike" cap="none">
                <a:solidFill>
                  <a:schemeClr val="dk1"/>
                </a:solidFill>
                <a:latin typeface="Calibri"/>
                <a:ea typeface="Calibri"/>
                <a:cs typeface="Calibri"/>
                <a:sym typeface="Calibri"/>
              </a:rPr>
              <a:t>All images in these slides are attributed in the notes of the slide on which they appear and licensed as indicated. </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endParaRPr/>
          </a:p>
        </p:txBody>
      </p:sp>
      <p:sp>
        <p:nvSpPr>
          <p:cNvPr id="41" name="Google Shape;41;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Google Shape;94;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5" name="Google Shape;95;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00" name="Google Shape;100;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ab057eefc0_1_3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6" name="Google Shape;106;gab057eefc0_1_3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07" name="Google Shape;107;gab057eefc0_1_36: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12</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Google Shape;114;gab057eefc0_1_4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5" name="Google Shape;115;gab057eefc0_1_4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6" name="Google Shape;116;gab057eefc0_1_4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13</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Google Shape;122;gab057eefc0_1_5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3" name="Google Shape;123;gab057eefc0_1_5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24" name="Google Shape;124;gab057eefc0_1_5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14</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Google Shape;129;gab057eefc0_1_6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0" name="Google Shape;130;gab057eefc0_1_6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31" name="Google Shape;131;gab057eefc0_1_6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15</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
        <p:cNvGrpSpPr/>
        <p:nvPr/>
      </p:nvGrpSpPr>
      <p:grpSpPr>
        <a:xfrm>
          <a:off x="0" y="0"/>
          <a:ext cx="0" cy="0"/>
          <a:chOff x="0" y="0"/>
          <a:chExt cx="0" cy="0"/>
        </a:xfrm>
      </p:grpSpPr>
      <p:sp>
        <p:nvSpPr>
          <p:cNvPr id="136" name="Google Shape;136;gab057eefc0_1_6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7" name="Google Shape;137;gab057eefc0_1_6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38" name="Google Shape;138;gab057eefc0_1_67: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16</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
        <p:cNvGrpSpPr/>
        <p:nvPr/>
      </p:nvGrpSpPr>
      <p:grpSpPr>
        <a:xfrm>
          <a:off x="0" y="0"/>
          <a:ext cx="0" cy="0"/>
          <a:chOff x="0" y="0"/>
          <a:chExt cx="0" cy="0"/>
        </a:xfrm>
      </p:grpSpPr>
      <p:sp>
        <p:nvSpPr>
          <p:cNvPr id="144" name="Google Shape;144;gab057eefc0_1_7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5" name="Google Shape;145;gab057eefc0_1_7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46" name="Google Shape;146;gab057eefc0_1_74: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17</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Google Shape;153;p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54" name="Google Shape;154;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Google Shape;158;p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59" name="Google Shape;159;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
        <p:cNvGrpSpPr/>
        <p:nvPr/>
      </p:nvGrpSpPr>
      <p:grpSpPr>
        <a:xfrm>
          <a:off x="0" y="0"/>
          <a:ext cx="0" cy="0"/>
          <a:chOff x="0" y="0"/>
          <a:chExt cx="0" cy="0"/>
        </a:xfrm>
      </p:grpSpPr>
      <p:sp>
        <p:nvSpPr>
          <p:cNvPr id="46" name="Google Shape;46;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7" name="Google Shape;47;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Google Shape;164;gab057eefc0_1_8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5" name="Google Shape;165;gab057eefc0_1_8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66" name="Google Shape;166;gab057eefc0_1_81: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20</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p:cNvGrpSpPr/>
        <p:nvPr/>
      </p:nvGrpSpPr>
      <p:grpSpPr>
        <a:xfrm>
          <a:off x="0" y="0"/>
          <a:ext cx="0" cy="0"/>
          <a:chOff x="0" y="0"/>
          <a:chExt cx="0" cy="0"/>
        </a:xfrm>
      </p:grpSpPr>
      <p:sp>
        <p:nvSpPr>
          <p:cNvPr id="171" name="Google Shape;171;gab057eefc0_1_8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2" name="Google Shape;172;gab057eefc0_1_8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73" name="Google Shape;173;gab057eefc0_1_87: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21</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Google Shape;178;p2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9" name="Google Shape;179;p2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80" name="Google Shape;180;p2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22</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Google Shape;185;p2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6" name="Google Shape;186;p2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87" name="Google Shape;187;p24: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23</a:t>
            </a:fld>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1"/>
        <p:cNvGrpSpPr/>
        <p:nvPr/>
      </p:nvGrpSpPr>
      <p:grpSpPr>
        <a:xfrm>
          <a:off x="0" y="0"/>
          <a:ext cx="0" cy="0"/>
          <a:chOff x="0" y="0"/>
          <a:chExt cx="0" cy="0"/>
        </a:xfrm>
      </p:grpSpPr>
      <p:sp>
        <p:nvSpPr>
          <p:cNvPr id="192" name="Google Shape;192;gab057eefc0_1_1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3" name="Google Shape;193;gab057eefc0_1_11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200" b="1" i="0" u="none" strike="noStrike" cap="none">
                <a:solidFill>
                  <a:schemeClr val="dk1"/>
                </a:solidFill>
                <a:latin typeface="Calibri"/>
                <a:ea typeface="Calibri"/>
                <a:cs typeface="Calibri"/>
                <a:sym typeface="Calibri"/>
              </a:rPr>
              <a:t>Authored by</a:t>
            </a:r>
            <a:r>
              <a:rPr lang="en-US" sz="1200" b="0" i="0" u="none" strike="noStrike" cap="none">
                <a:solidFill>
                  <a:schemeClr val="dk1"/>
                </a:solidFill>
                <a:latin typeface="Calibri"/>
                <a:ea typeface="Calibri"/>
                <a:cs typeface="Calibri"/>
                <a:sym typeface="Calibri"/>
              </a:rPr>
              <a:t>: pasja1000. </a:t>
            </a:r>
            <a:r>
              <a:rPr lang="en-US" sz="1200" b="1" i="0" u="none" strike="noStrike" cap="none">
                <a:solidFill>
                  <a:schemeClr val="dk1"/>
                </a:solidFill>
                <a:latin typeface="Calibri"/>
                <a:ea typeface="Calibri"/>
                <a:cs typeface="Calibri"/>
                <a:sym typeface="Calibri"/>
              </a:rPr>
              <a:t>Located at</a:t>
            </a:r>
            <a:r>
              <a:rPr lang="en-US" sz="1200" b="0" i="0" u="none" strike="noStrike" cap="none">
                <a:solidFill>
                  <a:schemeClr val="dk1"/>
                </a:solidFill>
                <a:latin typeface="Calibri"/>
                <a:ea typeface="Calibri"/>
                <a:cs typeface="Calibri"/>
                <a:sym typeface="Calibri"/>
              </a:rPr>
              <a:t>: </a:t>
            </a:r>
            <a:r>
              <a:rPr lang="en-US" sz="1200" b="1" i="0" u="sng" strike="noStrike" cap="none">
                <a:solidFill>
                  <a:schemeClr val="dk1"/>
                </a:solidFill>
                <a:latin typeface="Calibri"/>
                <a:ea typeface="Calibri"/>
                <a:cs typeface="Calibri"/>
                <a:sym typeface="Calibri"/>
                <a:hlinkClick r:id="rId3">
                  <a:extLst>
                    <a:ext uri="{A12FA001-AC4F-418D-AE19-62706E023703}">
                      <ahyp:hlinkClr xmlns:ahyp="http://schemas.microsoft.com/office/drawing/2018/hyperlinkcolor" val="tx"/>
                    </a:ext>
                  </a:extLst>
                </a:hlinkClick>
              </a:rPr>
              <a:t>https://pixabay.com/photos/the-dollar-america-currency-finance-3125419/</a:t>
            </a:r>
            <a:r>
              <a:rPr lang="en-US" sz="1200" b="0" i="0" u="none" strike="noStrike" cap="none">
                <a:solidFill>
                  <a:schemeClr val="dk1"/>
                </a:solidFill>
                <a:latin typeface="Calibri"/>
                <a:ea typeface="Calibri"/>
                <a:cs typeface="Calibri"/>
                <a:sym typeface="Calibri"/>
              </a:rPr>
              <a:t>. </a:t>
            </a:r>
            <a:r>
              <a:rPr lang="en-US" sz="1200" b="1" i="0" u="none" strike="noStrike" cap="none">
                <a:solidFill>
                  <a:schemeClr val="dk1"/>
                </a:solidFill>
                <a:latin typeface="Calibri"/>
                <a:ea typeface="Calibri"/>
                <a:cs typeface="Calibri"/>
                <a:sym typeface="Calibri"/>
              </a:rPr>
              <a:t>License</a:t>
            </a:r>
            <a:r>
              <a:rPr lang="en-US" sz="1200" b="0" i="0" u="none" strike="noStrike" cap="none">
                <a:solidFill>
                  <a:schemeClr val="dk1"/>
                </a:solidFill>
                <a:latin typeface="Calibri"/>
                <a:ea typeface="Calibri"/>
                <a:cs typeface="Calibri"/>
                <a:sym typeface="Calibri"/>
              </a:rPr>
              <a:t>: </a:t>
            </a:r>
            <a:r>
              <a:rPr lang="en-US" sz="1200" b="1" i="1" u="sng" strike="noStrike" cap="none">
                <a:solidFill>
                  <a:schemeClr val="dk1"/>
                </a:solidFill>
                <a:latin typeface="Calibri"/>
                <a:ea typeface="Calibri"/>
                <a:cs typeface="Calibri"/>
                <a:sym typeface="Calibri"/>
                <a:hlinkClick r:id="rId4">
                  <a:extLst>
                    <a:ext uri="{A12FA001-AC4F-418D-AE19-62706E023703}">
                      <ahyp:hlinkClr xmlns:ahyp="http://schemas.microsoft.com/office/drawing/2018/hyperlinkcolor" val="tx"/>
                    </a:ext>
                  </a:extLst>
                </a:hlinkClick>
              </a:rPr>
              <a:t>CC0: No Rights Reserved</a:t>
            </a:r>
            <a:r>
              <a:rPr lang="en-US" sz="1200" b="0" i="0" u="none" strike="noStrike" cap="none">
                <a:solidFill>
                  <a:schemeClr val="dk1"/>
                </a:solidFill>
                <a:latin typeface="Calibri"/>
                <a:ea typeface="Calibri"/>
                <a:cs typeface="Calibri"/>
                <a:sym typeface="Calibri"/>
              </a:rPr>
              <a:t>. </a:t>
            </a:r>
            <a:r>
              <a:rPr lang="en-US" sz="1200" b="1" i="0" u="none" strike="noStrike" cap="none">
                <a:solidFill>
                  <a:schemeClr val="dk1"/>
                </a:solidFill>
                <a:latin typeface="Calibri"/>
                <a:ea typeface="Calibri"/>
                <a:cs typeface="Calibri"/>
                <a:sym typeface="Calibri"/>
              </a:rPr>
              <a:t>License Terms</a:t>
            </a:r>
            <a:r>
              <a:rPr lang="en-US" sz="1200" b="0" i="0" u="none" strike="noStrike" cap="none">
                <a:solidFill>
                  <a:schemeClr val="dk1"/>
                </a:solidFill>
                <a:latin typeface="Calibri"/>
                <a:ea typeface="Calibri"/>
                <a:cs typeface="Calibri"/>
                <a:sym typeface="Calibri"/>
              </a:rPr>
              <a:t>: https://pixabay.com/service/terms/#license</a:t>
            </a:r>
            <a:endParaRPr/>
          </a:p>
          <a:p>
            <a:pPr marL="0" lvl="0" indent="0" algn="l" rtl="0">
              <a:lnSpc>
                <a:spcPct val="100000"/>
              </a:lnSpc>
              <a:spcBef>
                <a:spcPts val="0"/>
              </a:spcBef>
              <a:spcAft>
                <a:spcPts val="0"/>
              </a:spcAft>
              <a:buSzPts val="1400"/>
              <a:buNone/>
            </a:pPr>
            <a:endParaRPr/>
          </a:p>
        </p:txBody>
      </p:sp>
      <p:sp>
        <p:nvSpPr>
          <p:cNvPr id="194" name="Google Shape;194;gab057eefc0_1_11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24</a:t>
            </a:fld>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9"/>
        <p:cNvGrpSpPr/>
        <p:nvPr/>
      </p:nvGrpSpPr>
      <p:grpSpPr>
        <a:xfrm>
          <a:off x="0" y="0"/>
          <a:ext cx="0" cy="0"/>
          <a:chOff x="0" y="0"/>
          <a:chExt cx="0" cy="0"/>
        </a:xfrm>
      </p:grpSpPr>
      <p:sp>
        <p:nvSpPr>
          <p:cNvPr id="200" name="Google Shape;200;ga241e3cd5e_0_10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0"/>
              </a:spcBef>
              <a:spcAft>
                <a:spcPts val="0"/>
              </a:spcAft>
              <a:buSzPts val="1400"/>
              <a:buNone/>
            </a:pPr>
            <a:r>
              <a:rPr lang="en-US"/>
              <a:t>Correct answer: A — </a:t>
            </a:r>
            <a:r>
              <a:rPr lang="en-US">
                <a:highlight>
                  <a:srgbClr val="FFFFFF"/>
                </a:highlight>
              </a:rPr>
              <a:t>A worksheet starts with the unadjusted trial balance and provides places to work through adjustments resulting in the adjusted trial balance numbers.</a:t>
            </a:r>
            <a:endParaRPr/>
          </a:p>
        </p:txBody>
      </p:sp>
      <p:sp>
        <p:nvSpPr>
          <p:cNvPr id="201" name="Google Shape;201;ga241e3cd5e_0_10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5"/>
        <p:cNvGrpSpPr/>
        <p:nvPr/>
      </p:nvGrpSpPr>
      <p:grpSpPr>
        <a:xfrm>
          <a:off x="0" y="0"/>
          <a:ext cx="0" cy="0"/>
          <a:chOff x="0" y="0"/>
          <a:chExt cx="0" cy="0"/>
        </a:xfrm>
      </p:grpSpPr>
      <p:sp>
        <p:nvSpPr>
          <p:cNvPr id="206" name="Google Shape;206;p1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07" name="Google Shape;207;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p:cNvGrpSpPr/>
        <p:nvPr/>
      </p:nvGrpSpPr>
      <p:grpSpPr>
        <a:xfrm>
          <a:off x="0" y="0"/>
          <a:ext cx="0" cy="0"/>
          <a:chOff x="0" y="0"/>
          <a:chExt cx="0" cy="0"/>
        </a:xfrm>
      </p:grpSpPr>
      <p:sp>
        <p:nvSpPr>
          <p:cNvPr id="211" name="Google Shape;211;p1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12" name="Google Shape;212;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
        <p:cNvGrpSpPr/>
        <p:nvPr/>
      </p:nvGrpSpPr>
      <p:grpSpPr>
        <a:xfrm>
          <a:off x="0" y="0"/>
          <a:ext cx="0" cy="0"/>
          <a:chOff x="0" y="0"/>
          <a:chExt cx="0" cy="0"/>
        </a:xfrm>
      </p:grpSpPr>
      <p:sp>
        <p:nvSpPr>
          <p:cNvPr id="217" name="Google Shape;217;gab057eefc0_1_12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8" name="Google Shape;218;gab057eefc0_1_12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19" name="Google Shape;219;gab057eefc0_1_12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28</a:t>
            </a:fld>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3"/>
        <p:cNvGrpSpPr/>
        <p:nvPr/>
      </p:nvGrpSpPr>
      <p:grpSpPr>
        <a:xfrm>
          <a:off x="0" y="0"/>
          <a:ext cx="0" cy="0"/>
          <a:chOff x="0" y="0"/>
          <a:chExt cx="0" cy="0"/>
        </a:xfrm>
      </p:grpSpPr>
      <p:sp>
        <p:nvSpPr>
          <p:cNvPr id="224" name="Google Shape;224;gab057eefc0_1_12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5" name="Google Shape;225;gab057eefc0_1_12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26" name="Google Shape;226;gab057eefc0_1_126: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29</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
        <p:cNvGrpSpPr/>
        <p:nvPr/>
      </p:nvGrpSpPr>
      <p:grpSpPr>
        <a:xfrm>
          <a:off x="0" y="0"/>
          <a:ext cx="0" cy="0"/>
          <a:chOff x="0" y="0"/>
          <a:chExt cx="0" cy="0"/>
        </a:xfrm>
      </p:grpSpPr>
      <p:sp>
        <p:nvSpPr>
          <p:cNvPr id="52" name="Google Shape;52;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3" name="Google Shape;53;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0"/>
        <p:cNvGrpSpPr/>
        <p:nvPr/>
      </p:nvGrpSpPr>
      <p:grpSpPr>
        <a:xfrm>
          <a:off x="0" y="0"/>
          <a:ext cx="0" cy="0"/>
          <a:chOff x="0" y="0"/>
          <a:chExt cx="0" cy="0"/>
        </a:xfrm>
      </p:grpSpPr>
      <p:sp>
        <p:nvSpPr>
          <p:cNvPr id="231" name="Google Shape;231;gab057eefc0_1_13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32" name="Google Shape;232;gab057eefc0_1_13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33" name="Google Shape;233;gab057eefc0_1_13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30</a:t>
            </a:fld>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8"/>
        <p:cNvGrpSpPr/>
        <p:nvPr/>
      </p:nvGrpSpPr>
      <p:grpSpPr>
        <a:xfrm>
          <a:off x="0" y="0"/>
          <a:ext cx="0" cy="0"/>
          <a:chOff x="0" y="0"/>
          <a:chExt cx="0" cy="0"/>
        </a:xfrm>
      </p:grpSpPr>
      <p:sp>
        <p:nvSpPr>
          <p:cNvPr id="239" name="Google Shape;239;gab057eefc0_1_13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40" name="Google Shape;240;gab057eefc0_1_13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41" name="Google Shape;241;gab057eefc0_1_138: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31</a:t>
            </a:fld>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5"/>
        <p:cNvGrpSpPr/>
        <p:nvPr/>
      </p:nvGrpSpPr>
      <p:grpSpPr>
        <a:xfrm>
          <a:off x="0" y="0"/>
          <a:ext cx="0" cy="0"/>
          <a:chOff x="0" y="0"/>
          <a:chExt cx="0" cy="0"/>
        </a:xfrm>
      </p:grpSpPr>
      <p:sp>
        <p:nvSpPr>
          <p:cNvPr id="246" name="Google Shape;246;p1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47" name="Google Shape;247;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0"/>
        <p:cNvGrpSpPr/>
        <p:nvPr/>
      </p:nvGrpSpPr>
      <p:grpSpPr>
        <a:xfrm>
          <a:off x="0" y="0"/>
          <a:ext cx="0" cy="0"/>
          <a:chOff x="0" y="0"/>
          <a:chExt cx="0" cy="0"/>
        </a:xfrm>
      </p:grpSpPr>
      <p:sp>
        <p:nvSpPr>
          <p:cNvPr id="251" name="Google Shape;251;p1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52" name="Google Shape;252;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6"/>
        <p:cNvGrpSpPr/>
        <p:nvPr/>
      </p:nvGrpSpPr>
      <p:grpSpPr>
        <a:xfrm>
          <a:off x="0" y="0"/>
          <a:ext cx="0" cy="0"/>
          <a:chOff x="0" y="0"/>
          <a:chExt cx="0" cy="0"/>
        </a:xfrm>
      </p:grpSpPr>
      <p:sp>
        <p:nvSpPr>
          <p:cNvPr id="257" name="Google Shape;257;gab057eefc0_1_15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58" name="Google Shape;258;gab057eefc0_1_15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59" name="Google Shape;259;gab057eefc0_1_154: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34</a:t>
            </a:fld>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3"/>
        <p:cNvGrpSpPr/>
        <p:nvPr/>
      </p:nvGrpSpPr>
      <p:grpSpPr>
        <a:xfrm>
          <a:off x="0" y="0"/>
          <a:ext cx="0" cy="0"/>
          <a:chOff x="0" y="0"/>
          <a:chExt cx="0" cy="0"/>
        </a:xfrm>
      </p:grpSpPr>
      <p:sp>
        <p:nvSpPr>
          <p:cNvPr id="264" name="Google Shape;264;gab057eefc0_1_16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65" name="Google Shape;265;gab057eefc0_1_16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66" name="Google Shape;266;gab057eefc0_1_16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35</a:t>
            </a:fld>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0"/>
        <p:cNvGrpSpPr/>
        <p:nvPr/>
      </p:nvGrpSpPr>
      <p:grpSpPr>
        <a:xfrm>
          <a:off x="0" y="0"/>
          <a:ext cx="0" cy="0"/>
          <a:chOff x="0" y="0"/>
          <a:chExt cx="0" cy="0"/>
        </a:xfrm>
      </p:grpSpPr>
      <p:sp>
        <p:nvSpPr>
          <p:cNvPr id="271" name="Google Shape;271;gab057eefc0_1_16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2" name="Google Shape;272;gab057eefc0_1_16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73" name="Google Shape;273;gab057eefc0_1_166: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36</a:t>
            </a:fld>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7"/>
        <p:cNvGrpSpPr/>
        <p:nvPr/>
      </p:nvGrpSpPr>
      <p:grpSpPr>
        <a:xfrm>
          <a:off x="0" y="0"/>
          <a:ext cx="0" cy="0"/>
          <a:chOff x="0" y="0"/>
          <a:chExt cx="0" cy="0"/>
        </a:xfrm>
      </p:grpSpPr>
      <p:sp>
        <p:nvSpPr>
          <p:cNvPr id="278" name="Google Shape;278;gab057eefc0_1_17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9" name="Google Shape;279;gab057eefc0_1_17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80" name="Google Shape;280;gab057eefc0_1_17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37</a:t>
            </a:fld>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4"/>
        <p:cNvGrpSpPr/>
        <p:nvPr/>
      </p:nvGrpSpPr>
      <p:grpSpPr>
        <a:xfrm>
          <a:off x="0" y="0"/>
          <a:ext cx="0" cy="0"/>
          <a:chOff x="0" y="0"/>
          <a:chExt cx="0" cy="0"/>
        </a:xfrm>
      </p:grpSpPr>
      <p:sp>
        <p:nvSpPr>
          <p:cNvPr id="285" name="Google Shape;285;p2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86" name="Google Shape;286;p2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87" name="Google Shape;287;p2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38</a:t>
            </a:fld>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1"/>
        <p:cNvGrpSpPr/>
        <p:nvPr/>
      </p:nvGrpSpPr>
      <p:grpSpPr>
        <a:xfrm>
          <a:off x="0" y="0"/>
          <a:ext cx="0" cy="0"/>
          <a:chOff x="0" y="0"/>
          <a:chExt cx="0" cy="0"/>
        </a:xfrm>
      </p:grpSpPr>
      <p:sp>
        <p:nvSpPr>
          <p:cNvPr id="292" name="Google Shape;292;p2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93" name="Google Shape;293;p2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94" name="Google Shape;294;p26: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39</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Google Shape;57;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8" name="Google Shape;58;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8"/>
        <p:cNvGrpSpPr/>
        <p:nvPr/>
      </p:nvGrpSpPr>
      <p:grpSpPr>
        <a:xfrm>
          <a:off x="0" y="0"/>
          <a:ext cx="0" cy="0"/>
          <a:chOff x="0" y="0"/>
          <a:chExt cx="0" cy="0"/>
        </a:xfrm>
      </p:grpSpPr>
      <p:sp>
        <p:nvSpPr>
          <p:cNvPr id="299" name="Google Shape;299;p2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00" name="Google Shape;300;p2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5"/>
        <p:cNvGrpSpPr/>
        <p:nvPr/>
      </p:nvGrpSpPr>
      <p:grpSpPr>
        <a:xfrm>
          <a:off x="0" y="0"/>
          <a:ext cx="0" cy="0"/>
          <a:chOff x="0" y="0"/>
          <a:chExt cx="0" cy="0"/>
        </a:xfrm>
      </p:grpSpPr>
      <p:sp>
        <p:nvSpPr>
          <p:cNvPr id="306" name="Google Shape;306;gab057eefc0_1_18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07" name="Google Shape;307;gab057eefc0_1_18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08" name="Google Shape;308;gab057eefc0_1_18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41</a:t>
            </a:fld>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5"/>
        <p:cNvGrpSpPr/>
        <p:nvPr/>
      </p:nvGrpSpPr>
      <p:grpSpPr>
        <a:xfrm>
          <a:off x="0" y="0"/>
          <a:ext cx="0" cy="0"/>
          <a:chOff x="0" y="0"/>
          <a:chExt cx="0" cy="0"/>
        </a:xfrm>
      </p:grpSpPr>
      <p:sp>
        <p:nvSpPr>
          <p:cNvPr id="316" name="Google Shape;316;ga241e3cd5e_0_3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0"/>
              </a:spcBef>
              <a:spcAft>
                <a:spcPts val="0"/>
              </a:spcAft>
              <a:buSzPts val="1400"/>
              <a:buNone/>
            </a:pPr>
            <a:r>
              <a:rPr lang="en-US"/>
              <a:t>Correct answer: D — Service </a:t>
            </a:r>
            <a:r>
              <a:rPr lang="en-US">
                <a:highlight>
                  <a:srgbClr val="FFFFFF"/>
                </a:highlight>
              </a:rPr>
              <a:t>Revenue is closed to Income Summary, which at the end of the accounting period is closed to the capital account.</a:t>
            </a:r>
            <a:endParaRPr/>
          </a:p>
        </p:txBody>
      </p:sp>
      <p:sp>
        <p:nvSpPr>
          <p:cNvPr id="317" name="Google Shape;317;ga241e3cd5e_0_3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1"/>
        <p:cNvGrpSpPr/>
        <p:nvPr/>
      </p:nvGrpSpPr>
      <p:grpSpPr>
        <a:xfrm>
          <a:off x="0" y="0"/>
          <a:ext cx="0" cy="0"/>
          <a:chOff x="0" y="0"/>
          <a:chExt cx="0" cy="0"/>
        </a:xfrm>
      </p:grpSpPr>
      <p:sp>
        <p:nvSpPr>
          <p:cNvPr id="322" name="Google Shape;322;p1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23" name="Google Shape;323;p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7"/>
        <p:cNvGrpSpPr/>
        <p:nvPr/>
      </p:nvGrpSpPr>
      <p:grpSpPr>
        <a:xfrm>
          <a:off x="0" y="0"/>
          <a:ext cx="0" cy="0"/>
          <a:chOff x="0" y="0"/>
          <a:chExt cx="0" cy="0"/>
        </a:xfrm>
      </p:grpSpPr>
      <p:sp>
        <p:nvSpPr>
          <p:cNvPr id="328" name="Google Shape;328;gac71efec79_0_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29" name="Google Shape;329;gac71efec79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3"/>
        <p:cNvGrpSpPr/>
        <p:nvPr/>
      </p:nvGrpSpPr>
      <p:grpSpPr>
        <a:xfrm>
          <a:off x="0" y="0"/>
          <a:ext cx="0" cy="0"/>
          <a:chOff x="0" y="0"/>
          <a:chExt cx="0" cy="0"/>
        </a:xfrm>
      </p:grpSpPr>
      <p:sp>
        <p:nvSpPr>
          <p:cNvPr id="334" name="Google Shape;334;gac71efec79_0_34: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35" name="Google Shape;335;gac71efec79_0_3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
        <p:cNvGrpSpPr/>
        <p:nvPr/>
      </p:nvGrpSpPr>
      <p:grpSpPr>
        <a:xfrm>
          <a:off x="0" y="0"/>
          <a:ext cx="0" cy="0"/>
          <a:chOff x="0" y="0"/>
          <a:chExt cx="0" cy="0"/>
        </a:xfrm>
      </p:grpSpPr>
      <p:sp>
        <p:nvSpPr>
          <p:cNvPr id="63" name="Google Shape;63;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4" name="Google Shape;64;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
        <p:cNvGrpSpPr/>
        <p:nvPr/>
      </p:nvGrpSpPr>
      <p:grpSpPr>
        <a:xfrm>
          <a:off x="0" y="0"/>
          <a:ext cx="0" cy="0"/>
          <a:chOff x="0" y="0"/>
          <a:chExt cx="0" cy="0"/>
        </a:xfrm>
      </p:grpSpPr>
      <p:sp>
        <p:nvSpPr>
          <p:cNvPr id="69" name="Google Shape;69;gab057eefc0_1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70" name="Google Shape;70;gab057eefc0_1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Google Shape;75;gab057eefc0_1_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200" b="0" i="0" u="none" strike="noStrike" cap="none">
                <a:solidFill>
                  <a:schemeClr val="dk1"/>
                </a:solidFill>
                <a:latin typeface="Calibri"/>
                <a:ea typeface="Calibri"/>
                <a:cs typeface="Calibri"/>
                <a:sym typeface="Calibri"/>
              </a:rPr>
              <a:t>Image. </a:t>
            </a:r>
            <a:r>
              <a:rPr lang="en-US" sz="1200" b="1" i="0" u="none" strike="noStrike" cap="none">
                <a:solidFill>
                  <a:schemeClr val="dk1"/>
                </a:solidFill>
                <a:latin typeface="Calibri"/>
                <a:ea typeface="Calibri"/>
                <a:cs typeface="Calibri"/>
                <a:sym typeface="Calibri"/>
              </a:rPr>
              <a:t>Authored by</a:t>
            </a:r>
            <a:r>
              <a:rPr lang="en-US" sz="1200" b="0" i="0" u="none" strike="noStrike" cap="none">
                <a:solidFill>
                  <a:schemeClr val="dk1"/>
                </a:solidFill>
                <a:latin typeface="Calibri"/>
                <a:ea typeface="Calibri"/>
                <a:cs typeface="Calibri"/>
                <a:sym typeface="Calibri"/>
              </a:rPr>
              <a:t>: stevepb. </a:t>
            </a:r>
            <a:r>
              <a:rPr lang="en-US" sz="1200" b="1" i="0" u="none" strike="noStrike" cap="none">
                <a:solidFill>
                  <a:schemeClr val="dk1"/>
                </a:solidFill>
                <a:latin typeface="Calibri"/>
                <a:ea typeface="Calibri"/>
                <a:cs typeface="Calibri"/>
                <a:sym typeface="Calibri"/>
              </a:rPr>
              <a:t>Located at</a:t>
            </a:r>
            <a:r>
              <a:rPr lang="en-US" sz="1200" b="0" i="0" u="none" strike="noStrike" cap="none">
                <a:solidFill>
                  <a:schemeClr val="dk1"/>
                </a:solidFill>
                <a:latin typeface="Calibri"/>
                <a:ea typeface="Calibri"/>
                <a:cs typeface="Calibri"/>
                <a:sym typeface="Calibri"/>
              </a:rPr>
              <a:t>: </a:t>
            </a:r>
            <a:r>
              <a:rPr lang="en-US" sz="1200" b="1" i="0" u="sng" strike="noStrike" cap="none">
                <a:solidFill>
                  <a:schemeClr val="dk1"/>
                </a:solidFill>
                <a:latin typeface="Calibri"/>
                <a:ea typeface="Calibri"/>
                <a:cs typeface="Calibri"/>
                <a:sym typeface="Calibri"/>
                <a:hlinkClick r:id="rId3">
                  <a:extLst>
                    <a:ext uri="{A12FA001-AC4F-418D-AE19-62706E023703}">
                      <ahyp:hlinkClr xmlns:ahyp="http://schemas.microsoft.com/office/drawing/2018/hyperlinkcolor" val="tx"/>
                    </a:ext>
                  </a:extLst>
                </a:hlinkClick>
              </a:rPr>
              <a:t>https://pixabay.com/photos/savings-budget-investment-money-2789112/</a:t>
            </a:r>
            <a:r>
              <a:rPr lang="en-US" sz="1200" b="0" i="0" u="none" strike="noStrike" cap="none">
                <a:solidFill>
                  <a:schemeClr val="dk1"/>
                </a:solidFill>
                <a:latin typeface="Calibri"/>
                <a:ea typeface="Calibri"/>
                <a:cs typeface="Calibri"/>
                <a:sym typeface="Calibri"/>
              </a:rPr>
              <a:t>. </a:t>
            </a:r>
            <a:r>
              <a:rPr lang="en-US" sz="1200" b="1" i="0" u="none" strike="noStrike" cap="none">
                <a:solidFill>
                  <a:schemeClr val="dk1"/>
                </a:solidFill>
                <a:latin typeface="Calibri"/>
                <a:ea typeface="Calibri"/>
                <a:cs typeface="Calibri"/>
                <a:sym typeface="Calibri"/>
              </a:rPr>
              <a:t>License</a:t>
            </a:r>
            <a:r>
              <a:rPr lang="en-US" sz="1200" b="0" i="0" u="none" strike="noStrike" cap="none">
                <a:solidFill>
                  <a:schemeClr val="dk1"/>
                </a:solidFill>
                <a:latin typeface="Calibri"/>
                <a:ea typeface="Calibri"/>
                <a:cs typeface="Calibri"/>
                <a:sym typeface="Calibri"/>
              </a:rPr>
              <a:t>: </a:t>
            </a:r>
            <a:r>
              <a:rPr lang="en-US" sz="1200" b="1" i="1" u="sng" strike="noStrike" cap="none">
                <a:solidFill>
                  <a:schemeClr val="dk1"/>
                </a:solidFill>
                <a:latin typeface="Calibri"/>
                <a:ea typeface="Calibri"/>
                <a:cs typeface="Calibri"/>
                <a:sym typeface="Calibri"/>
                <a:hlinkClick r:id="rId4">
                  <a:extLst>
                    <a:ext uri="{A12FA001-AC4F-418D-AE19-62706E023703}">
                      <ahyp:hlinkClr xmlns:ahyp="http://schemas.microsoft.com/office/drawing/2018/hyperlinkcolor" val="tx"/>
                    </a:ext>
                  </a:extLst>
                </a:hlinkClick>
              </a:rPr>
              <a:t>CC0: No Rights Reserved</a:t>
            </a:r>
            <a:r>
              <a:rPr lang="en-US" sz="1200" b="0" i="0" u="none" strike="noStrike" cap="none">
                <a:solidFill>
                  <a:schemeClr val="dk1"/>
                </a:solidFill>
                <a:latin typeface="Calibri"/>
                <a:ea typeface="Calibri"/>
                <a:cs typeface="Calibri"/>
                <a:sym typeface="Calibri"/>
              </a:rPr>
              <a:t>. </a:t>
            </a:r>
            <a:r>
              <a:rPr lang="en-US" sz="1200" b="1" i="0" u="none" strike="noStrike" cap="none">
                <a:solidFill>
                  <a:schemeClr val="dk1"/>
                </a:solidFill>
                <a:latin typeface="Calibri"/>
                <a:ea typeface="Calibri"/>
                <a:cs typeface="Calibri"/>
                <a:sym typeface="Calibri"/>
              </a:rPr>
              <a:t>License Terms</a:t>
            </a:r>
            <a:r>
              <a:rPr lang="en-US" sz="1200" b="0" i="0" u="none" strike="noStrike" cap="none">
                <a:solidFill>
                  <a:schemeClr val="dk1"/>
                </a:solidFill>
                <a:latin typeface="Calibri"/>
                <a:ea typeface="Calibri"/>
                <a:cs typeface="Calibri"/>
                <a:sym typeface="Calibri"/>
              </a:rPr>
              <a:t>: https://pixabay.com/service/terms/#license</a:t>
            </a:r>
            <a:endParaRPr/>
          </a:p>
          <a:p>
            <a:pPr marL="0" lvl="0" indent="0" algn="l" rtl="0">
              <a:lnSpc>
                <a:spcPct val="100000"/>
              </a:lnSpc>
              <a:spcBef>
                <a:spcPts val="0"/>
              </a:spcBef>
              <a:spcAft>
                <a:spcPts val="0"/>
              </a:spcAft>
              <a:buSzPts val="1400"/>
              <a:buNone/>
            </a:pPr>
            <a:endParaRPr/>
          </a:p>
        </p:txBody>
      </p:sp>
      <p:sp>
        <p:nvSpPr>
          <p:cNvPr id="76" name="Google Shape;76;gab057eefc0_1_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Google Shape;82;gab057eefc0_1_1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83" name="Google Shape;83;gab057eefc0_1_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ga241e3cd5e_0_6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0"/>
              </a:spcBef>
              <a:spcAft>
                <a:spcPts val="0"/>
              </a:spcAft>
              <a:buSzPts val="1400"/>
              <a:buNone/>
            </a:pPr>
            <a:r>
              <a:rPr lang="en-US"/>
              <a:t>Correct answer: B —A</a:t>
            </a:r>
            <a:r>
              <a:rPr lang="en-US">
                <a:solidFill>
                  <a:srgbClr val="373D3F"/>
                </a:solidFill>
              </a:rPr>
              <a:t>djusting entry will have one balance sheet account (asset, liability, or equity) and one income statement account (revenue or expense) in the journal entry.</a:t>
            </a:r>
            <a:endParaRPr/>
          </a:p>
        </p:txBody>
      </p:sp>
      <p:sp>
        <p:nvSpPr>
          <p:cNvPr id="89" name="Google Shape;89;ga241e3cd5e_0_6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blipFill>
          <a:blip r:embed="rId2">
            <a:alphaModFix amt="50000"/>
          </a:blip>
          <a:stretch>
            <a:fillRect/>
          </a:stretch>
        </a:blipFill>
        <a:effectLst/>
      </p:bgPr>
    </p:bg>
    <p:spTree>
      <p:nvGrpSpPr>
        <p:cNvPr id="1" name="Shape 13"/>
        <p:cNvGrpSpPr/>
        <p:nvPr/>
      </p:nvGrpSpPr>
      <p:grpSpPr>
        <a:xfrm>
          <a:off x="0" y="0"/>
          <a:ext cx="0" cy="0"/>
          <a:chOff x="0" y="0"/>
          <a:chExt cx="0" cy="0"/>
        </a:xfrm>
      </p:grpSpPr>
      <p:sp>
        <p:nvSpPr>
          <p:cNvPr id="14" name="Google Shape;14;p17"/>
          <p:cNvSpPr/>
          <p:nvPr/>
        </p:nvSpPr>
        <p:spPr>
          <a:xfrm>
            <a:off x="0" y="552196"/>
            <a:ext cx="12207240" cy="2688336"/>
          </a:xfrm>
          <a:prstGeom prst="rect">
            <a:avLst/>
          </a:prstGeom>
          <a:solidFill>
            <a:srgbClr val="3A4047"/>
          </a:solidFill>
          <a:ln w="12700" cap="flat" cmpd="sng">
            <a:solidFill>
              <a:schemeClr val="dk1">
                <a:alpha val="0"/>
              </a:schemeClr>
            </a:solidFill>
            <a:prstDash val="solid"/>
            <a:miter lim="800000"/>
            <a:headEnd type="none" w="sm" len="sm"/>
            <a:tailEnd type="none" w="sm" len="sm"/>
          </a:ln>
        </p:spPr>
        <p:txBody>
          <a:bodyPr spcFirstLastPara="1" wrap="square" lIns="68550" tIns="34275" rIns="68550" bIns="34275"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350" b="0" i="0" u="none" strike="noStrike" cap="none">
              <a:solidFill>
                <a:schemeClr val="lt1"/>
              </a:solidFill>
              <a:latin typeface="Century Gothic"/>
              <a:ea typeface="Century Gothic"/>
              <a:cs typeface="Century Gothic"/>
              <a:sym typeface="Century Gothic"/>
            </a:endParaRPr>
          </a:p>
        </p:txBody>
      </p:sp>
      <p:sp>
        <p:nvSpPr>
          <p:cNvPr id="15" name="Google Shape;15;p17"/>
          <p:cNvSpPr txBox="1">
            <a:spLocks noGrp="1"/>
          </p:cNvSpPr>
          <p:nvPr>
            <p:ph type="ctrTitle"/>
          </p:nvPr>
        </p:nvSpPr>
        <p:spPr>
          <a:xfrm>
            <a:off x="1519519" y="0"/>
            <a:ext cx="9144000" cy="2387600"/>
          </a:xfrm>
          <a:prstGeom prst="rect">
            <a:avLst/>
          </a:prstGeom>
          <a:noFill/>
          <a:ln>
            <a:noFill/>
          </a:ln>
        </p:spPr>
        <p:txBody>
          <a:bodyPr spcFirstLastPara="1" wrap="square" lIns="91425" tIns="45700" rIns="91425" bIns="45700" anchor="b" anchorCtr="0">
            <a:noAutofit/>
          </a:bodyPr>
          <a:lstStyle>
            <a:lvl1pPr marR="0" lvl="0" algn="ctr">
              <a:lnSpc>
                <a:spcPct val="90000"/>
              </a:lnSpc>
              <a:spcBef>
                <a:spcPts val="0"/>
              </a:spcBef>
              <a:spcAft>
                <a:spcPts val="0"/>
              </a:spcAft>
              <a:buClr>
                <a:srgbClr val="F1F7FB"/>
              </a:buClr>
              <a:buSzPts val="5500"/>
              <a:buFont typeface="Century Gothic"/>
              <a:buNone/>
              <a:defRPr sz="4125" b="0" i="0" u="none" strike="noStrike" cap="none">
                <a:solidFill>
                  <a:srgbClr val="F1F7FB"/>
                </a:solidFill>
                <a:latin typeface="Century Gothic"/>
                <a:ea typeface="Century Gothic"/>
                <a:cs typeface="Century Gothic"/>
                <a:sym typeface="Century Gothic"/>
              </a:defRPr>
            </a:lvl1pPr>
            <a:lvl2pPr marR="0" lvl="1"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9pPr>
          </a:lstStyle>
          <a:p>
            <a:endParaRPr/>
          </a:p>
        </p:txBody>
      </p:sp>
      <p:sp>
        <p:nvSpPr>
          <p:cNvPr id="16" name="Google Shape;16;p17"/>
          <p:cNvSpPr txBox="1">
            <a:spLocks noGrp="1"/>
          </p:cNvSpPr>
          <p:nvPr>
            <p:ph type="subTitle" idx="1"/>
          </p:nvPr>
        </p:nvSpPr>
        <p:spPr>
          <a:xfrm>
            <a:off x="0" y="2661428"/>
            <a:ext cx="12192000" cy="1655762"/>
          </a:xfrm>
          <a:prstGeom prst="rect">
            <a:avLst/>
          </a:prstGeom>
          <a:noFill/>
          <a:ln>
            <a:noFill/>
          </a:ln>
        </p:spPr>
        <p:txBody>
          <a:bodyPr spcFirstLastPara="1" wrap="square" lIns="91425" tIns="45700" rIns="91425" bIns="45700" anchor="t" anchorCtr="0">
            <a:noAutofit/>
          </a:bodyPr>
          <a:lstStyle>
            <a:lvl1pPr marR="0" lvl="0" algn="ctr">
              <a:lnSpc>
                <a:spcPct val="90000"/>
              </a:lnSpc>
              <a:spcBef>
                <a:spcPts val="750"/>
              </a:spcBef>
              <a:spcAft>
                <a:spcPts val="0"/>
              </a:spcAft>
              <a:buClr>
                <a:srgbClr val="F1F7FB"/>
              </a:buClr>
              <a:buSzPts val="2400"/>
              <a:buFont typeface="Arial"/>
              <a:buNone/>
              <a:defRPr sz="1800" b="0" i="0" u="none" strike="noStrike" cap="none">
                <a:solidFill>
                  <a:srgbClr val="F1F7FB"/>
                </a:solidFill>
                <a:latin typeface="Century Gothic"/>
                <a:ea typeface="Century Gothic"/>
                <a:cs typeface="Century Gothic"/>
                <a:sym typeface="Century Gothic"/>
              </a:defRPr>
            </a:lvl1pPr>
            <a:lvl2pPr marR="0" lvl="1" algn="ctr">
              <a:lnSpc>
                <a:spcPct val="90000"/>
              </a:lnSpc>
              <a:spcBef>
                <a:spcPts val="375"/>
              </a:spcBef>
              <a:spcAft>
                <a:spcPts val="0"/>
              </a:spcAft>
              <a:buClr>
                <a:schemeClr val="dk1"/>
              </a:buClr>
              <a:buSzPts val="2000"/>
              <a:buFont typeface="Arial"/>
              <a:buNone/>
              <a:defRPr sz="1500" b="0" i="0" u="none" strike="noStrike" cap="none">
                <a:solidFill>
                  <a:schemeClr val="dk1"/>
                </a:solidFill>
                <a:latin typeface="Century Gothic"/>
                <a:ea typeface="Century Gothic"/>
                <a:cs typeface="Century Gothic"/>
                <a:sym typeface="Century Gothic"/>
              </a:defRPr>
            </a:lvl2pPr>
            <a:lvl3pPr marR="0" lvl="2" algn="ctr">
              <a:lnSpc>
                <a:spcPct val="90000"/>
              </a:lnSpc>
              <a:spcBef>
                <a:spcPts val="375"/>
              </a:spcBef>
              <a:spcAft>
                <a:spcPts val="0"/>
              </a:spcAft>
              <a:buClr>
                <a:schemeClr val="dk1"/>
              </a:buClr>
              <a:buSzPts val="1800"/>
              <a:buFont typeface="Arial"/>
              <a:buNone/>
              <a:defRPr sz="1350" b="0" i="0" u="none" strike="noStrike" cap="none">
                <a:solidFill>
                  <a:schemeClr val="dk1"/>
                </a:solidFill>
                <a:latin typeface="Century Gothic"/>
                <a:ea typeface="Century Gothic"/>
                <a:cs typeface="Century Gothic"/>
                <a:sym typeface="Century Gothic"/>
              </a:defRPr>
            </a:lvl3pPr>
            <a:lvl4pPr marR="0" lvl="3" algn="ctr">
              <a:lnSpc>
                <a:spcPct val="90000"/>
              </a:lnSpc>
              <a:spcBef>
                <a:spcPts val="375"/>
              </a:spcBef>
              <a:spcAft>
                <a:spcPts val="0"/>
              </a:spcAft>
              <a:buClr>
                <a:schemeClr val="dk1"/>
              </a:buClr>
              <a:buSzPts val="1600"/>
              <a:buFont typeface="Arial"/>
              <a:buNone/>
              <a:defRPr sz="1200" b="0" i="0" u="none" strike="noStrike" cap="none">
                <a:solidFill>
                  <a:schemeClr val="dk1"/>
                </a:solidFill>
                <a:latin typeface="Century Gothic"/>
                <a:ea typeface="Century Gothic"/>
                <a:cs typeface="Century Gothic"/>
                <a:sym typeface="Century Gothic"/>
              </a:defRPr>
            </a:lvl4pPr>
            <a:lvl5pPr marR="0" lvl="4" algn="ctr">
              <a:lnSpc>
                <a:spcPct val="90000"/>
              </a:lnSpc>
              <a:spcBef>
                <a:spcPts val="375"/>
              </a:spcBef>
              <a:spcAft>
                <a:spcPts val="0"/>
              </a:spcAft>
              <a:buClr>
                <a:schemeClr val="dk1"/>
              </a:buClr>
              <a:buSzPts val="1600"/>
              <a:buFont typeface="Arial"/>
              <a:buNone/>
              <a:defRPr sz="1200" b="0" i="0" u="none" strike="noStrike" cap="none">
                <a:solidFill>
                  <a:schemeClr val="dk1"/>
                </a:solidFill>
                <a:latin typeface="Century Gothic"/>
                <a:ea typeface="Century Gothic"/>
                <a:cs typeface="Century Gothic"/>
                <a:sym typeface="Century Gothic"/>
              </a:defRPr>
            </a:lvl5pPr>
            <a:lvl6pPr marR="0" lvl="5" algn="ctr">
              <a:lnSpc>
                <a:spcPct val="90000"/>
              </a:lnSpc>
              <a:spcBef>
                <a:spcPts val="375"/>
              </a:spcBef>
              <a:spcAft>
                <a:spcPts val="0"/>
              </a:spcAft>
              <a:buClr>
                <a:schemeClr val="dk1"/>
              </a:buClr>
              <a:buSzPts val="1600"/>
              <a:buFont typeface="Arial"/>
              <a:buNone/>
              <a:defRPr sz="1200" b="0" i="0" u="none" strike="noStrike" cap="none">
                <a:solidFill>
                  <a:schemeClr val="dk1"/>
                </a:solidFill>
                <a:latin typeface="Century Gothic"/>
                <a:ea typeface="Century Gothic"/>
                <a:cs typeface="Century Gothic"/>
                <a:sym typeface="Century Gothic"/>
              </a:defRPr>
            </a:lvl6pPr>
            <a:lvl7pPr marR="0" lvl="6" algn="ctr">
              <a:lnSpc>
                <a:spcPct val="90000"/>
              </a:lnSpc>
              <a:spcBef>
                <a:spcPts val="375"/>
              </a:spcBef>
              <a:spcAft>
                <a:spcPts val="0"/>
              </a:spcAft>
              <a:buClr>
                <a:schemeClr val="dk1"/>
              </a:buClr>
              <a:buSzPts val="1600"/>
              <a:buFont typeface="Arial"/>
              <a:buNone/>
              <a:defRPr sz="1200" b="0" i="0" u="none" strike="noStrike" cap="none">
                <a:solidFill>
                  <a:schemeClr val="dk1"/>
                </a:solidFill>
                <a:latin typeface="Century Gothic"/>
                <a:ea typeface="Century Gothic"/>
                <a:cs typeface="Century Gothic"/>
                <a:sym typeface="Century Gothic"/>
              </a:defRPr>
            </a:lvl7pPr>
            <a:lvl8pPr marR="0" lvl="7" algn="ctr">
              <a:lnSpc>
                <a:spcPct val="90000"/>
              </a:lnSpc>
              <a:spcBef>
                <a:spcPts val="375"/>
              </a:spcBef>
              <a:spcAft>
                <a:spcPts val="0"/>
              </a:spcAft>
              <a:buClr>
                <a:schemeClr val="dk1"/>
              </a:buClr>
              <a:buSzPts val="1600"/>
              <a:buFont typeface="Arial"/>
              <a:buNone/>
              <a:defRPr sz="1200" b="0" i="0" u="none" strike="noStrike" cap="none">
                <a:solidFill>
                  <a:schemeClr val="dk1"/>
                </a:solidFill>
                <a:latin typeface="Century Gothic"/>
                <a:ea typeface="Century Gothic"/>
                <a:cs typeface="Century Gothic"/>
                <a:sym typeface="Century Gothic"/>
              </a:defRPr>
            </a:lvl8pPr>
            <a:lvl9pPr marR="0" lvl="8" algn="ctr">
              <a:lnSpc>
                <a:spcPct val="90000"/>
              </a:lnSpc>
              <a:spcBef>
                <a:spcPts val="375"/>
              </a:spcBef>
              <a:spcAft>
                <a:spcPts val="0"/>
              </a:spcAft>
              <a:buClr>
                <a:schemeClr val="dk1"/>
              </a:buClr>
              <a:buSzPts val="1600"/>
              <a:buFont typeface="Arial"/>
              <a:buNone/>
              <a:defRPr sz="1200" b="0" i="0" u="none" strike="noStrike" cap="none">
                <a:solidFill>
                  <a:schemeClr val="dk1"/>
                </a:solidFill>
                <a:latin typeface="Century Gothic"/>
                <a:ea typeface="Century Gothic"/>
                <a:cs typeface="Century Gothic"/>
                <a:sym typeface="Century Gothic"/>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7"/>
        <p:cNvGrpSpPr/>
        <p:nvPr/>
      </p:nvGrpSpPr>
      <p:grpSpPr>
        <a:xfrm>
          <a:off x="0" y="0"/>
          <a:ext cx="0" cy="0"/>
          <a:chOff x="0" y="0"/>
          <a:chExt cx="0" cy="0"/>
        </a:xfrm>
      </p:grpSpPr>
      <p:sp>
        <p:nvSpPr>
          <p:cNvPr id="18" name="Google Shape;18;p18"/>
          <p:cNvSpPr txBox="1">
            <a:spLocks noGrp="1"/>
          </p:cNvSpPr>
          <p:nvPr>
            <p:ph type="title"/>
          </p:nvPr>
        </p:nvSpPr>
        <p:spPr>
          <a:xfrm>
            <a:off x="838200" y="365127"/>
            <a:ext cx="10515600" cy="1325563"/>
          </a:xfrm>
          <a:prstGeom prst="rect">
            <a:avLst/>
          </a:prstGeom>
          <a:noFill/>
          <a:ln>
            <a:noFill/>
          </a:ln>
        </p:spPr>
        <p:txBody>
          <a:bodyPr spcFirstLastPara="1" wrap="square" lIns="91425" tIns="45700" rIns="91425" bIns="45700" anchor="ctr" anchorCtr="0">
            <a:noAutofit/>
          </a:bodyPr>
          <a:lstStyle>
            <a:lvl1pPr marR="0" lvl="0" algn="l">
              <a:lnSpc>
                <a:spcPct val="90000"/>
              </a:lnSpc>
              <a:spcBef>
                <a:spcPts val="0"/>
              </a:spcBef>
              <a:spcAft>
                <a:spcPts val="0"/>
              </a:spcAft>
              <a:buClr>
                <a:schemeClr val="dk1"/>
              </a:buClr>
              <a:buSzPts val="4400"/>
              <a:buFont typeface="Century Gothic"/>
              <a:buNone/>
              <a:defRPr sz="3300" b="0" i="0" u="none" strike="noStrike" cap="none">
                <a:solidFill>
                  <a:schemeClr val="dk1"/>
                </a:solidFill>
                <a:latin typeface="Century Gothic"/>
                <a:ea typeface="Century Gothic"/>
                <a:cs typeface="Century Gothic"/>
                <a:sym typeface="Century Gothic"/>
              </a:defRPr>
            </a:lvl1pPr>
            <a:lvl2pPr marR="0" lvl="1"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9pPr>
          </a:lstStyle>
          <a:p>
            <a:endParaRPr/>
          </a:p>
        </p:txBody>
      </p:sp>
      <p:sp>
        <p:nvSpPr>
          <p:cNvPr id="19" name="Google Shape;19;p18"/>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lvl1pPr marL="457200" marR="0" lvl="0" indent="-406400" algn="l">
              <a:lnSpc>
                <a:spcPct val="90000"/>
              </a:lnSpc>
              <a:spcBef>
                <a:spcPts val="750"/>
              </a:spcBef>
              <a:spcAft>
                <a:spcPts val="0"/>
              </a:spcAft>
              <a:buClr>
                <a:schemeClr val="dk1"/>
              </a:buClr>
              <a:buSzPts val="2800"/>
              <a:buFont typeface="Arial"/>
              <a:buChar char="•"/>
              <a:defRPr sz="2100" b="0" i="0" u="none" strike="noStrike" cap="none">
                <a:solidFill>
                  <a:schemeClr val="dk1"/>
                </a:solidFill>
                <a:latin typeface="Century Gothic"/>
                <a:ea typeface="Century Gothic"/>
                <a:cs typeface="Century Gothic"/>
                <a:sym typeface="Century Gothic"/>
              </a:defRPr>
            </a:lvl1pPr>
            <a:lvl2pPr marL="914400" marR="0" lvl="1" indent="-381000" algn="l">
              <a:lnSpc>
                <a:spcPct val="90000"/>
              </a:lnSpc>
              <a:spcBef>
                <a:spcPts val="375"/>
              </a:spcBef>
              <a:spcAft>
                <a:spcPts val="0"/>
              </a:spcAft>
              <a:buClr>
                <a:schemeClr val="dk1"/>
              </a:buClr>
              <a:buSzPts val="2400"/>
              <a:buFont typeface="Arial"/>
              <a:buChar char="•"/>
              <a:defRPr sz="1800" b="0" i="0" u="none" strike="noStrike" cap="none">
                <a:solidFill>
                  <a:schemeClr val="dk1"/>
                </a:solidFill>
                <a:latin typeface="Century Gothic"/>
                <a:ea typeface="Century Gothic"/>
                <a:cs typeface="Century Gothic"/>
                <a:sym typeface="Century Gothic"/>
              </a:defRPr>
            </a:lvl2pPr>
            <a:lvl3pPr marL="1371600" marR="0" lvl="2" indent="-355600" algn="l">
              <a:lnSpc>
                <a:spcPct val="90000"/>
              </a:lnSpc>
              <a:spcBef>
                <a:spcPts val="375"/>
              </a:spcBef>
              <a:spcAft>
                <a:spcPts val="0"/>
              </a:spcAft>
              <a:buClr>
                <a:schemeClr val="dk1"/>
              </a:buClr>
              <a:buSzPts val="2000"/>
              <a:buFont typeface="Arial"/>
              <a:buChar char="•"/>
              <a:defRPr sz="1500" b="0" i="0" u="none" strike="noStrike" cap="none">
                <a:solidFill>
                  <a:schemeClr val="dk1"/>
                </a:solidFill>
                <a:latin typeface="Century Gothic"/>
                <a:ea typeface="Century Gothic"/>
                <a:cs typeface="Century Gothic"/>
                <a:sym typeface="Century Gothic"/>
              </a:defRPr>
            </a:lvl3pPr>
            <a:lvl4pPr marL="1828800" marR="0" lvl="3"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4pPr>
            <a:lvl5pPr marL="2286000" marR="0" lvl="4"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5pPr>
            <a:lvl6pPr marL="2743200" marR="0" lvl="5"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6pPr>
            <a:lvl7pPr marL="3200400" marR="0" lvl="6"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7pPr>
            <a:lvl8pPr marL="3657600" marR="0" lvl="7"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8pPr>
            <a:lvl9pPr marL="4114800" marR="0" lvl="8"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9pPr>
          </a:lstStyle>
          <a:p>
            <a:endParaRPr/>
          </a:p>
        </p:txBody>
      </p:sp>
      <p:sp>
        <p:nvSpPr>
          <p:cNvPr id="20" name="Google Shape;20;p18"/>
          <p:cNvSpPr txBox="1">
            <a:spLocks noGrp="1"/>
          </p:cNvSpPr>
          <p:nvPr>
            <p:ph type="sldNum" idx="12"/>
          </p:nvPr>
        </p:nvSpPr>
        <p:spPr>
          <a:xfrm>
            <a:off x="838200" y="6356352"/>
            <a:ext cx="105156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1pPr>
            <a:lvl2pPr marL="0" marR="0" lvl="1" indent="0" algn="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2pPr>
            <a:lvl3pPr marL="0" marR="0" lvl="2" indent="0" algn="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3pPr>
            <a:lvl4pPr marL="0" marR="0" lvl="3" indent="0" algn="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4pPr>
            <a:lvl5pPr marL="0" marR="0" lvl="4" indent="0" algn="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5pPr>
            <a:lvl6pPr marL="0" marR="0" lvl="5" indent="0" algn="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6pPr>
            <a:lvl7pPr marL="0" marR="0" lvl="6" indent="0" algn="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7pPr>
            <a:lvl8pPr marL="0" marR="0" lvl="7" indent="0" algn="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8pPr>
            <a:lvl9pPr marL="0" marR="0" lvl="8" indent="0" algn="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9pPr>
          </a:lstStyle>
          <a:p>
            <a:pPr marL="0" lvl="0" indent="0" algn="r" rtl="0">
              <a:spcBef>
                <a:spcPts val="0"/>
              </a:spcBef>
              <a:spcAft>
                <a:spcPts val="0"/>
              </a:spcAft>
              <a:buNone/>
            </a:pPr>
            <a:fld id="{00000000-1234-1234-1234-123412341234}" type="slidenum">
              <a:rPr lang="en-US"/>
              <a:t>‹#›</a:t>
            </a:fld>
            <a:endParaRPr/>
          </a:p>
        </p:txBody>
      </p:sp>
      <p:sp>
        <p:nvSpPr>
          <p:cNvPr id="21" name="Google Shape;21;p18"/>
          <p:cNvSpPr/>
          <p:nvPr/>
        </p:nvSpPr>
        <p:spPr>
          <a:xfrm rot="5400000">
            <a:off x="-3183272" y="3127248"/>
            <a:ext cx="6912864" cy="585216"/>
          </a:xfrm>
          <a:prstGeom prst="rect">
            <a:avLst/>
          </a:prstGeom>
          <a:solidFill>
            <a:srgbClr val="3A4047"/>
          </a:solidFill>
          <a:ln w="12700" cap="flat" cmpd="sng">
            <a:solidFill>
              <a:schemeClr val="dk1">
                <a:alpha val="0"/>
              </a:schemeClr>
            </a:solidFill>
            <a:prstDash val="solid"/>
            <a:miter lim="800000"/>
            <a:headEnd type="none" w="sm" len="sm"/>
            <a:tailEnd type="none" w="sm" len="sm"/>
          </a:ln>
        </p:spPr>
        <p:txBody>
          <a:bodyPr spcFirstLastPara="1" wrap="square" lIns="0" tIns="0" rIns="0" bIns="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350" b="0" i="0" u="none" strike="noStrike" cap="none">
              <a:solidFill>
                <a:schemeClr val="lt1"/>
              </a:solidFill>
              <a:latin typeface="Century Gothic"/>
              <a:ea typeface="Century Gothic"/>
              <a:cs typeface="Century Gothic"/>
              <a:sym typeface="Century Gothic"/>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p:cSld name="Section Header">
    <p:spTree>
      <p:nvGrpSpPr>
        <p:cNvPr id="1" name="Shape 22"/>
        <p:cNvGrpSpPr/>
        <p:nvPr/>
      </p:nvGrpSpPr>
      <p:grpSpPr>
        <a:xfrm>
          <a:off x="0" y="0"/>
          <a:ext cx="0" cy="0"/>
          <a:chOff x="0" y="0"/>
          <a:chExt cx="0" cy="0"/>
        </a:xfrm>
      </p:grpSpPr>
      <p:sp>
        <p:nvSpPr>
          <p:cNvPr id="23" name="Google Shape;23;p19"/>
          <p:cNvSpPr/>
          <p:nvPr/>
        </p:nvSpPr>
        <p:spPr>
          <a:xfrm>
            <a:off x="0" y="537882"/>
            <a:ext cx="12192000" cy="2689412"/>
          </a:xfrm>
          <a:prstGeom prst="rect">
            <a:avLst/>
          </a:prstGeom>
          <a:solidFill>
            <a:srgbClr val="3A4047"/>
          </a:solidFill>
          <a:ln w="12700" cap="flat" cmpd="sng">
            <a:solidFill>
              <a:schemeClr val="dk1">
                <a:alpha val="0"/>
              </a:schemeClr>
            </a:solidFill>
            <a:prstDash val="solid"/>
            <a:miter lim="800000"/>
            <a:headEnd type="none" w="sm" len="sm"/>
            <a:tailEnd type="none" w="sm" len="sm"/>
          </a:ln>
        </p:spPr>
        <p:txBody>
          <a:bodyPr spcFirstLastPara="1" wrap="square" lIns="68550" tIns="34275" rIns="68550" bIns="34275"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350" b="0" i="0" u="none" strike="noStrike" cap="none">
              <a:solidFill>
                <a:schemeClr val="lt1"/>
              </a:solidFill>
              <a:latin typeface="Century Gothic"/>
              <a:ea typeface="Century Gothic"/>
              <a:cs typeface="Century Gothic"/>
              <a:sym typeface="Century Gothic"/>
            </a:endParaRPr>
          </a:p>
        </p:txBody>
      </p:sp>
      <p:sp>
        <p:nvSpPr>
          <p:cNvPr id="24" name="Google Shape;24;p19"/>
          <p:cNvSpPr txBox="1">
            <a:spLocks noGrp="1"/>
          </p:cNvSpPr>
          <p:nvPr>
            <p:ph type="title"/>
          </p:nvPr>
        </p:nvSpPr>
        <p:spPr>
          <a:xfrm>
            <a:off x="838200" y="537883"/>
            <a:ext cx="10515600" cy="2689412"/>
          </a:xfrm>
          <a:prstGeom prst="rect">
            <a:avLst/>
          </a:prstGeom>
          <a:noFill/>
          <a:ln>
            <a:noFill/>
          </a:ln>
        </p:spPr>
        <p:txBody>
          <a:bodyPr spcFirstLastPara="1" wrap="square" lIns="91425" tIns="45700" rIns="91425" bIns="45700" anchor="ctr" anchorCtr="0">
            <a:noAutofit/>
          </a:bodyPr>
          <a:lstStyle>
            <a:lvl1pPr marR="0" lvl="0" algn="ctr">
              <a:lnSpc>
                <a:spcPct val="90000"/>
              </a:lnSpc>
              <a:spcBef>
                <a:spcPts val="0"/>
              </a:spcBef>
              <a:spcAft>
                <a:spcPts val="0"/>
              </a:spcAft>
              <a:buClr>
                <a:schemeClr val="dk1"/>
              </a:buClr>
              <a:buSzPts val="5000"/>
              <a:buFont typeface="Century Gothic"/>
              <a:buNone/>
              <a:defRPr sz="3750" b="0" i="0" u="none" strike="noStrike" cap="none">
                <a:solidFill>
                  <a:schemeClr val="lt1"/>
                </a:solidFill>
                <a:latin typeface="Century Gothic"/>
                <a:ea typeface="Century Gothic"/>
                <a:cs typeface="Century Gothic"/>
                <a:sym typeface="Century Gothic"/>
              </a:defRPr>
            </a:lvl1pPr>
            <a:lvl2pPr marR="0" lvl="1"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5"/>
        <p:cNvGrpSpPr/>
        <p:nvPr/>
      </p:nvGrpSpPr>
      <p:grpSpPr>
        <a:xfrm>
          <a:off x="0" y="0"/>
          <a:ext cx="0" cy="0"/>
          <a:chOff x="0" y="0"/>
          <a:chExt cx="0" cy="0"/>
        </a:xfrm>
      </p:grpSpPr>
      <p:sp>
        <p:nvSpPr>
          <p:cNvPr id="26" name="Google Shape;26;p20"/>
          <p:cNvSpPr txBox="1">
            <a:spLocks noGrp="1"/>
          </p:cNvSpPr>
          <p:nvPr>
            <p:ph type="sldNum" idx="12"/>
          </p:nvPr>
        </p:nvSpPr>
        <p:spPr>
          <a:xfrm>
            <a:off x="838200" y="6356352"/>
            <a:ext cx="10515600" cy="365125"/>
          </a:xfrm>
          <a:prstGeom prst="rect">
            <a:avLst/>
          </a:prstGeom>
          <a:noFill/>
          <a:ln>
            <a:noFill/>
          </a:ln>
        </p:spPr>
        <p:txBody>
          <a:bodyPr spcFirstLastPara="1" wrap="square" lIns="91425" tIns="45700" rIns="91425" bIns="45700" anchor="ctr" anchorCtr="0">
            <a:noAutofit/>
          </a:bodyPr>
          <a:lstStyle>
            <a:lvl1pPr marL="0" marR="0" lvl="0"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1pPr>
            <a:lvl2pPr marL="0" marR="0" lvl="1"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2pPr>
            <a:lvl3pPr marL="0" marR="0" lvl="2"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3pPr>
            <a:lvl4pPr marL="0" marR="0" lvl="3"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4pPr>
            <a:lvl5pPr marL="0" marR="0" lvl="4"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5pPr>
            <a:lvl6pPr marL="0" marR="0" lvl="5"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6pPr>
            <a:lvl7pPr marL="0" marR="0" lvl="6"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7pPr>
            <a:lvl8pPr marL="0" marR="0" lvl="7"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8pPr>
            <a:lvl9pPr marL="0" marR="0" lvl="8"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9pPr>
          </a:lstStyle>
          <a:p>
            <a:pPr marL="0" lvl="0" indent="0" algn="ctr" rtl="0">
              <a:spcBef>
                <a:spcPts val="0"/>
              </a:spcBef>
              <a:spcAft>
                <a:spcPts val="0"/>
              </a:spcAft>
              <a:buNone/>
            </a:pPr>
            <a:fld id="{00000000-1234-1234-1234-123412341234}" type="slidenum">
              <a:rPr lang="en-US"/>
              <a:t>‹#›</a:t>
            </a:fld>
            <a:endParaRPr/>
          </a:p>
        </p:txBody>
      </p:sp>
      <p:sp>
        <p:nvSpPr>
          <p:cNvPr id="27" name="Google Shape;27;p20"/>
          <p:cNvSpPr/>
          <p:nvPr/>
        </p:nvSpPr>
        <p:spPr>
          <a:xfrm rot="5400000">
            <a:off x="-3137554" y="3137552"/>
            <a:ext cx="6858002" cy="582894"/>
          </a:xfrm>
          <a:prstGeom prst="rect">
            <a:avLst/>
          </a:prstGeom>
          <a:solidFill>
            <a:srgbClr val="3A4047"/>
          </a:solidFill>
          <a:ln w="12700" cap="flat" cmpd="sng">
            <a:solidFill>
              <a:schemeClr val="dk1">
                <a:alpha val="0"/>
              </a:schemeClr>
            </a:solidFill>
            <a:prstDash val="solid"/>
            <a:miter lim="800000"/>
            <a:headEnd type="none" w="sm" len="sm"/>
            <a:tailEnd type="none" w="sm" len="sm"/>
          </a:ln>
        </p:spPr>
        <p:txBody>
          <a:bodyPr spcFirstLastPara="1" wrap="square" lIns="68550" tIns="34275" rIns="68550" bIns="34275"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350" b="0" i="0" u="none" strike="noStrike" cap="none">
              <a:solidFill>
                <a:schemeClr val="lt1"/>
              </a:solidFill>
              <a:latin typeface="Century Gothic"/>
              <a:ea typeface="Century Gothic"/>
              <a:cs typeface="Century Gothic"/>
              <a:sym typeface="Century Gothic"/>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28"/>
        <p:cNvGrpSpPr/>
        <p:nvPr/>
      </p:nvGrpSpPr>
      <p:grpSpPr>
        <a:xfrm>
          <a:off x="0" y="0"/>
          <a:ext cx="0" cy="0"/>
          <a:chOff x="0" y="0"/>
          <a:chExt cx="0" cy="0"/>
        </a:xfrm>
      </p:grpSpPr>
      <p:sp>
        <p:nvSpPr>
          <p:cNvPr id="29" name="Google Shape;29;p21"/>
          <p:cNvSpPr txBox="1">
            <a:spLocks noGrp="1"/>
          </p:cNvSpPr>
          <p:nvPr>
            <p:ph type="title"/>
          </p:nvPr>
        </p:nvSpPr>
        <p:spPr>
          <a:xfrm>
            <a:off x="838200" y="365127"/>
            <a:ext cx="10515600" cy="1325563"/>
          </a:xfrm>
          <a:prstGeom prst="rect">
            <a:avLst/>
          </a:prstGeom>
          <a:noFill/>
          <a:ln>
            <a:noFill/>
          </a:ln>
        </p:spPr>
        <p:txBody>
          <a:bodyPr spcFirstLastPara="1" wrap="square" lIns="91425" tIns="45700" rIns="91425" bIns="45700" anchor="ctr" anchorCtr="0">
            <a:noAutofit/>
          </a:bodyPr>
          <a:lstStyle>
            <a:lvl1pPr marR="0" lvl="0" algn="l">
              <a:lnSpc>
                <a:spcPct val="90000"/>
              </a:lnSpc>
              <a:spcBef>
                <a:spcPts val="0"/>
              </a:spcBef>
              <a:spcAft>
                <a:spcPts val="0"/>
              </a:spcAft>
              <a:buClr>
                <a:schemeClr val="dk1"/>
              </a:buClr>
              <a:buSzPts val="4400"/>
              <a:buFont typeface="Century Gothic"/>
              <a:buNone/>
              <a:defRPr sz="3300" b="0" i="0" u="none" strike="noStrike" cap="none">
                <a:solidFill>
                  <a:schemeClr val="dk1"/>
                </a:solidFill>
                <a:latin typeface="Century Gothic"/>
                <a:ea typeface="Century Gothic"/>
                <a:cs typeface="Century Gothic"/>
                <a:sym typeface="Century Gothic"/>
              </a:defRPr>
            </a:lvl1pPr>
            <a:lvl2pPr marR="0" lvl="1"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9pPr>
          </a:lstStyle>
          <a:p>
            <a:endParaRPr/>
          </a:p>
        </p:txBody>
      </p:sp>
      <p:sp>
        <p:nvSpPr>
          <p:cNvPr id="30" name="Google Shape;30;p21"/>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Autofit/>
          </a:bodyPr>
          <a:lstStyle>
            <a:lvl1pPr marL="457200" marR="0" lvl="0" indent="-406400" algn="l">
              <a:lnSpc>
                <a:spcPct val="90000"/>
              </a:lnSpc>
              <a:spcBef>
                <a:spcPts val="750"/>
              </a:spcBef>
              <a:spcAft>
                <a:spcPts val="0"/>
              </a:spcAft>
              <a:buClr>
                <a:schemeClr val="dk1"/>
              </a:buClr>
              <a:buSzPts val="2800"/>
              <a:buFont typeface="Arial"/>
              <a:buChar char="•"/>
              <a:defRPr sz="2100" b="0" i="0" u="none" strike="noStrike" cap="none">
                <a:solidFill>
                  <a:schemeClr val="dk1"/>
                </a:solidFill>
                <a:latin typeface="Century Gothic"/>
                <a:ea typeface="Century Gothic"/>
                <a:cs typeface="Century Gothic"/>
                <a:sym typeface="Century Gothic"/>
              </a:defRPr>
            </a:lvl1pPr>
            <a:lvl2pPr marL="914400" marR="0" lvl="1" indent="-381000" algn="l">
              <a:lnSpc>
                <a:spcPct val="90000"/>
              </a:lnSpc>
              <a:spcBef>
                <a:spcPts val="375"/>
              </a:spcBef>
              <a:spcAft>
                <a:spcPts val="0"/>
              </a:spcAft>
              <a:buClr>
                <a:schemeClr val="dk1"/>
              </a:buClr>
              <a:buSzPts val="2400"/>
              <a:buFont typeface="Arial"/>
              <a:buChar char="•"/>
              <a:defRPr sz="1800" b="0" i="0" u="none" strike="noStrike" cap="none">
                <a:solidFill>
                  <a:schemeClr val="dk1"/>
                </a:solidFill>
                <a:latin typeface="Century Gothic"/>
                <a:ea typeface="Century Gothic"/>
                <a:cs typeface="Century Gothic"/>
                <a:sym typeface="Century Gothic"/>
              </a:defRPr>
            </a:lvl2pPr>
            <a:lvl3pPr marL="1371600" marR="0" lvl="2" indent="-355600" algn="l">
              <a:lnSpc>
                <a:spcPct val="90000"/>
              </a:lnSpc>
              <a:spcBef>
                <a:spcPts val="375"/>
              </a:spcBef>
              <a:spcAft>
                <a:spcPts val="0"/>
              </a:spcAft>
              <a:buClr>
                <a:schemeClr val="dk1"/>
              </a:buClr>
              <a:buSzPts val="2000"/>
              <a:buFont typeface="Arial"/>
              <a:buChar char="•"/>
              <a:defRPr sz="1500" b="0" i="0" u="none" strike="noStrike" cap="none">
                <a:solidFill>
                  <a:schemeClr val="dk1"/>
                </a:solidFill>
                <a:latin typeface="Century Gothic"/>
                <a:ea typeface="Century Gothic"/>
                <a:cs typeface="Century Gothic"/>
                <a:sym typeface="Century Gothic"/>
              </a:defRPr>
            </a:lvl3pPr>
            <a:lvl4pPr marL="1828800" marR="0" lvl="3"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4pPr>
            <a:lvl5pPr marL="2286000" marR="0" lvl="4"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5pPr>
            <a:lvl6pPr marL="2743200" marR="0" lvl="5"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6pPr>
            <a:lvl7pPr marL="3200400" marR="0" lvl="6"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7pPr>
            <a:lvl8pPr marL="3657600" marR="0" lvl="7"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8pPr>
            <a:lvl9pPr marL="4114800" marR="0" lvl="8"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9pPr>
          </a:lstStyle>
          <a:p>
            <a:endParaRPr/>
          </a:p>
        </p:txBody>
      </p:sp>
      <p:sp>
        <p:nvSpPr>
          <p:cNvPr id="31" name="Google Shape;31;p21"/>
          <p:cNvSpPr txBox="1">
            <a:spLocks noGrp="1"/>
          </p:cNvSpPr>
          <p:nvPr>
            <p:ph type="sldNum" idx="12"/>
          </p:nvPr>
        </p:nvSpPr>
        <p:spPr>
          <a:xfrm>
            <a:off x="838200" y="6356352"/>
            <a:ext cx="10515600" cy="365125"/>
          </a:xfrm>
          <a:prstGeom prst="rect">
            <a:avLst/>
          </a:prstGeom>
          <a:noFill/>
          <a:ln>
            <a:noFill/>
          </a:ln>
        </p:spPr>
        <p:txBody>
          <a:bodyPr spcFirstLastPara="1" wrap="square" lIns="91425" tIns="45700" rIns="91425" bIns="45700" anchor="ctr" anchorCtr="0">
            <a:noAutofit/>
          </a:bodyPr>
          <a:lstStyle>
            <a:lvl1pPr marL="0" marR="0" lvl="0"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1pPr>
            <a:lvl2pPr marL="0" marR="0" lvl="1"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2pPr>
            <a:lvl3pPr marL="0" marR="0" lvl="2"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3pPr>
            <a:lvl4pPr marL="0" marR="0" lvl="3"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4pPr>
            <a:lvl5pPr marL="0" marR="0" lvl="4"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5pPr>
            <a:lvl6pPr marL="0" marR="0" lvl="5"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6pPr>
            <a:lvl7pPr marL="0" marR="0" lvl="6"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7pPr>
            <a:lvl8pPr marL="0" marR="0" lvl="7"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8pPr>
            <a:lvl9pPr marL="0" marR="0" lvl="8"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9pPr>
          </a:lstStyle>
          <a:p>
            <a:pPr marL="0" lvl="0" indent="0" algn="ctr" rtl="0">
              <a:spcBef>
                <a:spcPts val="0"/>
              </a:spcBef>
              <a:spcAft>
                <a:spcPts val="0"/>
              </a:spcAft>
              <a:buNone/>
            </a:pPr>
            <a:fld id="{00000000-1234-1234-1234-123412341234}" type="slidenum">
              <a:rPr lang="en-US"/>
              <a:t>‹#›</a:t>
            </a:fld>
            <a:endParaRPr/>
          </a:p>
        </p:txBody>
      </p:sp>
      <p:sp>
        <p:nvSpPr>
          <p:cNvPr id="32" name="Google Shape;32;p21"/>
          <p:cNvSpPr/>
          <p:nvPr/>
        </p:nvSpPr>
        <p:spPr>
          <a:xfrm rot="5400000">
            <a:off x="-3183272" y="3127248"/>
            <a:ext cx="6912864" cy="585216"/>
          </a:xfrm>
          <a:prstGeom prst="rect">
            <a:avLst/>
          </a:prstGeom>
          <a:solidFill>
            <a:srgbClr val="3A4047"/>
          </a:solidFill>
          <a:ln w="12700" cap="flat" cmpd="sng">
            <a:solidFill>
              <a:schemeClr val="dk1">
                <a:alpha val="0"/>
              </a:schemeClr>
            </a:solidFill>
            <a:prstDash val="solid"/>
            <a:miter lim="800000"/>
            <a:headEnd type="none" w="sm" len="sm"/>
            <a:tailEnd type="none" w="sm" len="sm"/>
          </a:ln>
        </p:spPr>
        <p:txBody>
          <a:bodyPr spcFirstLastPara="1" wrap="square" lIns="0" tIns="0" rIns="0" bIns="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350" b="0" i="0" u="none" strike="noStrike" cap="none">
              <a:solidFill>
                <a:schemeClr val="lt1"/>
              </a:solidFill>
              <a:latin typeface="Century Gothic"/>
              <a:ea typeface="Century Gothic"/>
              <a:cs typeface="Century Gothic"/>
              <a:sym typeface="Century Gothic"/>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33"/>
        <p:cNvGrpSpPr/>
        <p:nvPr/>
      </p:nvGrpSpPr>
      <p:grpSpPr>
        <a:xfrm>
          <a:off x="0" y="0"/>
          <a:ext cx="0" cy="0"/>
          <a:chOff x="0" y="0"/>
          <a:chExt cx="0" cy="0"/>
        </a:xfrm>
      </p:grpSpPr>
      <p:sp>
        <p:nvSpPr>
          <p:cNvPr id="34" name="Google Shape;34;p22"/>
          <p:cNvSpPr txBox="1">
            <a:spLocks noGrp="1"/>
          </p:cNvSpPr>
          <p:nvPr>
            <p:ph type="title"/>
          </p:nvPr>
        </p:nvSpPr>
        <p:spPr>
          <a:xfrm rot="5400000">
            <a:off x="7133432" y="1956595"/>
            <a:ext cx="5811838" cy="2628900"/>
          </a:xfrm>
          <a:prstGeom prst="rect">
            <a:avLst/>
          </a:prstGeom>
          <a:noFill/>
          <a:ln>
            <a:noFill/>
          </a:ln>
        </p:spPr>
        <p:txBody>
          <a:bodyPr spcFirstLastPara="1" wrap="square" lIns="91425" tIns="45700" rIns="91425" bIns="45700" anchor="ctr" anchorCtr="0">
            <a:noAutofit/>
          </a:bodyPr>
          <a:lstStyle>
            <a:lvl1pPr marR="0" lvl="0" algn="l">
              <a:lnSpc>
                <a:spcPct val="90000"/>
              </a:lnSpc>
              <a:spcBef>
                <a:spcPts val="0"/>
              </a:spcBef>
              <a:spcAft>
                <a:spcPts val="0"/>
              </a:spcAft>
              <a:buClr>
                <a:schemeClr val="dk1"/>
              </a:buClr>
              <a:buSzPts val="4400"/>
              <a:buFont typeface="Century Gothic"/>
              <a:buNone/>
              <a:defRPr sz="3300" b="0" i="0" u="none" strike="noStrike" cap="none">
                <a:solidFill>
                  <a:schemeClr val="dk1"/>
                </a:solidFill>
                <a:latin typeface="Century Gothic"/>
                <a:ea typeface="Century Gothic"/>
                <a:cs typeface="Century Gothic"/>
                <a:sym typeface="Century Gothic"/>
              </a:defRPr>
            </a:lvl1pPr>
            <a:lvl2pPr marR="0" lvl="1"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350" b="0" i="0" u="none" strike="noStrike" cap="none">
                <a:solidFill>
                  <a:srgbClr val="000000"/>
                </a:solidFill>
                <a:latin typeface="Arial"/>
                <a:ea typeface="Arial"/>
                <a:cs typeface="Arial"/>
                <a:sym typeface="Arial"/>
              </a:defRPr>
            </a:lvl9pPr>
          </a:lstStyle>
          <a:p>
            <a:endParaRPr/>
          </a:p>
        </p:txBody>
      </p:sp>
      <p:sp>
        <p:nvSpPr>
          <p:cNvPr id="35" name="Google Shape;35;p22"/>
          <p:cNvSpPr txBox="1">
            <a:spLocks noGrp="1"/>
          </p:cNvSpPr>
          <p:nvPr>
            <p:ph type="body" idx="1"/>
          </p:nvPr>
        </p:nvSpPr>
        <p:spPr>
          <a:xfrm rot="5400000">
            <a:off x="1799432" y="-596105"/>
            <a:ext cx="5811838" cy="7734300"/>
          </a:xfrm>
          <a:prstGeom prst="rect">
            <a:avLst/>
          </a:prstGeom>
          <a:noFill/>
          <a:ln>
            <a:noFill/>
          </a:ln>
        </p:spPr>
        <p:txBody>
          <a:bodyPr spcFirstLastPara="1" wrap="square" lIns="91425" tIns="45700" rIns="91425" bIns="45700" anchor="t" anchorCtr="0">
            <a:noAutofit/>
          </a:bodyPr>
          <a:lstStyle>
            <a:lvl1pPr marL="457200" marR="0" lvl="0" indent="-406400" algn="l">
              <a:lnSpc>
                <a:spcPct val="90000"/>
              </a:lnSpc>
              <a:spcBef>
                <a:spcPts val="750"/>
              </a:spcBef>
              <a:spcAft>
                <a:spcPts val="0"/>
              </a:spcAft>
              <a:buClr>
                <a:schemeClr val="dk1"/>
              </a:buClr>
              <a:buSzPts val="2800"/>
              <a:buFont typeface="Arial"/>
              <a:buChar char="•"/>
              <a:defRPr sz="2100" b="0" i="0" u="none" strike="noStrike" cap="none">
                <a:solidFill>
                  <a:schemeClr val="dk1"/>
                </a:solidFill>
                <a:latin typeface="Century Gothic"/>
                <a:ea typeface="Century Gothic"/>
                <a:cs typeface="Century Gothic"/>
                <a:sym typeface="Century Gothic"/>
              </a:defRPr>
            </a:lvl1pPr>
            <a:lvl2pPr marL="914400" marR="0" lvl="1" indent="-381000" algn="l">
              <a:lnSpc>
                <a:spcPct val="90000"/>
              </a:lnSpc>
              <a:spcBef>
                <a:spcPts val="375"/>
              </a:spcBef>
              <a:spcAft>
                <a:spcPts val="0"/>
              </a:spcAft>
              <a:buClr>
                <a:schemeClr val="dk1"/>
              </a:buClr>
              <a:buSzPts val="2400"/>
              <a:buFont typeface="Arial"/>
              <a:buChar char="•"/>
              <a:defRPr sz="1800" b="0" i="0" u="none" strike="noStrike" cap="none">
                <a:solidFill>
                  <a:schemeClr val="dk1"/>
                </a:solidFill>
                <a:latin typeface="Century Gothic"/>
                <a:ea typeface="Century Gothic"/>
                <a:cs typeface="Century Gothic"/>
                <a:sym typeface="Century Gothic"/>
              </a:defRPr>
            </a:lvl2pPr>
            <a:lvl3pPr marL="1371600" marR="0" lvl="2" indent="-355600" algn="l">
              <a:lnSpc>
                <a:spcPct val="90000"/>
              </a:lnSpc>
              <a:spcBef>
                <a:spcPts val="375"/>
              </a:spcBef>
              <a:spcAft>
                <a:spcPts val="0"/>
              </a:spcAft>
              <a:buClr>
                <a:schemeClr val="dk1"/>
              </a:buClr>
              <a:buSzPts val="2000"/>
              <a:buFont typeface="Arial"/>
              <a:buChar char="•"/>
              <a:defRPr sz="1500" b="0" i="0" u="none" strike="noStrike" cap="none">
                <a:solidFill>
                  <a:schemeClr val="dk1"/>
                </a:solidFill>
                <a:latin typeface="Century Gothic"/>
                <a:ea typeface="Century Gothic"/>
                <a:cs typeface="Century Gothic"/>
                <a:sym typeface="Century Gothic"/>
              </a:defRPr>
            </a:lvl3pPr>
            <a:lvl4pPr marL="1828800" marR="0" lvl="3"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4pPr>
            <a:lvl5pPr marL="2286000" marR="0" lvl="4"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5pPr>
            <a:lvl6pPr marL="2743200" marR="0" lvl="5"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6pPr>
            <a:lvl7pPr marL="3200400" marR="0" lvl="6"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7pPr>
            <a:lvl8pPr marL="3657600" marR="0" lvl="7"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8pPr>
            <a:lvl9pPr marL="4114800" marR="0" lvl="8" indent="-342900" algn="l">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Century Gothic"/>
                <a:ea typeface="Century Gothic"/>
                <a:cs typeface="Century Gothic"/>
                <a:sym typeface="Century Gothic"/>
              </a:defRPr>
            </a:lvl9pPr>
          </a:lstStyle>
          <a:p>
            <a:endParaRPr/>
          </a:p>
        </p:txBody>
      </p:sp>
      <p:sp>
        <p:nvSpPr>
          <p:cNvPr id="36" name="Google Shape;36;p22"/>
          <p:cNvSpPr txBox="1">
            <a:spLocks noGrp="1"/>
          </p:cNvSpPr>
          <p:nvPr>
            <p:ph type="sldNum" idx="12"/>
          </p:nvPr>
        </p:nvSpPr>
        <p:spPr>
          <a:xfrm>
            <a:off x="838200" y="6356352"/>
            <a:ext cx="10515600" cy="365125"/>
          </a:xfrm>
          <a:prstGeom prst="rect">
            <a:avLst/>
          </a:prstGeom>
          <a:noFill/>
          <a:ln>
            <a:noFill/>
          </a:ln>
        </p:spPr>
        <p:txBody>
          <a:bodyPr spcFirstLastPara="1" wrap="square" lIns="91425" tIns="45700" rIns="91425" bIns="45700" anchor="ctr" anchorCtr="0">
            <a:noAutofit/>
          </a:bodyPr>
          <a:lstStyle>
            <a:lvl1pPr marL="0" marR="0" lvl="0"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1pPr>
            <a:lvl2pPr marL="0" marR="0" lvl="1"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2pPr>
            <a:lvl3pPr marL="0" marR="0" lvl="2"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3pPr>
            <a:lvl4pPr marL="0" marR="0" lvl="3"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4pPr>
            <a:lvl5pPr marL="0" marR="0" lvl="4"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5pPr>
            <a:lvl6pPr marL="0" marR="0" lvl="5"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6pPr>
            <a:lvl7pPr marL="0" marR="0" lvl="6"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7pPr>
            <a:lvl8pPr marL="0" marR="0" lvl="7"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8pPr>
            <a:lvl9pPr marL="0" marR="0" lvl="8" indent="0" algn="ctr">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9pPr>
          </a:lstStyle>
          <a:p>
            <a:pPr marL="0" lvl="0" indent="0" algn="ctr" rtl="0">
              <a:spcBef>
                <a:spcPts val="0"/>
              </a:spcBef>
              <a:spcAft>
                <a:spcPts val="0"/>
              </a:spcAft>
              <a:buNone/>
            </a:pPr>
            <a:fld id="{00000000-1234-1234-1234-123412341234}" type="slidenum">
              <a:rPr lang="en-US"/>
              <a:t>‹#›</a:t>
            </a:fld>
            <a:endParaRPr/>
          </a:p>
        </p:txBody>
      </p:sp>
      <p:sp>
        <p:nvSpPr>
          <p:cNvPr id="37" name="Google Shape;37;p22"/>
          <p:cNvSpPr/>
          <p:nvPr/>
        </p:nvSpPr>
        <p:spPr>
          <a:xfrm rot="5400000">
            <a:off x="-3183272" y="3127248"/>
            <a:ext cx="6912864" cy="585216"/>
          </a:xfrm>
          <a:prstGeom prst="rect">
            <a:avLst/>
          </a:prstGeom>
          <a:solidFill>
            <a:srgbClr val="3A4047"/>
          </a:solidFill>
          <a:ln w="12700" cap="flat" cmpd="sng">
            <a:solidFill>
              <a:schemeClr val="dk1">
                <a:alpha val="0"/>
              </a:schemeClr>
            </a:solidFill>
            <a:prstDash val="solid"/>
            <a:miter lim="800000"/>
            <a:headEnd type="none" w="sm" len="sm"/>
            <a:tailEnd type="none" w="sm" len="sm"/>
          </a:ln>
        </p:spPr>
        <p:txBody>
          <a:bodyPr spcFirstLastPara="1" wrap="square" lIns="0" tIns="0" rIns="0" bIns="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350" b="0" i="0" u="none" strike="noStrike" cap="none">
              <a:solidFill>
                <a:schemeClr val="lt1"/>
              </a:solidFill>
              <a:latin typeface="Century Gothic"/>
              <a:ea typeface="Century Gothic"/>
              <a:cs typeface="Century Gothic"/>
              <a:sym typeface="Century Gothic"/>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1F7FB">
            <a:alpha val="80000"/>
          </a:srgbClr>
        </a:solidFill>
        <a:effectLst/>
      </p:bgPr>
    </p:bg>
    <p:spTree>
      <p:nvGrpSpPr>
        <p:cNvPr id="1" name="Shape 9"/>
        <p:cNvGrpSpPr/>
        <p:nvPr/>
      </p:nvGrpSpPr>
      <p:grpSpPr>
        <a:xfrm>
          <a:off x="0" y="0"/>
          <a:ext cx="0" cy="0"/>
          <a:chOff x="0" y="0"/>
          <a:chExt cx="0" cy="0"/>
        </a:xfrm>
      </p:grpSpPr>
      <p:sp>
        <p:nvSpPr>
          <p:cNvPr id="10" name="Google Shape;10;p16"/>
          <p:cNvSpPr txBox="1">
            <a:spLocks noGrp="1"/>
          </p:cNvSpPr>
          <p:nvPr>
            <p:ph type="title"/>
          </p:nvPr>
        </p:nvSpPr>
        <p:spPr>
          <a:xfrm>
            <a:off x="838200" y="365127"/>
            <a:ext cx="10515600" cy="1325563"/>
          </a:xfrm>
          <a:prstGeom prst="rect">
            <a:avLst/>
          </a:prstGeom>
          <a:noFill/>
          <a:ln>
            <a:noFill/>
          </a:ln>
        </p:spPr>
        <p:txBody>
          <a:bodyPr spcFirstLastPara="1" wrap="square" lIns="91425" tIns="45700" rIns="91425" bIns="45700" anchor="ctr" anchorCtr="0">
            <a:noAutofit/>
          </a:bodyPr>
          <a:lstStyle>
            <a:lvl1pPr marR="0" lvl="0" algn="l" rtl="0">
              <a:lnSpc>
                <a:spcPct val="90000"/>
              </a:lnSpc>
              <a:spcBef>
                <a:spcPts val="0"/>
              </a:spcBef>
              <a:spcAft>
                <a:spcPts val="0"/>
              </a:spcAft>
              <a:buClr>
                <a:schemeClr val="dk1"/>
              </a:buClr>
              <a:buSzPts val="4400"/>
              <a:buFont typeface="Century Gothic"/>
              <a:buNone/>
              <a:defRPr sz="4400" b="0" i="0" u="none" strike="noStrike" cap="none">
                <a:solidFill>
                  <a:schemeClr val="dk1"/>
                </a:solidFill>
                <a:latin typeface="Century Gothic"/>
                <a:ea typeface="Century Gothic"/>
                <a:cs typeface="Century Gothic"/>
                <a:sym typeface="Century Gothic"/>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16"/>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entury Gothic"/>
                <a:ea typeface="Century Gothic"/>
                <a:cs typeface="Century Gothic"/>
                <a:sym typeface="Century Gothic"/>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entury Gothic"/>
                <a:ea typeface="Century Gothic"/>
                <a:cs typeface="Century Gothic"/>
                <a:sym typeface="Century Gothic"/>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entury Gothic"/>
                <a:ea typeface="Century Gothic"/>
                <a:cs typeface="Century Gothic"/>
                <a:sym typeface="Century Gothic"/>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entury Gothic"/>
                <a:ea typeface="Century Gothic"/>
                <a:cs typeface="Century Gothic"/>
                <a:sym typeface="Century Gothic"/>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entury Gothic"/>
                <a:ea typeface="Century Gothic"/>
                <a:cs typeface="Century Gothic"/>
                <a:sym typeface="Century Gothic"/>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entury Gothic"/>
                <a:ea typeface="Century Gothic"/>
                <a:cs typeface="Century Gothic"/>
                <a:sym typeface="Century Gothic"/>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entury Gothic"/>
                <a:ea typeface="Century Gothic"/>
                <a:cs typeface="Century Gothic"/>
                <a:sym typeface="Century Gothic"/>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entury Gothic"/>
                <a:ea typeface="Century Gothic"/>
                <a:cs typeface="Century Gothic"/>
                <a:sym typeface="Century Gothic"/>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entury Gothic"/>
                <a:ea typeface="Century Gothic"/>
                <a:cs typeface="Century Gothic"/>
                <a:sym typeface="Century Gothic"/>
              </a:defRPr>
            </a:lvl9pPr>
          </a:lstStyle>
          <a:p>
            <a:endParaRPr/>
          </a:p>
        </p:txBody>
      </p:sp>
      <p:sp>
        <p:nvSpPr>
          <p:cNvPr id="12" name="Google Shape;12;p16"/>
          <p:cNvSpPr txBox="1">
            <a:spLocks noGrp="1"/>
          </p:cNvSpPr>
          <p:nvPr>
            <p:ph type="sldNum" idx="12"/>
          </p:nvPr>
        </p:nvSpPr>
        <p:spPr>
          <a:xfrm>
            <a:off x="838200" y="6356352"/>
            <a:ext cx="10515600" cy="365125"/>
          </a:xfrm>
          <a:prstGeom prst="rect">
            <a:avLst/>
          </a:prstGeom>
          <a:noFill/>
          <a:ln>
            <a:noFill/>
          </a:ln>
        </p:spPr>
        <p:txBody>
          <a:bodyPr spcFirstLastPara="1" wrap="square" lIns="91425" tIns="45700" rIns="91425" bIns="45700" anchor="ctr" anchorCtr="0">
            <a:noAutofit/>
          </a:bodyPr>
          <a:lstStyle>
            <a:lvl1pPr marL="0" marR="0" lvl="0" indent="0" algn="ct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1pPr>
            <a:lvl2pPr marL="0" marR="0" lvl="1" indent="0" algn="ct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2pPr>
            <a:lvl3pPr marL="0" marR="0" lvl="2" indent="0" algn="ct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3pPr>
            <a:lvl4pPr marL="0" marR="0" lvl="3" indent="0" algn="ct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4pPr>
            <a:lvl5pPr marL="0" marR="0" lvl="4" indent="0" algn="ct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5pPr>
            <a:lvl6pPr marL="0" marR="0" lvl="5" indent="0" algn="ct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6pPr>
            <a:lvl7pPr marL="0" marR="0" lvl="6" indent="0" algn="ct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7pPr>
            <a:lvl8pPr marL="0" marR="0" lvl="7" indent="0" algn="ct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8pPr>
            <a:lvl9pPr marL="0" marR="0" lvl="8" indent="0" algn="ctr" rtl="0">
              <a:lnSpc>
                <a:spcPct val="100000"/>
              </a:lnSpc>
              <a:spcBef>
                <a:spcPts val="0"/>
              </a:spcBef>
              <a:spcAft>
                <a:spcPts val="0"/>
              </a:spcAft>
              <a:buClr>
                <a:srgbClr val="000000"/>
              </a:buClr>
              <a:buSzPts val="1200"/>
              <a:buFont typeface="Arial"/>
              <a:buNone/>
              <a:defRPr sz="900" b="0" i="0" u="none" strike="noStrike" cap="none">
                <a:solidFill>
                  <a:srgbClr val="888888"/>
                </a:solidFill>
                <a:latin typeface="Century Gothic"/>
                <a:ea typeface="Century Gothic"/>
                <a:cs typeface="Century Gothic"/>
                <a:sym typeface="Century Gothic"/>
              </a:defRPr>
            </a:lvl9pPr>
          </a:lstStyle>
          <a:p>
            <a:pPr marL="0" lvl="0" indent="0" algn="ct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slide" Target="slide3.xml"/><Relationship Id="rId7" Type="http://schemas.openxmlformats.org/officeDocument/2006/relationships/slide" Target="slide32.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slide" Target="slide26.xml"/><Relationship Id="rId5" Type="http://schemas.openxmlformats.org/officeDocument/2006/relationships/slide" Target="slide18.xml"/><Relationship Id="rId4" Type="http://schemas.openxmlformats.org/officeDocument/2006/relationships/slide" Target="slide10.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hyperlink" Target="https://s3-us-west-2.amazonaws.com/courses-images/wp-content/uploads/sites/5107/2020/10/11184935/Screen-Shot-2020-11-11-at-1.47.43-PM.png" TargetMode="External"/><Relationship Id="rId2" Type="http://schemas.openxmlformats.org/officeDocument/2006/relationships/notesSlide" Target="../notesSlides/notesSlide37.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8.xml.rels><?xml version="1.0" encoding="UTF-8" standalone="yes"?>
<Relationships xmlns="http://schemas.openxmlformats.org/package/2006/relationships"><Relationship Id="rId3" Type="http://schemas.openxmlformats.org/officeDocument/2006/relationships/hyperlink" Target="https://s3-us-west-2.amazonaws.com/courses-images/wp-content/uploads/sites/5107/2020/10/11185002/Screen-Shot-2020-11-11-at-1.48.02-PM.png" TargetMode="External"/><Relationship Id="rId2" Type="http://schemas.openxmlformats.org/officeDocument/2006/relationships/notesSlide" Target="../notesSlides/notesSlide38.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39.xml.rels><?xml version="1.0" encoding="UTF-8" standalone="yes"?>
<Relationships xmlns="http://schemas.openxmlformats.org/package/2006/relationships"><Relationship Id="rId3" Type="http://schemas.openxmlformats.org/officeDocument/2006/relationships/hyperlink" Target="https://s3-us-west-2.amazonaws.com/courses-images/wp-content/uploads/sites/5107/2020/10/11185139/Screen-Shot-2020-11-11-at-1.51.18-PM.png" TargetMode="External"/><Relationship Id="rId2" Type="http://schemas.openxmlformats.org/officeDocument/2006/relationships/notesSlide" Target="../notesSlides/notesSlide39.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hyperlink" Target="https://s3-us-west-2.amazonaws.com/courses-images/wp-content/uploads/sites/5107/2020/10/01040241/Screen-Shot-2020-10-31-at-7.31.06-PM.png" TargetMode="External"/><Relationship Id="rId2" Type="http://schemas.openxmlformats.org/officeDocument/2006/relationships/notesSlide" Target="../notesSlides/notesSlide40.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hyperlink" Target="https://s3-us-west-2.amazonaws.com/courses-images/wp-content/uploads/sites/5107/2020/10/16193803/Screen-Shot-2020-11-16-at-11.36.38-AM.png" TargetMode="External"/><Relationship Id="rId4" Type="http://schemas.openxmlformats.org/officeDocument/2006/relationships/image" Target="../media/image7.png"/></Relationships>
</file>

<file path=ppt/slides/_rels/slide41.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1.png"/><Relationship Id="rId2" Type="http://schemas.openxmlformats.org/officeDocument/2006/relationships/notesSlide" Target="../notesSlides/notesSlide41.xml"/><Relationship Id="rId1" Type="http://schemas.openxmlformats.org/officeDocument/2006/relationships/slideLayout" Target="../slideLayouts/slideLayout2.xml"/><Relationship Id="rId6" Type="http://schemas.openxmlformats.org/officeDocument/2006/relationships/hyperlink" Target="https://s3-us-west-2.amazonaws.com/courses-images/wp-content/uploads/sites/5107/2020/10/03050057/Screen-Shot-2020-11-02-at-8.44.15-PM.png" TargetMode="External"/><Relationship Id="rId5" Type="http://schemas.openxmlformats.org/officeDocument/2006/relationships/image" Target="../media/image10.png"/><Relationship Id="rId4" Type="http://schemas.openxmlformats.org/officeDocument/2006/relationships/hyperlink" Target="https://s3-us-west-2.amazonaws.com/courses-images/wp-content/uploads/sites/5107/2020/10/03045902/Screen-Shot-2020-11-02-at-8.44.10-PM.png" TargetMode="Externa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42"/>
        <p:cNvGrpSpPr/>
        <p:nvPr/>
      </p:nvGrpSpPr>
      <p:grpSpPr>
        <a:xfrm>
          <a:off x="0" y="0"/>
          <a:ext cx="0" cy="0"/>
          <a:chOff x="0" y="0"/>
          <a:chExt cx="0" cy="0"/>
        </a:xfrm>
      </p:grpSpPr>
      <p:sp>
        <p:nvSpPr>
          <p:cNvPr id="43" name="Google Shape;43;p1"/>
          <p:cNvSpPr txBox="1">
            <a:spLocks noGrp="1"/>
          </p:cNvSpPr>
          <p:nvPr>
            <p:ph type="ctrTitle"/>
          </p:nvPr>
        </p:nvSpPr>
        <p:spPr>
          <a:xfrm>
            <a:off x="1519519" y="0"/>
            <a:ext cx="9144000" cy="2387600"/>
          </a:xfrm>
          <a:prstGeom prst="rect">
            <a:avLst/>
          </a:prstGeom>
          <a:noFill/>
          <a:ln>
            <a:noFill/>
          </a:ln>
        </p:spPr>
        <p:txBody>
          <a:bodyPr spcFirstLastPara="1" wrap="square" lIns="91425" tIns="45700" rIns="91425" bIns="45700" anchor="b" anchorCtr="0">
            <a:noAutofit/>
          </a:bodyPr>
          <a:lstStyle/>
          <a:p>
            <a:pPr marL="0" marR="0" lvl="0" indent="0" algn="ctr" rtl="0">
              <a:lnSpc>
                <a:spcPct val="90000"/>
              </a:lnSpc>
              <a:spcBef>
                <a:spcPts val="0"/>
              </a:spcBef>
              <a:spcAft>
                <a:spcPts val="0"/>
              </a:spcAft>
              <a:buClr>
                <a:srgbClr val="F1F7FB"/>
              </a:buClr>
              <a:buSzPts val="5500"/>
              <a:buFont typeface="Century Gothic"/>
              <a:buNone/>
            </a:pPr>
            <a:r>
              <a:rPr lang="en-US"/>
              <a:t>Financial Accounting</a:t>
            </a:r>
            <a:endParaRPr/>
          </a:p>
        </p:txBody>
      </p:sp>
      <p:sp>
        <p:nvSpPr>
          <p:cNvPr id="44" name="Google Shape;44;p1"/>
          <p:cNvSpPr txBox="1">
            <a:spLocks noGrp="1"/>
          </p:cNvSpPr>
          <p:nvPr>
            <p:ph type="subTitle" idx="1"/>
          </p:nvPr>
        </p:nvSpPr>
        <p:spPr>
          <a:xfrm>
            <a:off x="0" y="2661428"/>
            <a:ext cx="12192000" cy="1655762"/>
          </a:xfrm>
          <a:prstGeom prst="rect">
            <a:avLst/>
          </a:prstGeom>
          <a:noFill/>
          <a:ln>
            <a:noFill/>
          </a:ln>
        </p:spPr>
        <p:txBody>
          <a:bodyPr spcFirstLastPara="1" wrap="square" lIns="91425" tIns="45700" rIns="91425" bIns="45700" anchor="t" anchorCtr="0">
            <a:noAutofit/>
          </a:bodyPr>
          <a:lstStyle/>
          <a:p>
            <a:pPr marL="457200" marR="0" lvl="0" indent="-406400" algn="ctr" rtl="0">
              <a:lnSpc>
                <a:spcPct val="90000"/>
              </a:lnSpc>
              <a:spcBef>
                <a:spcPts val="750"/>
              </a:spcBef>
              <a:spcAft>
                <a:spcPts val="0"/>
              </a:spcAft>
              <a:buClr>
                <a:srgbClr val="F1F7FB"/>
              </a:buClr>
              <a:buSzPts val="2400"/>
              <a:buFont typeface="Arial"/>
              <a:buNone/>
            </a:pPr>
            <a:r>
              <a:rPr lang="en-US"/>
              <a:t>Module 4: Completing the Accounting Cycle</a:t>
            </a:r>
            <a:endParaRPr/>
          </a:p>
          <a:p>
            <a:pPr marL="457200" marR="0" lvl="0" indent="-406400" algn="ctr" rtl="0">
              <a:lnSpc>
                <a:spcPct val="90000"/>
              </a:lnSpc>
              <a:spcBef>
                <a:spcPts val="750"/>
              </a:spcBef>
              <a:spcAft>
                <a:spcPts val="0"/>
              </a:spcAft>
              <a:buClr>
                <a:srgbClr val="F1F7FB"/>
              </a:buClr>
              <a:buSzPts val="2400"/>
              <a:buFont typeface="Arial"/>
              <a:buNone/>
            </a:pP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p6"/>
          <p:cNvSpPr txBox="1">
            <a:spLocks noGrp="1"/>
          </p:cNvSpPr>
          <p:nvPr>
            <p:ph type="title"/>
          </p:nvPr>
        </p:nvSpPr>
        <p:spPr>
          <a:xfrm>
            <a:off x="838200" y="537883"/>
            <a:ext cx="10515600" cy="2689412"/>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chemeClr val="dk1"/>
              </a:buClr>
              <a:buSzPts val="5000"/>
              <a:buFont typeface="Century Gothic"/>
              <a:buNone/>
            </a:pPr>
            <a:r>
              <a:rPr lang="en-US"/>
              <a:t>Creating Adjusting Journal Entries</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Google Shape;102;p7"/>
          <p:cNvSpPr txBox="1">
            <a:spLocks noGrp="1"/>
          </p:cNvSpPr>
          <p:nvPr>
            <p:ph type="title"/>
          </p:nvPr>
        </p:nvSpPr>
        <p:spPr>
          <a:xfrm>
            <a:off x="838200" y="365127"/>
            <a:ext cx="10515600" cy="1325700"/>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4400"/>
              <a:buFont typeface="Century Gothic"/>
              <a:buNone/>
            </a:pPr>
            <a:r>
              <a:rPr lang="en-US"/>
              <a:t>Learning Outcomes: Creating Adjusting Journal Entries	</a:t>
            </a:r>
            <a:endParaRPr/>
          </a:p>
        </p:txBody>
      </p:sp>
      <p:sp>
        <p:nvSpPr>
          <p:cNvPr id="103" name="Google Shape;103;p7"/>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p>
            <a:pPr marL="38100" lvl="0" indent="0" algn="l" rtl="0">
              <a:lnSpc>
                <a:spcPct val="90000"/>
              </a:lnSpc>
              <a:spcBef>
                <a:spcPts val="750"/>
              </a:spcBef>
              <a:spcAft>
                <a:spcPts val="0"/>
              </a:spcAft>
              <a:buSzPts val="2800"/>
              <a:buNone/>
            </a:pPr>
            <a:r>
              <a:rPr lang="en-US" sz="2400"/>
              <a:t>4.2: Create adjusting journal entries	</a:t>
            </a:r>
            <a:endParaRPr/>
          </a:p>
          <a:p>
            <a:pPr marL="582930" lvl="0" indent="0" algn="l" rtl="0">
              <a:lnSpc>
                <a:spcPct val="90000"/>
              </a:lnSpc>
              <a:spcBef>
                <a:spcPts val="375"/>
              </a:spcBef>
              <a:spcAft>
                <a:spcPts val="0"/>
              </a:spcAft>
              <a:buClr>
                <a:schemeClr val="dk1"/>
              </a:buClr>
              <a:buSzPts val="1100"/>
              <a:buFont typeface="Arial"/>
              <a:buNone/>
            </a:pPr>
            <a:r>
              <a:rPr lang="en-US" sz="2000"/>
              <a:t>4.2.1: Analyzing revenue accounts and creating necessary adjustments</a:t>
            </a:r>
            <a:endParaRPr sz="2000"/>
          </a:p>
          <a:p>
            <a:pPr marL="582930" lvl="0" indent="0" algn="l" rtl="0">
              <a:lnSpc>
                <a:spcPct val="90000"/>
              </a:lnSpc>
              <a:spcBef>
                <a:spcPts val="375"/>
              </a:spcBef>
              <a:spcAft>
                <a:spcPts val="0"/>
              </a:spcAft>
              <a:buClr>
                <a:schemeClr val="dk1"/>
              </a:buClr>
              <a:buSzPts val="1100"/>
              <a:buFont typeface="Arial"/>
              <a:buNone/>
            </a:pPr>
            <a:r>
              <a:rPr lang="en-US" sz="2000"/>
              <a:t>4.2.2: Analyzing expense accounts and creating necessary adjustments</a:t>
            </a:r>
            <a:endParaRPr sz="2000"/>
          </a:p>
          <a:p>
            <a:pPr marL="582930" lvl="0" indent="0" algn="l" rtl="0">
              <a:lnSpc>
                <a:spcPct val="90000"/>
              </a:lnSpc>
              <a:spcBef>
                <a:spcPts val="375"/>
              </a:spcBef>
              <a:spcAft>
                <a:spcPts val="0"/>
              </a:spcAft>
              <a:buClr>
                <a:schemeClr val="dk1"/>
              </a:buClr>
              <a:buSzPts val="1100"/>
              <a:buFont typeface="Arial"/>
              <a:buNone/>
            </a:pPr>
            <a:r>
              <a:rPr lang="en-US" sz="2000"/>
              <a:t>4.2.3: Finding errors and creating adjustments</a:t>
            </a:r>
            <a:endParaRPr sz="2000"/>
          </a:p>
          <a:p>
            <a:pPr marL="582930" lvl="1" indent="0" algn="l" rtl="0">
              <a:lnSpc>
                <a:spcPct val="90000"/>
              </a:lnSpc>
              <a:spcBef>
                <a:spcPts val="375"/>
              </a:spcBef>
              <a:spcAft>
                <a:spcPts val="0"/>
              </a:spcAft>
              <a:buClr>
                <a:srgbClr val="000000"/>
              </a:buClr>
              <a:buSzPts val="2400"/>
              <a:buFont typeface="Arial"/>
              <a:buNone/>
            </a:pPr>
            <a:endParaRPr sz="200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ab057eefc0_1_36"/>
          <p:cNvSpPr txBox="1">
            <a:spLocks noGrp="1"/>
          </p:cNvSpPr>
          <p:nvPr>
            <p:ph type="title"/>
          </p:nvPr>
        </p:nvSpPr>
        <p:spPr>
          <a:xfrm>
            <a:off x="838200" y="365127"/>
            <a:ext cx="10515600" cy="1325563"/>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SzPts val="4400"/>
              <a:buNone/>
            </a:pPr>
            <a:r>
              <a:rPr lang="en-US"/>
              <a:t>Analyzing Revenue Accounts and Creating Necessary Adjustments</a:t>
            </a:r>
            <a:endParaRPr/>
          </a:p>
        </p:txBody>
      </p:sp>
      <p:sp>
        <p:nvSpPr>
          <p:cNvPr id="110" name="Google Shape;110;gab057eefc0_1_36"/>
          <p:cNvSpPr txBox="1">
            <a:spLocks noGrp="1"/>
          </p:cNvSpPr>
          <p:nvPr>
            <p:ph type="body" idx="1"/>
          </p:nvPr>
        </p:nvSpPr>
        <p:spPr>
          <a:xfrm>
            <a:off x="838200" y="1825625"/>
            <a:ext cx="10515600" cy="1325563"/>
          </a:xfrm>
          <a:prstGeom prst="rect">
            <a:avLst/>
          </a:prstGeom>
          <a:noFill/>
          <a:ln>
            <a:noFill/>
          </a:ln>
        </p:spPr>
        <p:txBody>
          <a:bodyPr spcFirstLastPara="1" wrap="square" lIns="91425" tIns="45700" rIns="91425" bIns="45700" anchor="t" anchorCtr="0">
            <a:noAutofit/>
          </a:bodyPr>
          <a:lstStyle/>
          <a:p>
            <a:pPr marL="50800" lvl="0" indent="0" algn="l" rtl="0">
              <a:lnSpc>
                <a:spcPct val="90000"/>
              </a:lnSpc>
              <a:spcBef>
                <a:spcPts val="750"/>
              </a:spcBef>
              <a:spcAft>
                <a:spcPts val="0"/>
              </a:spcAft>
              <a:buSzPts val="2800"/>
              <a:buNone/>
            </a:pPr>
            <a:r>
              <a:rPr lang="en-US"/>
              <a:t>An asset/revenue adjustment may occur when a company performs a service for a customer but has not yet billed the customer. The accountant records this transaction as an asset in the form of a receivable and as revenue because the company has earned a revenue.</a:t>
            </a:r>
            <a:endParaRPr/>
          </a:p>
          <a:p>
            <a:pPr marL="457200" lvl="0" indent="-228600" algn="l" rtl="0">
              <a:lnSpc>
                <a:spcPct val="90000"/>
              </a:lnSpc>
              <a:spcBef>
                <a:spcPts val="750"/>
              </a:spcBef>
              <a:spcAft>
                <a:spcPts val="0"/>
              </a:spcAft>
              <a:buSzPts val="2800"/>
              <a:buNone/>
            </a:pPr>
            <a:endParaRPr/>
          </a:p>
        </p:txBody>
      </p:sp>
      <p:graphicFrame>
        <p:nvGraphicFramePr>
          <p:cNvPr id="111" name="Google Shape;111;gab057eefc0_1_36"/>
          <p:cNvGraphicFramePr/>
          <p:nvPr/>
        </p:nvGraphicFramePr>
        <p:xfrm>
          <a:off x="838200" y="3286758"/>
          <a:ext cx="3000000" cy="3000000"/>
        </p:xfrm>
        <a:graphic>
          <a:graphicData uri="http://schemas.openxmlformats.org/drawingml/2006/table">
            <a:tbl>
              <a:tblPr firstRow="1">
                <a:noFill/>
                <a:tableStyleId>{A15CC47A-A051-4066-8D1D-4143AF199FBE}</a:tableStyleId>
              </a:tblPr>
              <a:tblGrid>
                <a:gridCol w="1103150">
                  <a:extLst>
                    <a:ext uri="{9D8B030D-6E8A-4147-A177-3AD203B41FA5}">
                      <a16:colId xmlns:a16="http://schemas.microsoft.com/office/drawing/2014/main" val="20000"/>
                    </a:ext>
                  </a:extLst>
                </a:gridCol>
                <a:gridCol w="5809950">
                  <a:extLst>
                    <a:ext uri="{9D8B030D-6E8A-4147-A177-3AD203B41FA5}">
                      <a16:colId xmlns:a16="http://schemas.microsoft.com/office/drawing/2014/main" val="20001"/>
                    </a:ext>
                  </a:extLst>
                </a:gridCol>
                <a:gridCol w="1097275">
                  <a:extLst>
                    <a:ext uri="{9D8B030D-6E8A-4147-A177-3AD203B41FA5}">
                      <a16:colId xmlns:a16="http://schemas.microsoft.com/office/drawing/2014/main" val="20002"/>
                    </a:ext>
                  </a:extLst>
                </a:gridCol>
                <a:gridCol w="1167625">
                  <a:extLst>
                    <a:ext uri="{9D8B030D-6E8A-4147-A177-3AD203B41FA5}">
                      <a16:colId xmlns:a16="http://schemas.microsoft.com/office/drawing/2014/main" val="20003"/>
                    </a:ext>
                  </a:extLst>
                </a:gridCol>
                <a:gridCol w="1337600">
                  <a:extLst>
                    <a:ext uri="{9D8B030D-6E8A-4147-A177-3AD203B41FA5}">
                      <a16:colId xmlns:a16="http://schemas.microsoft.com/office/drawing/2014/main" val="20004"/>
                    </a:ext>
                  </a:extLst>
                </a:gridCol>
              </a:tblGrid>
              <a:tr h="254000">
                <a:tc gridSpan="5">
                  <a:txBody>
                    <a:bodyPr/>
                    <a:lstStyle/>
                    <a:p>
                      <a:pPr marL="0" marR="0" lvl="0" indent="0" algn="ctr" rtl="0">
                        <a:lnSpc>
                          <a:spcPct val="100000"/>
                        </a:lnSpc>
                        <a:spcBef>
                          <a:spcPts val="0"/>
                        </a:spcBef>
                        <a:spcAft>
                          <a:spcPts val="0"/>
                        </a:spcAft>
                        <a:buNone/>
                      </a:pPr>
                      <a:r>
                        <a:rPr lang="en-US" sz="2000" u="none" strike="noStrike" cap="none">
                          <a:latin typeface="Century Gothic"/>
                          <a:ea typeface="Century Gothic"/>
                          <a:cs typeface="Century Gothic"/>
                          <a:sym typeface="Century Gothic"/>
                        </a:rPr>
                        <a:t>JOURNAL                                                                Page 101</a:t>
                      </a:r>
                      <a:endParaRPr/>
                    </a:p>
                  </a:txBody>
                  <a:tcPr marL="91450" marR="91450" marT="45725" marB="45725"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254000">
                <a:tc>
                  <a:txBody>
                    <a:bodyPr/>
                    <a:lstStyle/>
                    <a:p>
                      <a:pPr marL="0" marR="0" lvl="0" indent="0" algn="ctr" rtl="0">
                        <a:lnSpc>
                          <a:spcPct val="100000"/>
                        </a:lnSpc>
                        <a:spcBef>
                          <a:spcPts val="0"/>
                        </a:spcBef>
                        <a:spcAft>
                          <a:spcPts val="0"/>
                        </a:spcAft>
                        <a:buNone/>
                      </a:pPr>
                      <a:r>
                        <a:rPr lang="en-US" sz="2000" b="1" u="none" strike="noStrike" cap="none">
                          <a:latin typeface="Century Gothic"/>
                          <a:ea typeface="Century Gothic"/>
                          <a:cs typeface="Century Gothic"/>
                          <a:sym typeface="Century Gothic"/>
                        </a:rPr>
                        <a:t>Date</a:t>
                      </a:r>
                      <a:endParaRPr/>
                    </a:p>
                  </a:txBody>
                  <a:tcPr marL="76200" marR="76200" marT="95250" marB="95250" anchor="ctr"/>
                </a:tc>
                <a:tc>
                  <a:txBody>
                    <a:bodyPr/>
                    <a:lstStyle/>
                    <a:p>
                      <a:pPr marL="0" marR="0" lvl="0" indent="0" algn="ctr" rtl="0">
                        <a:lnSpc>
                          <a:spcPct val="100000"/>
                        </a:lnSpc>
                        <a:spcBef>
                          <a:spcPts val="0"/>
                        </a:spcBef>
                        <a:spcAft>
                          <a:spcPts val="0"/>
                        </a:spcAft>
                        <a:buNone/>
                      </a:pPr>
                      <a:r>
                        <a:rPr lang="en-US" sz="2000" b="1" u="none" strike="noStrike" cap="none">
                          <a:latin typeface="Century Gothic"/>
                          <a:ea typeface="Century Gothic"/>
                          <a:cs typeface="Century Gothic"/>
                          <a:sym typeface="Century Gothic"/>
                        </a:rPr>
                        <a:t>Description</a:t>
                      </a:r>
                      <a:endParaRPr/>
                    </a:p>
                  </a:txBody>
                  <a:tcPr marL="76200" marR="76200" marT="95250" marB="95250" anchor="ctr"/>
                </a:tc>
                <a:tc>
                  <a:txBody>
                    <a:bodyPr/>
                    <a:lstStyle/>
                    <a:p>
                      <a:pPr marL="0" marR="0" lvl="0" indent="0" algn="ctr" rtl="0">
                        <a:lnSpc>
                          <a:spcPct val="100000"/>
                        </a:lnSpc>
                        <a:spcBef>
                          <a:spcPts val="0"/>
                        </a:spcBef>
                        <a:spcAft>
                          <a:spcPts val="0"/>
                        </a:spcAft>
                        <a:buNone/>
                      </a:pPr>
                      <a:r>
                        <a:rPr lang="en-US" sz="2000" b="1" u="none" strike="noStrike" cap="none">
                          <a:latin typeface="Century Gothic"/>
                          <a:ea typeface="Century Gothic"/>
                          <a:cs typeface="Century Gothic"/>
                          <a:sym typeface="Century Gothic"/>
                        </a:rPr>
                        <a:t>P.R.</a:t>
                      </a:r>
                      <a:endParaRPr/>
                    </a:p>
                  </a:txBody>
                  <a:tcPr marL="76200" marR="76200" marT="95250" marB="95250" anchor="ctr"/>
                </a:tc>
                <a:tc>
                  <a:txBody>
                    <a:bodyPr/>
                    <a:lstStyle/>
                    <a:p>
                      <a:pPr marL="0" marR="0" lvl="0" indent="0" algn="ctr" rtl="0">
                        <a:lnSpc>
                          <a:spcPct val="100000"/>
                        </a:lnSpc>
                        <a:spcBef>
                          <a:spcPts val="0"/>
                        </a:spcBef>
                        <a:spcAft>
                          <a:spcPts val="0"/>
                        </a:spcAft>
                        <a:buNone/>
                      </a:pPr>
                      <a:r>
                        <a:rPr lang="en-US" sz="2000" b="1" u="none" strike="noStrike" cap="none">
                          <a:latin typeface="Century Gothic"/>
                          <a:ea typeface="Century Gothic"/>
                          <a:cs typeface="Century Gothic"/>
                          <a:sym typeface="Century Gothic"/>
                        </a:rPr>
                        <a:t>Debit</a:t>
                      </a:r>
                      <a:endParaRPr/>
                    </a:p>
                  </a:txBody>
                  <a:tcPr marL="76200" marR="76200" marT="95250" marB="95250" anchor="ctr"/>
                </a:tc>
                <a:tc>
                  <a:txBody>
                    <a:bodyPr/>
                    <a:lstStyle/>
                    <a:p>
                      <a:pPr marL="0" marR="0" lvl="0" indent="0" algn="ctr" rtl="0">
                        <a:lnSpc>
                          <a:spcPct val="100000"/>
                        </a:lnSpc>
                        <a:spcBef>
                          <a:spcPts val="0"/>
                        </a:spcBef>
                        <a:spcAft>
                          <a:spcPts val="0"/>
                        </a:spcAft>
                        <a:buNone/>
                      </a:pPr>
                      <a:r>
                        <a:rPr lang="en-US" sz="2000" b="1" u="none" strike="noStrike" cap="none">
                          <a:latin typeface="Century Gothic"/>
                          <a:ea typeface="Century Gothic"/>
                          <a:cs typeface="Century Gothic"/>
                          <a:sym typeface="Century Gothic"/>
                        </a:rPr>
                        <a:t>Credit</a:t>
                      </a:r>
                      <a:endParaRPr/>
                    </a:p>
                  </a:txBody>
                  <a:tcPr marL="76200" marR="76200" marT="95250" marB="95250" anchor="ctr"/>
                </a:tc>
                <a:extLst>
                  <a:ext uri="{0D108BD9-81ED-4DB2-BD59-A6C34878D82A}">
                    <a16:rowId xmlns:a16="http://schemas.microsoft.com/office/drawing/2014/main" val="10001"/>
                  </a:ext>
                </a:extLst>
              </a:tr>
              <a:tr h="254000">
                <a:tc>
                  <a:txBody>
                    <a:bodyPr/>
                    <a:lstStyle/>
                    <a:p>
                      <a:pPr marL="0" marR="0" lvl="0" indent="0" algn="l" rtl="0">
                        <a:lnSpc>
                          <a:spcPct val="100000"/>
                        </a:lnSpc>
                        <a:spcBef>
                          <a:spcPts val="0"/>
                        </a:spcBef>
                        <a:spcAft>
                          <a:spcPts val="0"/>
                        </a:spcAft>
                        <a:buNone/>
                      </a:pPr>
                      <a:r>
                        <a:rPr lang="en-US" sz="2000" u="none" strike="noStrike" cap="none">
                          <a:latin typeface="Century Gothic"/>
                          <a:ea typeface="Century Gothic"/>
                          <a:cs typeface="Century Gothic"/>
                          <a:sym typeface="Century Gothic"/>
                        </a:rPr>
                        <a:t>20–</a:t>
                      </a:r>
                      <a:endParaRPr/>
                    </a:p>
                  </a:txBody>
                  <a:tcPr marL="76200" marR="76200" marT="95250" marB="95250" anchor="ctr"/>
                </a:tc>
                <a:tc>
                  <a:txBody>
                    <a:bodyPr/>
                    <a:lstStyle/>
                    <a:p>
                      <a:pPr marL="0" marR="0" lvl="0" indent="0" algn="l" rtl="0">
                        <a:lnSpc>
                          <a:spcPct val="100000"/>
                        </a:lnSpc>
                        <a:spcBef>
                          <a:spcPts val="0"/>
                        </a:spcBef>
                        <a:spcAft>
                          <a:spcPts val="0"/>
                        </a:spcAft>
                        <a:buNone/>
                      </a:pPr>
                      <a:endParaRPr sz="2000" u="none" strike="noStrike" cap="none">
                        <a:latin typeface="Century Gothic"/>
                        <a:ea typeface="Century Gothic"/>
                        <a:cs typeface="Century Gothic"/>
                        <a:sym typeface="Century Gothic"/>
                      </a:endParaRPr>
                    </a:p>
                  </a:txBody>
                  <a:tcPr marL="76200" marR="76200" marT="95250" marB="95250" anchor="ctr"/>
                </a:tc>
                <a:tc>
                  <a:txBody>
                    <a:bodyPr/>
                    <a:lstStyle/>
                    <a:p>
                      <a:pPr marL="0" marR="0" lvl="0" indent="0" algn="l" rtl="0">
                        <a:lnSpc>
                          <a:spcPct val="100000"/>
                        </a:lnSpc>
                        <a:spcBef>
                          <a:spcPts val="0"/>
                        </a:spcBef>
                        <a:spcAft>
                          <a:spcPts val="0"/>
                        </a:spcAft>
                        <a:buNone/>
                      </a:pPr>
                      <a:endParaRPr sz="2000" u="none" strike="noStrike" cap="none">
                        <a:latin typeface="Century Gothic"/>
                        <a:ea typeface="Century Gothic"/>
                        <a:cs typeface="Century Gothic"/>
                        <a:sym typeface="Century Gothic"/>
                      </a:endParaRPr>
                    </a:p>
                  </a:txBody>
                  <a:tcPr marL="76200" marR="76200" marT="95250" marB="95250" anchor="ctr"/>
                </a:tc>
                <a:tc>
                  <a:txBody>
                    <a:bodyPr/>
                    <a:lstStyle/>
                    <a:p>
                      <a:pPr marL="0" marR="0" lvl="0" indent="0" algn="l" rtl="0">
                        <a:lnSpc>
                          <a:spcPct val="100000"/>
                        </a:lnSpc>
                        <a:spcBef>
                          <a:spcPts val="0"/>
                        </a:spcBef>
                        <a:spcAft>
                          <a:spcPts val="0"/>
                        </a:spcAft>
                        <a:buNone/>
                      </a:pPr>
                      <a:endParaRPr sz="2000" u="none" strike="noStrike" cap="none">
                        <a:latin typeface="Century Gothic"/>
                        <a:ea typeface="Century Gothic"/>
                        <a:cs typeface="Century Gothic"/>
                        <a:sym typeface="Century Gothic"/>
                      </a:endParaRPr>
                    </a:p>
                  </a:txBody>
                  <a:tcPr marL="76200" marR="76200" marT="95250" marB="95250" anchor="ctr"/>
                </a:tc>
                <a:tc>
                  <a:txBody>
                    <a:bodyPr/>
                    <a:lstStyle/>
                    <a:p>
                      <a:pPr marL="0" marR="0" lvl="0" indent="0" algn="l" rtl="0">
                        <a:lnSpc>
                          <a:spcPct val="100000"/>
                        </a:lnSpc>
                        <a:spcBef>
                          <a:spcPts val="0"/>
                        </a:spcBef>
                        <a:spcAft>
                          <a:spcPts val="0"/>
                        </a:spcAft>
                        <a:buNone/>
                      </a:pPr>
                      <a:endParaRPr sz="2000" u="none" strike="noStrike" cap="none">
                        <a:latin typeface="Century Gothic"/>
                        <a:ea typeface="Century Gothic"/>
                        <a:cs typeface="Century Gothic"/>
                        <a:sym typeface="Century Gothic"/>
                      </a:endParaRPr>
                    </a:p>
                  </a:txBody>
                  <a:tcPr marL="76200" marR="76200" marT="95250" marB="95250" anchor="ctr"/>
                </a:tc>
                <a:extLst>
                  <a:ext uri="{0D108BD9-81ED-4DB2-BD59-A6C34878D82A}">
                    <a16:rowId xmlns:a16="http://schemas.microsoft.com/office/drawing/2014/main" val="10002"/>
                  </a:ext>
                </a:extLst>
              </a:tr>
              <a:tr h="254000">
                <a:tc>
                  <a:txBody>
                    <a:bodyPr/>
                    <a:lstStyle/>
                    <a:p>
                      <a:pPr marL="0" marR="0" lvl="0" indent="0" algn="l" rtl="0">
                        <a:lnSpc>
                          <a:spcPct val="100000"/>
                        </a:lnSpc>
                        <a:spcBef>
                          <a:spcPts val="0"/>
                        </a:spcBef>
                        <a:spcAft>
                          <a:spcPts val="0"/>
                        </a:spcAft>
                        <a:buNone/>
                      </a:pPr>
                      <a:r>
                        <a:rPr lang="en-US" sz="2000" u="none" strike="noStrike" cap="none">
                          <a:latin typeface="Century Gothic"/>
                          <a:ea typeface="Century Gothic"/>
                          <a:cs typeface="Century Gothic"/>
                          <a:sym typeface="Century Gothic"/>
                        </a:rPr>
                        <a:t>Dec. 31</a:t>
                      </a:r>
                      <a:endParaRPr/>
                    </a:p>
                  </a:txBody>
                  <a:tcPr marL="76200" marR="76200" marT="95250" marB="95250" anchor="ctr"/>
                </a:tc>
                <a:tc>
                  <a:txBody>
                    <a:bodyPr/>
                    <a:lstStyle/>
                    <a:p>
                      <a:pPr marL="0" marR="0" lvl="0" indent="0" algn="l" rtl="0">
                        <a:lnSpc>
                          <a:spcPct val="100000"/>
                        </a:lnSpc>
                        <a:spcBef>
                          <a:spcPts val="0"/>
                        </a:spcBef>
                        <a:spcAft>
                          <a:spcPts val="0"/>
                        </a:spcAft>
                        <a:buNone/>
                      </a:pPr>
                      <a:r>
                        <a:rPr lang="en-US" sz="2000" u="none" strike="noStrike" cap="none">
                          <a:latin typeface="Century Gothic"/>
                          <a:ea typeface="Century Gothic"/>
                          <a:cs typeface="Century Gothic"/>
                          <a:sym typeface="Century Gothic"/>
                        </a:rPr>
                        <a:t>Accounts Receivable</a:t>
                      </a:r>
                      <a:endParaRPr/>
                    </a:p>
                  </a:txBody>
                  <a:tcPr marL="76200" marR="76200" marT="95250" marB="95250" anchor="ctr"/>
                </a:tc>
                <a:tc>
                  <a:txBody>
                    <a:bodyPr/>
                    <a:lstStyle/>
                    <a:p>
                      <a:pPr marL="0" marR="0" lvl="0" indent="0" algn="r" rtl="0">
                        <a:lnSpc>
                          <a:spcPct val="100000"/>
                        </a:lnSpc>
                        <a:spcBef>
                          <a:spcPts val="0"/>
                        </a:spcBef>
                        <a:spcAft>
                          <a:spcPts val="0"/>
                        </a:spcAft>
                        <a:buNone/>
                      </a:pPr>
                      <a:endParaRPr sz="2000" u="none" strike="noStrike" cap="none">
                        <a:latin typeface="Century Gothic"/>
                        <a:ea typeface="Century Gothic"/>
                        <a:cs typeface="Century Gothic"/>
                        <a:sym typeface="Century Gothic"/>
                      </a:endParaRPr>
                    </a:p>
                  </a:txBody>
                  <a:tcPr marL="76200" marR="76200" marT="95250" marB="95250" anchor="ctr"/>
                </a:tc>
                <a:tc>
                  <a:txBody>
                    <a:bodyPr/>
                    <a:lstStyle/>
                    <a:p>
                      <a:pPr marL="0" marR="0" lvl="0" indent="0" algn="r" rtl="0">
                        <a:lnSpc>
                          <a:spcPct val="100000"/>
                        </a:lnSpc>
                        <a:spcBef>
                          <a:spcPts val="0"/>
                        </a:spcBef>
                        <a:spcAft>
                          <a:spcPts val="0"/>
                        </a:spcAft>
                        <a:buNone/>
                      </a:pPr>
                      <a:r>
                        <a:rPr lang="en-US" sz="2000" u="none" strike="noStrike" cap="none">
                          <a:latin typeface="Century Gothic"/>
                          <a:ea typeface="Century Gothic"/>
                          <a:cs typeface="Century Gothic"/>
                          <a:sym typeface="Century Gothic"/>
                        </a:rPr>
                        <a:t>5,000.00</a:t>
                      </a:r>
                      <a:endParaRPr/>
                    </a:p>
                  </a:txBody>
                  <a:tcPr marL="76200" marR="76200" marT="95250" marB="95250" anchor="ctr"/>
                </a:tc>
                <a:tc>
                  <a:txBody>
                    <a:bodyPr/>
                    <a:lstStyle/>
                    <a:p>
                      <a:pPr marL="0" marR="0" lvl="0" indent="0" algn="l" rtl="0">
                        <a:lnSpc>
                          <a:spcPct val="100000"/>
                        </a:lnSpc>
                        <a:spcBef>
                          <a:spcPts val="0"/>
                        </a:spcBef>
                        <a:spcAft>
                          <a:spcPts val="0"/>
                        </a:spcAft>
                        <a:buNone/>
                      </a:pPr>
                      <a:endParaRPr sz="2000" u="none" strike="noStrike" cap="none">
                        <a:latin typeface="Century Gothic"/>
                        <a:ea typeface="Century Gothic"/>
                        <a:cs typeface="Century Gothic"/>
                        <a:sym typeface="Century Gothic"/>
                      </a:endParaRPr>
                    </a:p>
                  </a:txBody>
                  <a:tcPr marL="76200" marR="76200" marT="95250" marB="95250" anchor="ctr"/>
                </a:tc>
                <a:extLst>
                  <a:ext uri="{0D108BD9-81ED-4DB2-BD59-A6C34878D82A}">
                    <a16:rowId xmlns:a16="http://schemas.microsoft.com/office/drawing/2014/main" val="10003"/>
                  </a:ext>
                </a:extLst>
              </a:tr>
              <a:tr h="254000">
                <a:tc>
                  <a:txBody>
                    <a:bodyPr/>
                    <a:lstStyle/>
                    <a:p>
                      <a:pPr marL="0" marR="0" lvl="0" indent="0" algn="l" rtl="0">
                        <a:lnSpc>
                          <a:spcPct val="100000"/>
                        </a:lnSpc>
                        <a:spcBef>
                          <a:spcPts val="0"/>
                        </a:spcBef>
                        <a:spcAft>
                          <a:spcPts val="0"/>
                        </a:spcAft>
                        <a:buNone/>
                      </a:pPr>
                      <a:endParaRPr sz="2000" u="none" strike="noStrike" cap="none">
                        <a:latin typeface="Century Gothic"/>
                        <a:ea typeface="Century Gothic"/>
                        <a:cs typeface="Century Gothic"/>
                        <a:sym typeface="Century Gothic"/>
                      </a:endParaRPr>
                    </a:p>
                  </a:txBody>
                  <a:tcPr marL="76200" marR="76200" marT="95250" marB="95250" anchor="ctr"/>
                </a:tc>
                <a:tc>
                  <a:txBody>
                    <a:bodyPr/>
                    <a:lstStyle/>
                    <a:p>
                      <a:pPr marL="0" marR="0" lvl="0" indent="0" algn="l" rtl="0">
                        <a:lnSpc>
                          <a:spcPct val="100000"/>
                        </a:lnSpc>
                        <a:spcBef>
                          <a:spcPts val="0"/>
                        </a:spcBef>
                        <a:spcAft>
                          <a:spcPts val="0"/>
                        </a:spcAft>
                        <a:buNone/>
                      </a:pPr>
                      <a:r>
                        <a:rPr lang="en-US" sz="2000" u="none" strike="noStrike" cap="none">
                          <a:latin typeface="Century Gothic"/>
                          <a:ea typeface="Century Gothic"/>
                          <a:cs typeface="Century Gothic"/>
                          <a:sym typeface="Century Gothic"/>
                        </a:rPr>
                        <a:t>      Service Revenue</a:t>
                      </a:r>
                      <a:endParaRPr/>
                    </a:p>
                  </a:txBody>
                  <a:tcPr marL="76200" marR="76200" marT="95250" marB="95250" anchor="ctr"/>
                </a:tc>
                <a:tc>
                  <a:txBody>
                    <a:bodyPr/>
                    <a:lstStyle/>
                    <a:p>
                      <a:pPr marL="0" marR="0" lvl="0" indent="0" algn="l" rtl="0">
                        <a:lnSpc>
                          <a:spcPct val="100000"/>
                        </a:lnSpc>
                        <a:spcBef>
                          <a:spcPts val="0"/>
                        </a:spcBef>
                        <a:spcAft>
                          <a:spcPts val="0"/>
                        </a:spcAft>
                        <a:buNone/>
                      </a:pPr>
                      <a:endParaRPr sz="2000" u="none" strike="noStrike" cap="none">
                        <a:latin typeface="Century Gothic"/>
                        <a:ea typeface="Century Gothic"/>
                        <a:cs typeface="Century Gothic"/>
                        <a:sym typeface="Century Gothic"/>
                      </a:endParaRPr>
                    </a:p>
                  </a:txBody>
                  <a:tcPr marL="76200" marR="76200" marT="95250" marB="95250" anchor="ctr"/>
                </a:tc>
                <a:tc>
                  <a:txBody>
                    <a:bodyPr/>
                    <a:lstStyle/>
                    <a:p>
                      <a:pPr marL="0" marR="0" lvl="0" indent="0" algn="r" rtl="0">
                        <a:lnSpc>
                          <a:spcPct val="100000"/>
                        </a:lnSpc>
                        <a:spcBef>
                          <a:spcPts val="0"/>
                        </a:spcBef>
                        <a:spcAft>
                          <a:spcPts val="0"/>
                        </a:spcAft>
                        <a:buNone/>
                      </a:pPr>
                      <a:endParaRPr sz="2000" u="none" strike="noStrike" cap="none">
                        <a:latin typeface="Century Gothic"/>
                        <a:ea typeface="Century Gothic"/>
                        <a:cs typeface="Century Gothic"/>
                        <a:sym typeface="Century Gothic"/>
                      </a:endParaRPr>
                    </a:p>
                  </a:txBody>
                  <a:tcPr marL="76200" marR="76200" marT="95250" marB="95250" anchor="ctr"/>
                </a:tc>
                <a:tc>
                  <a:txBody>
                    <a:bodyPr/>
                    <a:lstStyle/>
                    <a:p>
                      <a:pPr marL="0" marR="0" lvl="0" indent="0" algn="r" rtl="0">
                        <a:lnSpc>
                          <a:spcPct val="100000"/>
                        </a:lnSpc>
                        <a:spcBef>
                          <a:spcPts val="0"/>
                        </a:spcBef>
                        <a:spcAft>
                          <a:spcPts val="0"/>
                        </a:spcAft>
                        <a:buNone/>
                      </a:pPr>
                      <a:r>
                        <a:rPr lang="en-US" sz="2000" u="none" strike="noStrike" cap="none">
                          <a:latin typeface="Century Gothic"/>
                          <a:ea typeface="Century Gothic"/>
                          <a:cs typeface="Century Gothic"/>
                          <a:sym typeface="Century Gothic"/>
                        </a:rPr>
                        <a:t>5,000.00</a:t>
                      </a:r>
                      <a:endParaRPr/>
                    </a:p>
                  </a:txBody>
                  <a:tcPr marL="76200" marR="76200" marT="95250" marB="95250" anchor="ctr"/>
                </a:tc>
                <a:extLst>
                  <a:ext uri="{0D108BD9-81ED-4DB2-BD59-A6C34878D82A}">
                    <a16:rowId xmlns:a16="http://schemas.microsoft.com/office/drawing/2014/main" val="10004"/>
                  </a:ext>
                </a:extLst>
              </a:tr>
              <a:tr h="254000">
                <a:tc>
                  <a:txBody>
                    <a:bodyPr/>
                    <a:lstStyle/>
                    <a:p>
                      <a:pPr marL="0" marR="0" lvl="0" indent="0" algn="l" rtl="0">
                        <a:lnSpc>
                          <a:spcPct val="100000"/>
                        </a:lnSpc>
                        <a:spcBef>
                          <a:spcPts val="0"/>
                        </a:spcBef>
                        <a:spcAft>
                          <a:spcPts val="0"/>
                        </a:spcAft>
                        <a:buNone/>
                      </a:pPr>
                      <a:endParaRPr sz="2000" u="none" strike="noStrike" cap="none">
                        <a:latin typeface="Century Gothic"/>
                        <a:ea typeface="Century Gothic"/>
                        <a:cs typeface="Century Gothic"/>
                        <a:sym typeface="Century Gothic"/>
                      </a:endParaRPr>
                    </a:p>
                  </a:txBody>
                  <a:tcPr marL="76200" marR="76200" marT="95250" marB="95250" anchor="ctr"/>
                </a:tc>
                <a:tc>
                  <a:txBody>
                    <a:bodyPr/>
                    <a:lstStyle/>
                    <a:p>
                      <a:pPr marL="0" marR="0" lvl="0" indent="0" algn="l" rtl="0">
                        <a:lnSpc>
                          <a:spcPct val="100000"/>
                        </a:lnSpc>
                        <a:spcBef>
                          <a:spcPts val="0"/>
                        </a:spcBef>
                        <a:spcAft>
                          <a:spcPts val="0"/>
                        </a:spcAft>
                        <a:buNone/>
                      </a:pPr>
                      <a:r>
                        <a:rPr lang="en-US" sz="2000" u="none" strike="noStrike" cap="none">
                          <a:latin typeface="Century Gothic"/>
                          <a:ea typeface="Century Gothic"/>
                          <a:cs typeface="Century Gothic"/>
                          <a:sym typeface="Century Gothic"/>
                        </a:rPr>
                        <a:t>To accrue revenue earned but not yet billed.</a:t>
                      </a:r>
                      <a:endParaRPr/>
                    </a:p>
                  </a:txBody>
                  <a:tcPr marL="76200" marR="76200" marT="95250" marB="95250" anchor="ctr"/>
                </a:tc>
                <a:tc>
                  <a:txBody>
                    <a:bodyPr/>
                    <a:lstStyle/>
                    <a:p>
                      <a:pPr marL="0" marR="0" lvl="0" indent="0" algn="l" rtl="0">
                        <a:lnSpc>
                          <a:spcPct val="100000"/>
                        </a:lnSpc>
                        <a:spcBef>
                          <a:spcPts val="0"/>
                        </a:spcBef>
                        <a:spcAft>
                          <a:spcPts val="0"/>
                        </a:spcAft>
                        <a:buNone/>
                      </a:pPr>
                      <a:endParaRPr sz="2000" u="none" strike="noStrike" cap="none">
                        <a:latin typeface="Century Gothic"/>
                        <a:ea typeface="Century Gothic"/>
                        <a:cs typeface="Century Gothic"/>
                        <a:sym typeface="Century Gothic"/>
                      </a:endParaRPr>
                    </a:p>
                  </a:txBody>
                  <a:tcPr marL="76200" marR="76200" marT="95250" marB="95250" anchor="ctr"/>
                </a:tc>
                <a:tc>
                  <a:txBody>
                    <a:bodyPr/>
                    <a:lstStyle/>
                    <a:p>
                      <a:pPr marL="0" marR="0" lvl="0" indent="0" algn="r" rtl="0">
                        <a:lnSpc>
                          <a:spcPct val="100000"/>
                        </a:lnSpc>
                        <a:spcBef>
                          <a:spcPts val="0"/>
                        </a:spcBef>
                        <a:spcAft>
                          <a:spcPts val="0"/>
                        </a:spcAft>
                        <a:buNone/>
                      </a:pPr>
                      <a:endParaRPr sz="2000" u="none" strike="noStrike" cap="none">
                        <a:latin typeface="Century Gothic"/>
                        <a:ea typeface="Century Gothic"/>
                        <a:cs typeface="Century Gothic"/>
                        <a:sym typeface="Century Gothic"/>
                      </a:endParaRPr>
                    </a:p>
                  </a:txBody>
                  <a:tcPr marL="76200" marR="76200" marT="95250" marB="95250" anchor="ctr"/>
                </a:tc>
                <a:tc>
                  <a:txBody>
                    <a:bodyPr/>
                    <a:lstStyle/>
                    <a:p>
                      <a:pPr marL="0" marR="0" lvl="0" indent="0" algn="r" rtl="0">
                        <a:lnSpc>
                          <a:spcPct val="100000"/>
                        </a:lnSpc>
                        <a:spcBef>
                          <a:spcPts val="0"/>
                        </a:spcBef>
                        <a:spcAft>
                          <a:spcPts val="0"/>
                        </a:spcAft>
                        <a:buNone/>
                      </a:pPr>
                      <a:endParaRPr sz="2000" u="none" strike="noStrike" cap="none">
                        <a:latin typeface="Century Gothic"/>
                        <a:ea typeface="Century Gothic"/>
                        <a:cs typeface="Century Gothic"/>
                        <a:sym typeface="Century Gothic"/>
                      </a:endParaRPr>
                    </a:p>
                  </a:txBody>
                  <a:tcPr marL="76200" marR="76200" marT="95250" marB="95250" anchor="ctr"/>
                </a:tc>
                <a:extLst>
                  <a:ext uri="{0D108BD9-81ED-4DB2-BD59-A6C34878D82A}">
                    <a16:rowId xmlns:a16="http://schemas.microsoft.com/office/drawing/2014/main" val="10005"/>
                  </a:ext>
                </a:extLst>
              </a:tr>
              <a:tr h="0">
                <a:tc>
                  <a:txBody>
                    <a:bodyPr/>
                    <a:lstStyle/>
                    <a:p>
                      <a:pPr marL="0" marR="0" lvl="0" indent="0" algn="l" rtl="0">
                        <a:lnSpc>
                          <a:spcPct val="100000"/>
                        </a:lnSpc>
                        <a:spcBef>
                          <a:spcPts val="0"/>
                        </a:spcBef>
                        <a:spcAft>
                          <a:spcPts val="0"/>
                        </a:spcAft>
                        <a:buNone/>
                      </a:pPr>
                      <a:endParaRPr sz="2000" u="none" strike="noStrike" cap="none">
                        <a:latin typeface="Century Gothic"/>
                        <a:ea typeface="Century Gothic"/>
                        <a:cs typeface="Century Gothic"/>
                        <a:sym typeface="Century Gothic"/>
                      </a:endParaRPr>
                    </a:p>
                  </a:txBody>
                  <a:tcPr marL="91450" marR="91450" marT="45725" marB="45725"/>
                </a:tc>
                <a:tc>
                  <a:txBody>
                    <a:bodyPr/>
                    <a:lstStyle/>
                    <a:p>
                      <a:pPr marL="0" marR="0" lvl="0" indent="0" algn="l" rtl="0">
                        <a:lnSpc>
                          <a:spcPct val="100000"/>
                        </a:lnSpc>
                        <a:spcBef>
                          <a:spcPts val="0"/>
                        </a:spcBef>
                        <a:spcAft>
                          <a:spcPts val="0"/>
                        </a:spcAft>
                        <a:buNone/>
                      </a:pPr>
                      <a:endParaRPr sz="2000" u="none" strike="noStrike" cap="none">
                        <a:latin typeface="Century Gothic"/>
                        <a:ea typeface="Century Gothic"/>
                        <a:cs typeface="Century Gothic"/>
                        <a:sym typeface="Century Gothic"/>
                      </a:endParaRPr>
                    </a:p>
                  </a:txBody>
                  <a:tcPr marL="91450" marR="91450" marT="45725" marB="45725"/>
                </a:tc>
                <a:tc>
                  <a:txBody>
                    <a:bodyPr/>
                    <a:lstStyle/>
                    <a:p>
                      <a:pPr marL="0" marR="0" lvl="0" indent="0" algn="l" rtl="0">
                        <a:lnSpc>
                          <a:spcPct val="100000"/>
                        </a:lnSpc>
                        <a:spcBef>
                          <a:spcPts val="0"/>
                        </a:spcBef>
                        <a:spcAft>
                          <a:spcPts val="0"/>
                        </a:spcAft>
                        <a:buNone/>
                      </a:pPr>
                      <a:endParaRPr sz="2000" u="none" strike="noStrike" cap="none">
                        <a:latin typeface="Century Gothic"/>
                        <a:ea typeface="Century Gothic"/>
                        <a:cs typeface="Century Gothic"/>
                        <a:sym typeface="Century Gothic"/>
                      </a:endParaRPr>
                    </a:p>
                  </a:txBody>
                  <a:tcPr marL="91450" marR="91450" marT="45725" marB="45725"/>
                </a:tc>
                <a:tc>
                  <a:txBody>
                    <a:bodyPr/>
                    <a:lstStyle/>
                    <a:p>
                      <a:pPr marL="0" marR="0" lvl="0" indent="0" algn="l" rtl="0">
                        <a:lnSpc>
                          <a:spcPct val="100000"/>
                        </a:lnSpc>
                        <a:spcBef>
                          <a:spcPts val="0"/>
                        </a:spcBef>
                        <a:spcAft>
                          <a:spcPts val="0"/>
                        </a:spcAft>
                        <a:buNone/>
                      </a:pPr>
                      <a:endParaRPr sz="2000" u="none" strike="noStrike" cap="none">
                        <a:latin typeface="Century Gothic"/>
                        <a:ea typeface="Century Gothic"/>
                        <a:cs typeface="Century Gothic"/>
                        <a:sym typeface="Century Gothic"/>
                      </a:endParaRPr>
                    </a:p>
                  </a:txBody>
                  <a:tcPr marL="91450" marR="91450" marT="45725" marB="45725"/>
                </a:tc>
                <a:tc>
                  <a:txBody>
                    <a:bodyPr/>
                    <a:lstStyle/>
                    <a:p>
                      <a:pPr marL="0" marR="0" lvl="0" indent="0" algn="l" rtl="0">
                        <a:lnSpc>
                          <a:spcPct val="100000"/>
                        </a:lnSpc>
                        <a:spcBef>
                          <a:spcPts val="0"/>
                        </a:spcBef>
                        <a:spcAft>
                          <a:spcPts val="0"/>
                        </a:spcAft>
                        <a:buNone/>
                      </a:pPr>
                      <a:endParaRPr sz="2000" u="none" strike="noStrike" cap="none">
                        <a:latin typeface="Century Gothic"/>
                        <a:ea typeface="Century Gothic"/>
                        <a:cs typeface="Century Gothic"/>
                        <a:sym typeface="Century Gothic"/>
                      </a:endParaRPr>
                    </a:p>
                  </a:txBody>
                  <a:tcPr marL="91450" marR="91450" marT="45725" marB="45725"/>
                </a:tc>
                <a:extLst>
                  <a:ext uri="{0D108BD9-81ED-4DB2-BD59-A6C34878D82A}">
                    <a16:rowId xmlns:a16="http://schemas.microsoft.com/office/drawing/2014/main" val="10006"/>
                  </a:ext>
                </a:extLst>
              </a:tr>
            </a:tbl>
          </a:graphicData>
        </a:graphic>
      </p:graphicFrame>
      <p:sp>
        <p:nvSpPr>
          <p:cNvPr id="112" name="Google Shape;112;gab057eefc0_1_36"/>
          <p:cNvSpPr/>
          <p:nvPr/>
        </p:nvSpPr>
        <p:spPr>
          <a:xfrm>
            <a:off x="838200" y="2378075"/>
            <a:ext cx="12192000" cy="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chemeClr val="dk1"/>
              </a:buClr>
              <a:buSzPts val="1800"/>
              <a:buFont typeface="Arial"/>
              <a:buNone/>
            </a:pPr>
            <a:br>
              <a:rPr lang="en-US" sz="1800" b="0" i="0" u="none" strike="noStrike" cap="none">
                <a:solidFill>
                  <a:schemeClr val="dk1"/>
                </a:solidFill>
                <a:latin typeface="Arial"/>
                <a:ea typeface="Arial"/>
                <a:cs typeface="Arial"/>
                <a:sym typeface="Arial"/>
              </a:rPr>
            </a:br>
            <a:endParaRPr sz="1800" b="0" i="0" u="none" strike="noStrike" cap="none">
              <a:solidFill>
                <a:schemeClr val="dk1"/>
              </a:solidFill>
              <a:latin typeface="Arial"/>
              <a:ea typeface="Arial"/>
              <a:cs typeface="Arial"/>
              <a:sym typeface="Aria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17"/>
        <p:cNvGrpSpPr/>
        <p:nvPr/>
      </p:nvGrpSpPr>
      <p:grpSpPr>
        <a:xfrm>
          <a:off x="0" y="0"/>
          <a:ext cx="0" cy="0"/>
          <a:chOff x="0" y="0"/>
          <a:chExt cx="0" cy="0"/>
        </a:xfrm>
      </p:grpSpPr>
      <p:sp>
        <p:nvSpPr>
          <p:cNvPr id="118" name="Google Shape;118;gab057eefc0_1_43"/>
          <p:cNvSpPr txBox="1">
            <a:spLocks noGrp="1"/>
          </p:cNvSpPr>
          <p:nvPr>
            <p:ph type="title"/>
          </p:nvPr>
        </p:nvSpPr>
        <p:spPr>
          <a:xfrm>
            <a:off x="838200" y="365127"/>
            <a:ext cx="10515600" cy="1325563"/>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SzPts val="4400"/>
              <a:buNone/>
            </a:pPr>
            <a:r>
              <a:rPr lang="en-US"/>
              <a:t>Analyzing Expense Accounts and Creating Necessary Adjustments</a:t>
            </a:r>
            <a:endParaRPr/>
          </a:p>
        </p:txBody>
      </p:sp>
      <p:sp>
        <p:nvSpPr>
          <p:cNvPr id="119" name="Google Shape;119;gab057eefc0_1_43"/>
          <p:cNvSpPr txBox="1">
            <a:spLocks noGrp="1"/>
          </p:cNvSpPr>
          <p:nvPr>
            <p:ph type="body" idx="1"/>
          </p:nvPr>
        </p:nvSpPr>
        <p:spPr>
          <a:xfrm>
            <a:off x="838200" y="1825625"/>
            <a:ext cx="10515600" cy="1480283"/>
          </a:xfrm>
          <a:prstGeom prst="rect">
            <a:avLst/>
          </a:prstGeom>
          <a:noFill/>
          <a:ln>
            <a:noFill/>
          </a:ln>
        </p:spPr>
        <p:txBody>
          <a:bodyPr spcFirstLastPara="1" wrap="square" lIns="91425" tIns="45700" rIns="91425" bIns="45700" anchor="t" anchorCtr="0">
            <a:noAutofit/>
          </a:bodyPr>
          <a:lstStyle/>
          <a:p>
            <a:pPr marL="50800" lvl="0" indent="0" algn="l" rtl="0">
              <a:lnSpc>
                <a:spcPct val="90000"/>
              </a:lnSpc>
              <a:spcBef>
                <a:spcPts val="750"/>
              </a:spcBef>
              <a:spcAft>
                <a:spcPts val="0"/>
              </a:spcAft>
              <a:buSzPts val="2800"/>
              <a:buNone/>
            </a:pPr>
            <a:r>
              <a:rPr lang="en-US"/>
              <a:t>An expense adjustment may occur when a company accrues expenses that have not been paid. A typical example would be wages employees earned but have not been paid. An accountant would record unpaid salaries as a liability and an expense as the company has incurred an expense.</a:t>
            </a:r>
            <a:endParaRPr/>
          </a:p>
        </p:txBody>
      </p:sp>
      <p:graphicFrame>
        <p:nvGraphicFramePr>
          <p:cNvPr id="120" name="Google Shape;120;gab057eefc0_1_43"/>
          <p:cNvGraphicFramePr/>
          <p:nvPr/>
        </p:nvGraphicFramePr>
        <p:xfrm>
          <a:off x="838200" y="3262921"/>
          <a:ext cx="3000000" cy="3000000"/>
        </p:xfrm>
        <a:graphic>
          <a:graphicData uri="http://schemas.openxmlformats.org/drawingml/2006/table">
            <a:tbl>
              <a:tblPr firstRow="1">
                <a:noFill/>
                <a:tableStyleId>{A15CC47A-A051-4066-8D1D-4143AF199FBE}</a:tableStyleId>
              </a:tblPr>
              <a:tblGrid>
                <a:gridCol w="1103150">
                  <a:extLst>
                    <a:ext uri="{9D8B030D-6E8A-4147-A177-3AD203B41FA5}">
                      <a16:colId xmlns:a16="http://schemas.microsoft.com/office/drawing/2014/main" val="20000"/>
                    </a:ext>
                  </a:extLst>
                </a:gridCol>
                <a:gridCol w="5809950">
                  <a:extLst>
                    <a:ext uri="{9D8B030D-6E8A-4147-A177-3AD203B41FA5}">
                      <a16:colId xmlns:a16="http://schemas.microsoft.com/office/drawing/2014/main" val="20001"/>
                    </a:ext>
                  </a:extLst>
                </a:gridCol>
                <a:gridCol w="1097275">
                  <a:extLst>
                    <a:ext uri="{9D8B030D-6E8A-4147-A177-3AD203B41FA5}">
                      <a16:colId xmlns:a16="http://schemas.microsoft.com/office/drawing/2014/main" val="20002"/>
                    </a:ext>
                  </a:extLst>
                </a:gridCol>
                <a:gridCol w="1167625">
                  <a:extLst>
                    <a:ext uri="{9D8B030D-6E8A-4147-A177-3AD203B41FA5}">
                      <a16:colId xmlns:a16="http://schemas.microsoft.com/office/drawing/2014/main" val="20003"/>
                    </a:ext>
                  </a:extLst>
                </a:gridCol>
                <a:gridCol w="1337600">
                  <a:extLst>
                    <a:ext uri="{9D8B030D-6E8A-4147-A177-3AD203B41FA5}">
                      <a16:colId xmlns:a16="http://schemas.microsoft.com/office/drawing/2014/main" val="20004"/>
                    </a:ext>
                  </a:extLst>
                </a:gridCol>
              </a:tblGrid>
              <a:tr h="254000">
                <a:tc gridSpan="5">
                  <a:txBody>
                    <a:bodyPr/>
                    <a:lstStyle/>
                    <a:p>
                      <a:pPr marL="0" marR="0" lvl="0" indent="0" algn="ctr" rtl="0">
                        <a:lnSpc>
                          <a:spcPct val="100000"/>
                        </a:lnSpc>
                        <a:spcBef>
                          <a:spcPts val="0"/>
                        </a:spcBef>
                        <a:spcAft>
                          <a:spcPts val="0"/>
                        </a:spcAft>
                        <a:buNone/>
                      </a:pPr>
                      <a:r>
                        <a:rPr lang="en-US" sz="2000" u="none" strike="noStrike" cap="none">
                          <a:latin typeface="Century Gothic"/>
                          <a:ea typeface="Century Gothic"/>
                          <a:cs typeface="Century Gothic"/>
                          <a:sym typeface="Century Gothic"/>
                        </a:rPr>
                        <a:t>JOURNAL                                                                Page 86</a:t>
                      </a:r>
                      <a:endParaRPr/>
                    </a:p>
                  </a:txBody>
                  <a:tcPr marL="91450" marR="91450" marT="45725" marB="45725"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254000">
                <a:tc>
                  <a:txBody>
                    <a:bodyPr/>
                    <a:lstStyle/>
                    <a:p>
                      <a:pPr marL="0" marR="0" lvl="0" indent="0" algn="ctr" rtl="0">
                        <a:lnSpc>
                          <a:spcPct val="100000"/>
                        </a:lnSpc>
                        <a:spcBef>
                          <a:spcPts val="0"/>
                        </a:spcBef>
                        <a:spcAft>
                          <a:spcPts val="0"/>
                        </a:spcAft>
                        <a:buNone/>
                      </a:pPr>
                      <a:r>
                        <a:rPr lang="en-US" sz="2000" b="1" u="none" strike="noStrike" cap="none">
                          <a:latin typeface="Century Gothic"/>
                          <a:ea typeface="Century Gothic"/>
                          <a:cs typeface="Century Gothic"/>
                          <a:sym typeface="Century Gothic"/>
                        </a:rPr>
                        <a:t>Date</a:t>
                      </a:r>
                      <a:endParaRPr/>
                    </a:p>
                  </a:txBody>
                  <a:tcPr marL="76200" marR="76200" marT="95250" marB="95250" anchor="ctr"/>
                </a:tc>
                <a:tc>
                  <a:txBody>
                    <a:bodyPr/>
                    <a:lstStyle/>
                    <a:p>
                      <a:pPr marL="0" marR="0" lvl="0" indent="0" algn="ctr" rtl="0">
                        <a:lnSpc>
                          <a:spcPct val="100000"/>
                        </a:lnSpc>
                        <a:spcBef>
                          <a:spcPts val="0"/>
                        </a:spcBef>
                        <a:spcAft>
                          <a:spcPts val="0"/>
                        </a:spcAft>
                        <a:buNone/>
                      </a:pPr>
                      <a:r>
                        <a:rPr lang="en-US" sz="2000" b="1" u="none" strike="noStrike" cap="none">
                          <a:latin typeface="Century Gothic"/>
                          <a:ea typeface="Century Gothic"/>
                          <a:cs typeface="Century Gothic"/>
                          <a:sym typeface="Century Gothic"/>
                        </a:rPr>
                        <a:t>Description</a:t>
                      </a:r>
                      <a:endParaRPr/>
                    </a:p>
                  </a:txBody>
                  <a:tcPr marL="76200" marR="76200" marT="95250" marB="95250" anchor="ctr"/>
                </a:tc>
                <a:tc>
                  <a:txBody>
                    <a:bodyPr/>
                    <a:lstStyle/>
                    <a:p>
                      <a:pPr marL="0" marR="0" lvl="0" indent="0" algn="ctr" rtl="0">
                        <a:lnSpc>
                          <a:spcPct val="100000"/>
                        </a:lnSpc>
                        <a:spcBef>
                          <a:spcPts val="0"/>
                        </a:spcBef>
                        <a:spcAft>
                          <a:spcPts val="0"/>
                        </a:spcAft>
                        <a:buNone/>
                      </a:pPr>
                      <a:r>
                        <a:rPr lang="en-US" sz="2000" b="1" u="none" strike="noStrike" cap="none">
                          <a:latin typeface="Century Gothic"/>
                          <a:ea typeface="Century Gothic"/>
                          <a:cs typeface="Century Gothic"/>
                          <a:sym typeface="Century Gothic"/>
                        </a:rPr>
                        <a:t>P.R.</a:t>
                      </a:r>
                      <a:endParaRPr/>
                    </a:p>
                  </a:txBody>
                  <a:tcPr marL="76200" marR="76200" marT="95250" marB="95250" anchor="ctr"/>
                </a:tc>
                <a:tc>
                  <a:txBody>
                    <a:bodyPr/>
                    <a:lstStyle/>
                    <a:p>
                      <a:pPr marL="0" marR="0" lvl="0" indent="0" algn="ctr" rtl="0">
                        <a:lnSpc>
                          <a:spcPct val="100000"/>
                        </a:lnSpc>
                        <a:spcBef>
                          <a:spcPts val="0"/>
                        </a:spcBef>
                        <a:spcAft>
                          <a:spcPts val="0"/>
                        </a:spcAft>
                        <a:buNone/>
                      </a:pPr>
                      <a:r>
                        <a:rPr lang="en-US" sz="2000" b="1" u="none" strike="noStrike" cap="none">
                          <a:latin typeface="Century Gothic"/>
                          <a:ea typeface="Century Gothic"/>
                          <a:cs typeface="Century Gothic"/>
                          <a:sym typeface="Century Gothic"/>
                        </a:rPr>
                        <a:t>Debit</a:t>
                      </a:r>
                      <a:endParaRPr/>
                    </a:p>
                  </a:txBody>
                  <a:tcPr marL="76200" marR="76200" marT="95250" marB="95250" anchor="ctr"/>
                </a:tc>
                <a:tc>
                  <a:txBody>
                    <a:bodyPr/>
                    <a:lstStyle/>
                    <a:p>
                      <a:pPr marL="0" marR="0" lvl="0" indent="0" algn="ctr" rtl="0">
                        <a:lnSpc>
                          <a:spcPct val="100000"/>
                        </a:lnSpc>
                        <a:spcBef>
                          <a:spcPts val="0"/>
                        </a:spcBef>
                        <a:spcAft>
                          <a:spcPts val="0"/>
                        </a:spcAft>
                        <a:buNone/>
                      </a:pPr>
                      <a:r>
                        <a:rPr lang="en-US" sz="2000" b="1" u="none" strike="noStrike" cap="none">
                          <a:latin typeface="Century Gothic"/>
                          <a:ea typeface="Century Gothic"/>
                          <a:cs typeface="Century Gothic"/>
                          <a:sym typeface="Century Gothic"/>
                        </a:rPr>
                        <a:t>Credit</a:t>
                      </a:r>
                      <a:endParaRPr/>
                    </a:p>
                  </a:txBody>
                  <a:tcPr marL="76200" marR="76200" marT="95250" marB="95250" anchor="ctr"/>
                </a:tc>
                <a:extLst>
                  <a:ext uri="{0D108BD9-81ED-4DB2-BD59-A6C34878D82A}">
                    <a16:rowId xmlns:a16="http://schemas.microsoft.com/office/drawing/2014/main" val="10001"/>
                  </a:ext>
                </a:extLst>
              </a:tr>
              <a:tr h="254000">
                <a:tc>
                  <a:txBody>
                    <a:bodyPr/>
                    <a:lstStyle/>
                    <a:p>
                      <a:pPr marL="0" marR="0" lvl="0" indent="0" algn="l" rtl="0">
                        <a:lnSpc>
                          <a:spcPct val="100000"/>
                        </a:lnSpc>
                        <a:spcBef>
                          <a:spcPts val="0"/>
                        </a:spcBef>
                        <a:spcAft>
                          <a:spcPts val="0"/>
                        </a:spcAft>
                        <a:buNone/>
                      </a:pPr>
                      <a:r>
                        <a:rPr lang="en-US" sz="2000" u="none" strike="noStrike" cap="none">
                          <a:latin typeface="Century Gothic"/>
                          <a:ea typeface="Century Gothic"/>
                          <a:cs typeface="Century Gothic"/>
                          <a:sym typeface="Century Gothic"/>
                        </a:rPr>
                        <a:t>20–</a:t>
                      </a:r>
                      <a:endParaRPr/>
                    </a:p>
                  </a:txBody>
                  <a:tcPr marL="76200" marR="76200" marT="95250" marB="95250" anchor="ctr"/>
                </a:tc>
                <a:tc>
                  <a:txBody>
                    <a:bodyPr/>
                    <a:lstStyle/>
                    <a:p>
                      <a:pPr marL="0" marR="0" lvl="0" indent="0" algn="l" rtl="0">
                        <a:lnSpc>
                          <a:spcPct val="100000"/>
                        </a:lnSpc>
                        <a:spcBef>
                          <a:spcPts val="0"/>
                        </a:spcBef>
                        <a:spcAft>
                          <a:spcPts val="0"/>
                        </a:spcAft>
                        <a:buNone/>
                      </a:pPr>
                      <a:endParaRPr sz="2000" u="none" strike="noStrike" cap="none">
                        <a:latin typeface="Century Gothic"/>
                        <a:ea typeface="Century Gothic"/>
                        <a:cs typeface="Century Gothic"/>
                        <a:sym typeface="Century Gothic"/>
                      </a:endParaRPr>
                    </a:p>
                  </a:txBody>
                  <a:tcPr marL="76200" marR="76200" marT="95250" marB="95250" anchor="ctr"/>
                </a:tc>
                <a:tc>
                  <a:txBody>
                    <a:bodyPr/>
                    <a:lstStyle/>
                    <a:p>
                      <a:pPr marL="0" marR="0" lvl="0" indent="0" algn="l" rtl="0">
                        <a:lnSpc>
                          <a:spcPct val="100000"/>
                        </a:lnSpc>
                        <a:spcBef>
                          <a:spcPts val="0"/>
                        </a:spcBef>
                        <a:spcAft>
                          <a:spcPts val="0"/>
                        </a:spcAft>
                        <a:buNone/>
                      </a:pPr>
                      <a:endParaRPr sz="2000" u="none" strike="noStrike" cap="none">
                        <a:latin typeface="Century Gothic"/>
                        <a:ea typeface="Century Gothic"/>
                        <a:cs typeface="Century Gothic"/>
                        <a:sym typeface="Century Gothic"/>
                      </a:endParaRPr>
                    </a:p>
                  </a:txBody>
                  <a:tcPr marL="76200" marR="76200" marT="95250" marB="95250" anchor="ctr"/>
                </a:tc>
                <a:tc>
                  <a:txBody>
                    <a:bodyPr/>
                    <a:lstStyle/>
                    <a:p>
                      <a:pPr marL="0" marR="0" lvl="0" indent="0" algn="l" rtl="0">
                        <a:lnSpc>
                          <a:spcPct val="100000"/>
                        </a:lnSpc>
                        <a:spcBef>
                          <a:spcPts val="0"/>
                        </a:spcBef>
                        <a:spcAft>
                          <a:spcPts val="0"/>
                        </a:spcAft>
                        <a:buNone/>
                      </a:pPr>
                      <a:endParaRPr sz="2000" u="none" strike="noStrike" cap="none">
                        <a:latin typeface="Century Gothic"/>
                        <a:ea typeface="Century Gothic"/>
                        <a:cs typeface="Century Gothic"/>
                        <a:sym typeface="Century Gothic"/>
                      </a:endParaRPr>
                    </a:p>
                  </a:txBody>
                  <a:tcPr marL="76200" marR="76200" marT="95250" marB="95250" anchor="ctr"/>
                </a:tc>
                <a:tc>
                  <a:txBody>
                    <a:bodyPr/>
                    <a:lstStyle/>
                    <a:p>
                      <a:pPr marL="0" marR="0" lvl="0" indent="0" algn="l" rtl="0">
                        <a:lnSpc>
                          <a:spcPct val="100000"/>
                        </a:lnSpc>
                        <a:spcBef>
                          <a:spcPts val="0"/>
                        </a:spcBef>
                        <a:spcAft>
                          <a:spcPts val="0"/>
                        </a:spcAft>
                        <a:buNone/>
                      </a:pPr>
                      <a:endParaRPr sz="2000" u="none" strike="noStrike" cap="none">
                        <a:latin typeface="Century Gothic"/>
                        <a:ea typeface="Century Gothic"/>
                        <a:cs typeface="Century Gothic"/>
                        <a:sym typeface="Century Gothic"/>
                      </a:endParaRPr>
                    </a:p>
                  </a:txBody>
                  <a:tcPr marL="76200" marR="76200" marT="95250" marB="95250" anchor="ctr"/>
                </a:tc>
                <a:extLst>
                  <a:ext uri="{0D108BD9-81ED-4DB2-BD59-A6C34878D82A}">
                    <a16:rowId xmlns:a16="http://schemas.microsoft.com/office/drawing/2014/main" val="10002"/>
                  </a:ext>
                </a:extLst>
              </a:tr>
              <a:tr h="254000">
                <a:tc>
                  <a:txBody>
                    <a:bodyPr/>
                    <a:lstStyle/>
                    <a:p>
                      <a:pPr marL="0" marR="0" lvl="0" indent="0" algn="l" rtl="0">
                        <a:lnSpc>
                          <a:spcPct val="100000"/>
                        </a:lnSpc>
                        <a:spcBef>
                          <a:spcPts val="0"/>
                        </a:spcBef>
                        <a:spcAft>
                          <a:spcPts val="0"/>
                        </a:spcAft>
                        <a:buNone/>
                      </a:pPr>
                      <a:r>
                        <a:rPr lang="en-US" sz="2000" u="none" strike="noStrike" cap="none">
                          <a:latin typeface="Century Gothic"/>
                          <a:ea typeface="Century Gothic"/>
                          <a:cs typeface="Century Gothic"/>
                          <a:sym typeface="Century Gothic"/>
                        </a:rPr>
                        <a:t>Dec. 1</a:t>
                      </a:r>
                      <a:endParaRPr/>
                    </a:p>
                  </a:txBody>
                  <a:tcPr marL="76200" marR="76200" marT="95250" marB="95250" anchor="ctr"/>
                </a:tc>
                <a:tc>
                  <a:txBody>
                    <a:bodyPr/>
                    <a:lstStyle/>
                    <a:p>
                      <a:pPr marL="0" marR="0" lvl="0" indent="0" algn="l" rtl="0">
                        <a:lnSpc>
                          <a:spcPct val="100000"/>
                        </a:lnSpc>
                        <a:spcBef>
                          <a:spcPts val="0"/>
                        </a:spcBef>
                        <a:spcAft>
                          <a:spcPts val="0"/>
                        </a:spcAft>
                        <a:buNone/>
                      </a:pPr>
                      <a:r>
                        <a:rPr lang="en-US" sz="2000" u="none" strike="noStrike" cap="none">
                          <a:latin typeface="Century Gothic"/>
                          <a:ea typeface="Century Gothic"/>
                          <a:cs typeface="Century Gothic"/>
                          <a:sym typeface="Century Gothic"/>
                        </a:rPr>
                        <a:t>Supplies</a:t>
                      </a:r>
                      <a:endParaRPr/>
                    </a:p>
                  </a:txBody>
                  <a:tcPr marL="76200" marR="76200" marT="95250" marB="95250" anchor="ctr"/>
                </a:tc>
                <a:tc>
                  <a:txBody>
                    <a:bodyPr/>
                    <a:lstStyle/>
                    <a:p>
                      <a:pPr marL="0" marR="0" lvl="0" indent="0" algn="r" rtl="0">
                        <a:lnSpc>
                          <a:spcPct val="100000"/>
                        </a:lnSpc>
                        <a:spcBef>
                          <a:spcPts val="0"/>
                        </a:spcBef>
                        <a:spcAft>
                          <a:spcPts val="0"/>
                        </a:spcAft>
                        <a:buNone/>
                      </a:pPr>
                      <a:endParaRPr sz="2000" u="none" strike="noStrike" cap="none">
                        <a:latin typeface="Century Gothic"/>
                        <a:ea typeface="Century Gothic"/>
                        <a:cs typeface="Century Gothic"/>
                        <a:sym typeface="Century Gothic"/>
                      </a:endParaRPr>
                    </a:p>
                  </a:txBody>
                  <a:tcPr marL="76200" marR="76200" marT="95250" marB="95250" anchor="ctr"/>
                </a:tc>
                <a:tc>
                  <a:txBody>
                    <a:bodyPr/>
                    <a:lstStyle/>
                    <a:p>
                      <a:pPr marL="0" marR="0" lvl="0" indent="0" algn="r" rtl="0">
                        <a:lnSpc>
                          <a:spcPct val="100000"/>
                        </a:lnSpc>
                        <a:spcBef>
                          <a:spcPts val="0"/>
                        </a:spcBef>
                        <a:spcAft>
                          <a:spcPts val="0"/>
                        </a:spcAft>
                        <a:buNone/>
                      </a:pPr>
                      <a:r>
                        <a:rPr lang="en-US" sz="2000" u="none" strike="noStrike" cap="none">
                          <a:latin typeface="Century Gothic"/>
                          <a:ea typeface="Century Gothic"/>
                          <a:cs typeface="Century Gothic"/>
                          <a:sym typeface="Century Gothic"/>
                        </a:rPr>
                        <a:t>1,200.00</a:t>
                      </a:r>
                      <a:endParaRPr/>
                    </a:p>
                  </a:txBody>
                  <a:tcPr marL="76200" marR="76200" marT="95250" marB="95250" anchor="ctr"/>
                </a:tc>
                <a:tc>
                  <a:txBody>
                    <a:bodyPr/>
                    <a:lstStyle/>
                    <a:p>
                      <a:pPr marL="0" marR="0" lvl="0" indent="0" algn="l" rtl="0">
                        <a:lnSpc>
                          <a:spcPct val="100000"/>
                        </a:lnSpc>
                        <a:spcBef>
                          <a:spcPts val="0"/>
                        </a:spcBef>
                        <a:spcAft>
                          <a:spcPts val="0"/>
                        </a:spcAft>
                        <a:buNone/>
                      </a:pPr>
                      <a:endParaRPr sz="2000" u="none" strike="noStrike" cap="none">
                        <a:latin typeface="Century Gothic"/>
                        <a:ea typeface="Century Gothic"/>
                        <a:cs typeface="Century Gothic"/>
                        <a:sym typeface="Century Gothic"/>
                      </a:endParaRPr>
                    </a:p>
                  </a:txBody>
                  <a:tcPr marL="76200" marR="76200" marT="95250" marB="95250" anchor="ctr"/>
                </a:tc>
                <a:extLst>
                  <a:ext uri="{0D108BD9-81ED-4DB2-BD59-A6C34878D82A}">
                    <a16:rowId xmlns:a16="http://schemas.microsoft.com/office/drawing/2014/main" val="10003"/>
                  </a:ext>
                </a:extLst>
              </a:tr>
              <a:tr h="254000">
                <a:tc>
                  <a:txBody>
                    <a:bodyPr/>
                    <a:lstStyle/>
                    <a:p>
                      <a:pPr marL="0" marR="0" lvl="0" indent="0" algn="l" rtl="0">
                        <a:lnSpc>
                          <a:spcPct val="100000"/>
                        </a:lnSpc>
                        <a:spcBef>
                          <a:spcPts val="0"/>
                        </a:spcBef>
                        <a:spcAft>
                          <a:spcPts val="0"/>
                        </a:spcAft>
                        <a:buNone/>
                      </a:pPr>
                      <a:endParaRPr sz="2000" u="none" strike="noStrike" cap="none">
                        <a:latin typeface="Century Gothic"/>
                        <a:ea typeface="Century Gothic"/>
                        <a:cs typeface="Century Gothic"/>
                        <a:sym typeface="Century Gothic"/>
                      </a:endParaRPr>
                    </a:p>
                  </a:txBody>
                  <a:tcPr marL="76200" marR="76200" marT="95250" marB="95250" anchor="ctr"/>
                </a:tc>
                <a:tc>
                  <a:txBody>
                    <a:bodyPr/>
                    <a:lstStyle/>
                    <a:p>
                      <a:pPr marL="0" marR="0" lvl="0" indent="0" algn="l" rtl="0">
                        <a:lnSpc>
                          <a:spcPct val="100000"/>
                        </a:lnSpc>
                        <a:spcBef>
                          <a:spcPts val="0"/>
                        </a:spcBef>
                        <a:spcAft>
                          <a:spcPts val="0"/>
                        </a:spcAft>
                        <a:buNone/>
                      </a:pPr>
                      <a:r>
                        <a:rPr lang="en-US" sz="2000" u="none" strike="noStrike" cap="none">
                          <a:latin typeface="Century Gothic"/>
                          <a:ea typeface="Century Gothic"/>
                          <a:cs typeface="Century Gothic"/>
                          <a:sym typeface="Century Gothic"/>
                        </a:rPr>
                        <a:t>      Accounts Payable</a:t>
                      </a:r>
                      <a:endParaRPr/>
                    </a:p>
                  </a:txBody>
                  <a:tcPr marL="76200" marR="76200" marT="95250" marB="95250" anchor="ctr"/>
                </a:tc>
                <a:tc>
                  <a:txBody>
                    <a:bodyPr/>
                    <a:lstStyle/>
                    <a:p>
                      <a:pPr marL="0" marR="0" lvl="0" indent="0" algn="l" rtl="0">
                        <a:lnSpc>
                          <a:spcPct val="100000"/>
                        </a:lnSpc>
                        <a:spcBef>
                          <a:spcPts val="0"/>
                        </a:spcBef>
                        <a:spcAft>
                          <a:spcPts val="0"/>
                        </a:spcAft>
                        <a:buNone/>
                      </a:pPr>
                      <a:endParaRPr sz="2000" u="none" strike="noStrike" cap="none">
                        <a:latin typeface="Century Gothic"/>
                        <a:ea typeface="Century Gothic"/>
                        <a:cs typeface="Century Gothic"/>
                        <a:sym typeface="Century Gothic"/>
                      </a:endParaRPr>
                    </a:p>
                  </a:txBody>
                  <a:tcPr marL="76200" marR="76200" marT="95250" marB="95250" anchor="ctr"/>
                </a:tc>
                <a:tc>
                  <a:txBody>
                    <a:bodyPr/>
                    <a:lstStyle/>
                    <a:p>
                      <a:pPr marL="0" marR="0" lvl="0" indent="0" algn="r" rtl="0">
                        <a:lnSpc>
                          <a:spcPct val="100000"/>
                        </a:lnSpc>
                        <a:spcBef>
                          <a:spcPts val="0"/>
                        </a:spcBef>
                        <a:spcAft>
                          <a:spcPts val="0"/>
                        </a:spcAft>
                        <a:buNone/>
                      </a:pPr>
                      <a:endParaRPr sz="2000" u="none" strike="noStrike" cap="none">
                        <a:latin typeface="Century Gothic"/>
                        <a:ea typeface="Century Gothic"/>
                        <a:cs typeface="Century Gothic"/>
                        <a:sym typeface="Century Gothic"/>
                      </a:endParaRPr>
                    </a:p>
                  </a:txBody>
                  <a:tcPr marL="76200" marR="76200" marT="95250" marB="95250" anchor="ctr"/>
                </a:tc>
                <a:tc>
                  <a:txBody>
                    <a:bodyPr/>
                    <a:lstStyle/>
                    <a:p>
                      <a:pPr marL="0" marR="0" lvl="0" indent="0" algn="r" rtl="0">
                        <a:lnSpc>
                          <a:spcPct val="100000"/>
                        </a:lnSpc>
                        <a:spcBef>
                          <a:spcPts val="0"/>
                        </a:spcBef>
                        <a:spcAft>
                          <a:spcPts val="0"/>
                        </a:spcAft>
                        <a:buNone/>
                      </a:pPr>
                      <a:r>
                        <a:rPr lang="en-US" sz="2000" u="none" strike="noStrike" cap="none">
                          <a:latin typeface="Century Gothic"/>
                          <a:ea typeface="Century Gothic"/>
                          <a:cs typeface="Century Gothic"/>
                          <a:sym typeface="Century Gothic"/>
                        </a:rPr>
                        <a:t>1,200.00</a:t>
                      </a:r>
                      <a:endParaRPr/>
                    </a:p>
                  </a:txBody>
                  <a:tcPr marL="76200" marR="76200" marT="95250" marB="95250" anchor="ctr"/>
                </a:tc>
                <a:extLst>
                  <a:ext uri="{0D108BD9-81ED-4DB2-BD59-A6C34878D82A}">
                    <a16:rowId xmlns:a16="http://schemas.microsoft.com/office/drawing/2014/main" val="10004"/>
                  </a:ext>
                </a:extLst>
              </a:tr>
              <a:tr h="254000">
                <a:tc>
                  <a:txBody>
                    <a:bodyPr/>
                    <a:lstStyle/>
                    <a:p>
                      <a:pPr marL="0" marR="0" lvl="0" indent="0" algn="l" rtl="0">
                        <a:lnSpc>
                          <a:spcPct val="100000"/>
                        </a:lnSpc>
                        <a:spcBef>
                          <a:spcPts val="0"/>
                        </a:spcBef>
                        <a:spcAft>
                          <a:spcPts val="0"/>
                        </a:spcAft>
                        <a:buNone/>
                      </a:pPr>
                      <a:endParaRPr sz="2000" u="none" strike="noStrike" cap="none">
                        <a:latin typeface="Century Gothic"/>
                        <a:ea typeface="Century Gothic"/>
                        <a:cs typeface="Century Gothic"/>
                        <a:sym typeface="Century Gothic"/>
                      </a:endParaRPr>
                    </a:p>
                  </a:txBody>
                  <a:tcPr marL="76200" marR="76200" marT="95250" marB="95250" anchor="ctr"/>
                </a:tc>
                <a:tc>
                  <a:txBody>
                    <a:bodyPr/>
                    <a:lstStyle/>
                    <a:p>
                      <a:pPr marL="0" marR="0" lvl="0" indent="0" algn="l" rtl="0">
                        <a:lnSpc>
                          <a:spcPct val="100000"/>
                        </a:lnSpc>
                        <a:spcBef>
                          <a:spcPts val="0"/>
                        </a:spcBef>
                        <a:spcAft>
                          <a:spcPts val="0"/>
                        </a:spcAft>
                        <a:buNone/>
                      </a:pPr>
                      <a:r>
                        <a:rPr lang="en-US" sz="2000" u="none" strike="noStrike" cap="none">
                          <a:latin typeface="Century Gothic"/>
                          <a:ea typeface="Century Gothic"/>
                          <a:cs typeface="Century Gothic"/>
                          <a:sym typeface="Century Gothic"/>
                        </a:rPr>
                        <a:t>To record purchase of paint supplies</a:t>
                      </a:r>
                      <a:endParaRPr/>
                    </a:p>
                  </a:txBody>
                  <a:tcPr marL="76200" marR="76200" marT="95250" marB="95250" anchor="ctr"/>
                </a:tc>
                <a:tc>
                  <a:txBody>
                    <a:bodyPr/>
                    <a:lstStyle/>
                    <a:p>
                      <a:pPr marL="0" marR="0" lvl="0" indent="0" algn="l" rtl="0">
                        <a:lnSpc>
                          <a:spcPct val="100000"/>
                        </a:lnSpc>
                        <a:spcBef>
                          <a:spcPts val="0"/>
                        </a:spcBef>
                        <a:spcAft>
                          <a:spcPts val="0"/>
                        </a:spcAft>
                        <a:buNone/>
                      </a:pPr>
                      <a:endParaRPr sz="2000" u="none" strike="noStrike" cap="none">
                        <a:latin typeface="Century Gothic"/>
                        <a:ea typeface="Century Gothic"/>
                        <a:cs typeface="Century Gothic"/>
                        <a:sym typeface="Century Gothic"/>
                      </a:endParaRPr>
                    </a:p>
                  </a:txBody>
                  <a:tcPr marL="76200" marR="76200" marT="95250" marB="95250" anchor="ctr"/>
                </a:tc>
                <a:tc>
                  <a:txBody>
                    <a:bodyPr/>
                    <a:lstStyle/>
                    <a:p>
                      <a:pPr marL="0" marR="0" lvl="0" indent="0" algn="r" rtl="0">
                        <a:lnSpc>
                          <a:spcPct val="100000"/>
                        </a:lnSpc>
                        <a:spcBef>
                          <a:spcPts val="0"/>
                        </a:spcBef>
                        <a:spcAft>
                          <a:spcPts val="0"/>
                        </a:spcAft>
                        <a:buNone/>
                      </a:pPr>
                      <a:endParaRPr sz="2000" u="none" strike="noStrike" cap="none">
                        <a:latin typeface="Century Gothic"/>
                        <a:ea typeface="Century Gothic"/>
                        <a:cs typeface="Century Gothic"/>
                        <a:sym typeface="Century Gothic"/>
                      </a:endParaRPr>
                    </a:p>
                  </a:txBody>
                  <a:tcPr marL="76200" marR="76200" marT="95250" marB="95250" anchor="ctr"/>
                </a:tc>
                <a:tc>
                  <a:txBody>
                    <a:bodyPr/>
                    <a:lstStyle/>
                    <a:p>
                      <a:pPr marL="0" marR="0" lvl="0" indent="0" algn="r" rtl="0">
                        <a:lnSpc>
                          <a:spcPct val="100000"/>
                        </a:lnSpc>
                        <a:spcBef>
                          <a:spcPts val="0"/>
                        </a:spcBef>
                        <a:spcAft>
                          <a:spcPts val="0"/>
                        </a:spcAft>
                        <a:buNone/>
                      </a:pPr>
                      <a:endParaRPr sz="2000" u="none" strike="noStrike" cap="none">
                        <a:latin typeface="Century Gothic"/>
                        <a:ea typeface="Century Gothic"/>
                        <a:cs typeface="Century Gothic"/>
                        <a:sym typeface="Century Gothic"/>
                      </a:endParaRPr>
                    </a:p>
                  </a:txBody>
                  <a:tcPr marL="76200" marR="76200" marT="95250" marB="95250" anchor="ctr"/>
                </a:tc>
                <a:extLst>
                  <a:ext uri="{0D108BD9-81ED-4DB2-BD59-A6C34878D82A}">
                    <a16:rowId xmlns:a16="http://schemas.microsoft.com/office/drawing/2014/main" val="10005"/>
                  </a:ext>
                </a:extLst>
              </a:tr>
              <a:tr h="0">
                <a:tc>
                  <a:txBody>
                    <a:bodyPr/>
                    <a:lstStyle/>
                    <a:p>
                      <a:pPr marL="0" marR="0" lvl="0" indent="0" algn="l" rtl="0">
                        <a:lnSpc>
                          <a:spcPct val="100000"/>
                        </a:lnSpc>
                        <a:spcBef>
                          <a:spcPts val="0"/>
                        </a:spcBef>
                        <a:spcAft>
                          <a:spcPts val="0"/>
                        </a:spcAft>
                        <a:buNone/>
                      </a:pPr>
                      <a:endParaRPr sz="2000" u="none" strike="noStrike" cap="none">
                        <a:latin typeface="Century Gothic"/>
                        <a:ea typeface="Century Gothic"/>
                        <a:cs typeface="Century Gothic"/>
                        <a:sym typeface="Century Gothic"/>
                      </a:endParaRPr>
                    </a:p>
                  </a:txBody>
                  <a:tcPr marL="91450" marR="91450" marT="45725" marB="45725"/>
                </a:tc>
                <a:tc>
                  <a:txBody>
                    <a:bodyPr/>
                    <a:lstStyle/>
                    <a:p>
                      <a:pPr marL="0" marR="0" lvl="0" indent="0" algn="l" rtl="0">
                        <a:lnSpc>
                          <a:spcPct val="100000"/>
                        </a:lnSpc>
                        <a:spcBef>
                          <a:spcPts val="0"/>
                        </a:spcBef>
                        <a:spcAft>
                          <a:spcPts val="0"/>
                        </a:spcAft>
                        <a:buNone/>
                      </a:pPr>
                      <a:endParaRPr sz="2000" u="none" strike="noStrike" cap="none">
                        <a:latin typeface="Century Gothic"/>
                        <a:ea typeface="Century Gothic"/>
                        <a:cs typeface="Century Gothic"/>
                        <a:sym typeface="Century Gothic"/>
                      </a:endParaRPr>
                    </a:p>
                  </a:txBody>
                  <a:tcPr marL="91450" marR="91450" marT="45725" marB="45725"/>
                </a:tc>
                <a:tc>
                  <a:txBody>
                    <a:bodyPr/>
                    <a:lstStyle/>
                    <a:p>
                      <a:pPr marL="0" marR="0" lvl="0" indent="0" algn="l" rtl="0">
                        <a:lnSpc>
                          <a:spcPct val="100000"/>
                        </a:lnSpc>
                        <a:spcBef>
                          <a:spcPts val="0"/>
                        </a:spcBef>
                        <a:spcAft>
                          <a:spcPts val="0"/>
                        </a:spcAft>
                        <a:buNone/>
                      </a:pPr>
                      <a:endParaRPr sz="2000" u="none" strike="noStrike" cap="none">
                        <a:latin typeface="Century Gothic"/>
                        <a:ea typeface="Century Gothic"/>
                        <a:cs typeface="Century Gothic"/>
                        <a:sym typeface="Century Gothic"/>
                      </a:endParaRPr>
                    </a:p>
                  </a:txBody>
                  <a:tcPr marL="91450" marR="91450" marT="45725" marB="45725"/>
                </a:tc>
                <a:tc>
                  <a:txBody>
                    <a:bodyPr/>
                    <a:lstStyle/>
                    <a:p>
                      <a:pPr marL="0" marR="0" lvl="0" indent="0" algn="l" rtl="0">
                        <a:lnSpc>
                          <a:spcPct val="100000"/>
                        </a:lnSpc>
                        <a:spcBef>
                          <a:spcPts val="0"/>
                        </a:spcBef>
                        <a:spcAft>
                          <a:spcPts val="0"/>
                        </a:spcAft>
                        <a:buNone/>
                      </a:pPr>
                      <a:endParaRPr sz="2000" u="none" strike="noStrike" cap="none">
                        <a:latin typeface="Century Gothic"/>
                        <a:ea typeface="Century Gothic"/>
                        <a:cs typeface="Century Gothic"/>
                        <a:sym typeface="Century Gothic"/>
                      </a:endParaRPr>
                    </a:p>
                  </a:txBody>
                  <a:tcPr marL="91450" marR="91450" marT="45725" marB="45725"/>
                </a:tc>
                <a:tc>
                  <a:txBody>
                    <a:bodyPr/>
                    <a:lstStyle/>
                    <a:p>
                      <a:pPr marL="0" marR="0" lvl="0" indent="0" algn="l" rtl="0">
                        <a:lnSpc>
                          <a:spcPct val="100000"/>
                        </a:lnSpc>
                        <a:spcBef>
                          <a:spcPts val="0"/>
                        </a:spcBef>
                        <a:spcAft>
                          <a:spcPts val="0"/>
                        </a:spcAft>
                        <a:buNone/>
                      </a:pPr>
                      <a:endParaRPr sz="2000" u="none" strike="noStrike" cap="none">
                        <a:latin typeface="Century Gothic"/>
                        <a:ea typeface="Century Gothic"/>
                        <a:cs typeface="Century Gothic"/>
                        <a:sym typeface="Century Gothic"/>
                      </a:endParaRPr>
                    </a:p>
                  </a:txBody>
                  <a:tcPr marL="91450" marR="91450" marT="45725" marB="45725"/>
                </a:tc>
                <a:extLst>
                  <a:ext uri="{0D108BD9-81ED-4DB2-BD59-A6C34878D82A}">
                    <a16:rowId xmlns:a16="http://schemas.microsoft.com/office/drawing/2014/main" val="10006"/>
                  </a:ext>
                </a:extLst>
              </a:tr>
            </a:tbl>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25"/>
        <p:cNvGrpSpPr/>
        <p:nvPr/>
      </p:nvGrpSpPr>
      <p:grpSpPr>
        <a:xfrm>
          <a:off x="0" y="0"/>
          <a:ext cx="0" cy="0"/>
          <a:chOff x="0" y="0"/>
          <a:chExt cx="0" cy="0"/>
        </a:xfrm>
      </p:grpSpPr>
      <p:sp>
        <p:nvSpPr>
          <p:cNvPr id="126" name="Google Shape;126;gab057eefc0_1_53"/>
          <p:cNvSpPr txBox="1">
            <a:spLocks noGrp="1"/>
          </p:cNvSpPr>
          <p:nvPr>
            <p:ph type="title"/>
          </p:nvPr>
        </p:nvSpPr>
        <p:spPr>
          <a:xfrm>
            <a:off x="838200" y="365127"/>
            <a:ext cx="10515600" cy="1325563"/>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SzPts val="4400"/>
              <a:buNone/>
            </a:pPr>
            <a:r>
              <a:rPr lang="en-US"/>
              <a:t>Finding Errors and Creating Adjustments</a:t>
            </a:r>
            <a:endParaRPr/>
          </a:p>
        </p:txBody>
      </p:sp>
      <p:sp>
        <p:nvSpPr>
          <p:cNvPr id="127" name="Google Shape;127;gab057eefc0_1_53"/>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p>
            <a:pPr marL="50800" lvl="0" indent="0" algn="l" rtl="0">
              <a:lnSpc>
                <a:spcPct val="90000"/>
              </a:lnSpc>
              <a:spcBef>
                <a:spcPts val="750"/>
              </a:spcBef>
              <a:spcAft>
                <a:spcPts val="0"/>
              </a:spcAft>
              <a:buSzPts val="2800"/>
              <a:buNone/>
            </a:pPr>
            <a:r>
              <a:rPr lang="en-US"/>
              <a:t>Start the process by asking yourself these three questions when dealing with errors: </a:t>
            </a:r>
            <a:endParaRPr/>
          </a:p>
          <a:p>
            <a:pPr marL="50800" lvl="0" indent="0" algn="l" rtl="0">
              <a:lnSpc>
                <a:spcPct val="90000"/>
              </a:lnSpc>
              <a:spcBef>
                <a:spcPts val="750"/>
              </a:spcBef>
              <a:spcAft>
                <a:spcPts val="0"/>
              </a:spcAft>
              <a:buSzPts val="2800"/>
              <a:buNone/>
            </a:pPr>
            <a:endParaRPr/>
          </a:p>
          <a:p>
            <a:pPr marL="914400" lvl="1" indent="-381000" algn="l" rtl="0">
              <a:lnSpc>
                <a:spcPct val="90000"/>
              </a:lnSpc>
              <a:spcBef>
                <a:spcPts val="375"/>
              </a:spcBef>
              <a:spcAft>
                <a:spcPts val="0"/>
              </a:spcAft>
              <a:buSzPts val="1800"/>
              <a:buFont typeface="Arial"/>
              <a:buAutoNum type="arabicPeriod"/>
            </a:pPr>
            <a:r>
              <a:rPr lang="en-US"/>
              <a:t>What type of error is it?</a:t>
            </a:r>
            <a:endParaRPr/>
          </a:p>
          <a:p>
            <a:pPr marL="914400" lvl="1" indent="-381000" algn="l" rtl="0">
              <a:lnSpc>
                <a:spcPct val="90000"/>
              </a:lnSpc>
              <a:spcBef>
                <a:spcPts val="375"/>
              </a:spcBef>
              <a:spcAft>
                <a:spcPts val="0"/>
              </a:spcAft>
              <a:buSzPts val="1800"/>
              <a:buFont typeface="Arial"/>
              <a:buAutoNum type="arabicPeriod"/>
            </a:pPr>
            <a:r>
              <a:rPr lang="en-US"/>
              <a:t>How should this error be fixed?</a:t>
            </a:r>
            <a:endParaRPr/>
          </a:p>
          <a:p>
            <a:pPr marL="914400" lvl="1" indent="-381000" algn="l" rtl="0">
              <a:lnSpc>
                <a:spcPct val="90000"/>
              </a:lnSpc>
              <a:spcBef>
                <a:spcPts val="375"/>
              </a:spcBef>
              <a:spcAft>
                <a:spcPts val="0"/>
              </a:spcAft>
              <a:buSzPts val="1800"/>
              <a:buFont typeface="Arial"/>
              <a:buAutoNum type="arabicPeriod"/>
            </a:pPr>
            <a:r>
              <a:rPr lang="en-US"/>
              <a:t>How did this error affect the financial statements?</a:t>
            </a:r>
            <a:endParaRPr/>
          </a:p>
          <a:p>
            <a:pPr marL="457200" lvl="0" indent="-228600" algn="l" rtl="0">
              <a:lnSpc>
                <a:spcPct val="90000"/>
              </a:lnSpc>
              <a:spcBef>
                <a:spcPts val="750"/>
              </a:spcBef>
              <a:spcAft>
                <a:spcPts val="0"/>
              </a:spcAft>
              <a:buSzPts val="2800"/>
              <a:buNone/>
            </a:pPr>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32"/>
        <p:cNvGrpSpPr/>
        <p:nvPr/>
      </p:nvGrpSpPr>
      <p:grpSpPr>
        <a:xfrm>
          <a:off x="0" y="0"/>
          <a:ext cx="0" cy="0"/>
          <a:chOff x="0" y="0"/>
          <a:chExt cx="0" cy="0"/>
        </a:xfrm>
      </p:grpSpPr>
      <p:sp>
        <p:nvSpPr>
          <p:cNvPr id="133" name="Google Shape;133;gab057eefc0_1_60"/>
          <p:cNvSpPr txBox="1">
            <a:spLocks noGrp="1"/>
          </p:cNvSpPr>
          <p:nvPr>
            <p:ph type="title"/>
          </p:nvPr>
        </p:nvSpPr>
        <p:spPr>
          <a:xfrm>
            <a:off x="838200" y="365127"/>
            <a:ext cx="10515600" cy="1325700"/>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dk1"/>
              </a:buClr>
              <a:buSzPts val="1100"/>
              <a:buFont typeface="Arial"/>
              <a:buNone/>
            </a:pPr>
            <a:r>
              <a:rPr lang="en-US"/>
              <a:t>Finding Errors and Creating Adjustments (cont.)</a:t>
            </a:r>
            <a:endParaRPr/>
          </a:p>
        </p:txBody>
      </p:sp>
      <p:sp>
        <p:nvSpPr>
          <p:cNvPr id="134" name="Google Shape;134;gab057eefc0_1_60"/>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Autofit/>
          </a:bodyPr>
          <a:lstStyle/>
          <a:p>
            <a:pPr marL="0" lvl="0" indent="0" algn="l" rtl="0">
              <a:lnSpc>
                <a:spcPct val="160000"/>
              </a:lnSpc>
              <a:spcBef>
                <a:spcPts val="0"/>
              </a:spcBef>
              <a:spcAft>
                <a:spcPts val="0"/>
              </a:spcAft>
              <a:buClr>
                <a:schemeClr val="dk1"/>
              </a:buClr>
              <a:buSzPts val="1100"/>
              <a:buFont typeface="Arial"/>
              <a:buNone/>
            </a:pPr>
            <a:r>
              <a:rPr lang="en-US" sz="1800">
                <a:solidFill>
                  <a:srgbClr val="373D3F"/>
                </a:solidFill>
              </a:rPr>
              <a:t>Here are examples of common accounting errors to watch for:</a:t>
            </a:r>
            <a:endParaRPr sz="1800">
              <a:solidFill>
                <a:srgbClr val="373D3F"/>
              </a:solidFill>
            </a:endParaRPr>
          </a:p>
          <a:p>
            <a:pPr marL="812800" lvl="0" indent="-342900" algn="l" rtl="0">
              <a:lnSpc>
                <a:spcPct val="115000"/>
              </a:lnSpc>
              <a:spcBef>
                <a:spcPts val="2400"/>
              </a:spcBef>
              <a:spcAft>
                <a:spcPts val="0"/>
              </a:spcAft>
              <a:buClr>
                <a:srgbClr val="373D3F"/>
              </a:buClr>
              <a:buSzPts val="1800"/>
              <a:buChar char="●"/>
            </a:pPr>
            <a:r>
              <a:rPr lang="en-US" sz="1800" b="1">
                <a:solidFill>
                  <a:srgbClr val="373D3F"/>
                </a:solidFill>
              </a:rPr>
              <a:t>Transposition Error.</a:t>
            </a:r>
            <a:r>
              <a:rPr lang="en-US" sz="1800">
                <a:solidFill>
                  <a:srgbClr val="373D3F"/>
                </a:solidFill>
              </a:rPr>
              <a:t> Reversing or transposing digits (e.g. 3874 instead of 3784).</a:t>
            </a:r>
            <a:endParaRPr sz="1800">
              <a:solidFill>
                <a:srgbClr val="373D3F"/>
              </a:solidFill>
            </a:endParaRPr>
          </a:p>
          <a:p>
            <a:pPr marL="812800" lvl="0" indent="-342900" algn="l" rtl="0">
              <a:lnSpc>
                <a:spcPct val="115000"/>
              </a:lnSpc>
              <a:spcBef>
                <a:spcPts val="0"/>
              </a:spcBef>
              <a:spcAft>
                <a:spcPts val="0"/>
              </a:spcAft>
              <a:buClr>
                <a:srgbClr val="373D3F"/>
              </a:buClr>
              <a:buSzPts val="1800"/>
              <a:buChar char="●"/>
            </a:pPr>
            <a:r>
              <a:rPr lang="en-US" sz="1800" b="1">
                <a:solidFill>
                  <a:srgbClr val="373D3F"/>
                </a:solidFill>
              </a:rPr>
              <a:t>Omission Error.</a:t>
            </a:r>
            <a:r>
              <a:rPr lang="en-US" sz="1800">
                <a:solidFill>
                  <a:srgbClr val="373D3F"/>
                </a:solidFill>
              </a:rPr>
              <a:t> A transaction isn’t recorded like a sale or expense is overlooked (example: a cash sale of a TV wasn’t written down in the rush of a black Friday sale).</a:t>
            </a:r>
            <a:endParaRPr sz="1800">
              <a:solidFill>
                <a:srgbClr val="373D3F"/>
              </a:solidFill>
            </a:endParaRPr>
          </a:p>
          <a:p>
            <a:pPr marL="812800" lvl="0" indent="-342900" algn="l" rtl="0">
              <a:lnSpc>
                <a:spcPct val="115000"/>
              </a:lnSpc>
              <a:spcBef>
                <a:spcPts val="0"/>
              </a:spcBef>
              <a:spcAft>
                <a:spcPts val="0"/>
              </a:spcAft>
              <a:buClr>
                <a:srgbClr val="373D3F"/>
              </a:buClr>
              <a:buSzPts val="1800"/>
              <a:buChar char="●"/>
            </a:pPr>
            <a:r>
              <a:rPr lang="en-US" sz="1800" b="1">
                <a:solidFill>
                  <a:srgbClr val="373D3F"/>
                </a:solidFill>
              </a:rPr>
              <a:t>Entry Reversal.</a:t>
            </a:r>
            <a:r>
              <a:rPr lang="en-US" sz="1800">
                <a:solidFill>
                  <a:srgbClr val="373D3F"/>
                </a:solidFill>
              </a:rPr>
              <a:t> An entry is debated instead of credited or vice versa.</a:t>
            </a:r>
            <a:endParaRPr sz="1800">
              <a:solidFill>
                <a:srgbClr val="373D3F"/>
              </a:solidFill>
            </a:endParaRPr>
          </a:p>
          <a:p>
            <a:pPr marL="812800" lvl="0" indent="-342900" algn="l" rtl="0">
              <a:lnSpc>
                <a:spcPct val="115000"/>
              </a:lnSpc>
              <a:spcBef>
                <a:spcPts val="0"/>
              </a:spcBef>
              <a:spcAft>
                <a:spcPts val="0"/>
              </a:spcAft>
              <a:buClr>
                <a:srgbClr val="373D3F"/>
              </a:buClr>
              <a:buSzPts val="1800"/>
              <a:buChar char="●"/>
            </a:pPr>
            <a:r>
              <a:rPr lang="en-US" sz="1800" b="1">
                <a:solidFill>
                  <a:srgbClr val="373D3F"/>
                </a:solidFill>
              </a:rPr>
              <a:t>Subsidiary Entries.</a:t>
            </a:r>
            <a:r>
              <a:rPr lang="en-US" sz="1800">
                <a:solidFill>
                  <a:srgbClr val="373D3F"/>
                </a:solidFill>
              </a:rPr>
              <a:t> A transaction is incorrectly entered, usually not caught until reconciling the bank statement.</a:t>
            </a:r>
            <a:endParaRPr sz="1800">
              <a:solidFill>
                <a:srgbClr val="373D3F"/>
              </a:solidFill>
            </a:endParaRPr>
          </a:p>
          <a:p>
            <a:pPr marL="812800" lvl="0" indent="-342900" algn="l" rtl="0">
              <a:lnSpc>
                <a:spcPct val="115000"/>
              </a:lnSpc>
              <a:spcBef>
                <a:spcPts val="0"/>
              </a:spcBef>
              <a:spcAft>
                <a:spcPts val="0"/>
              </a:spcAft>
              <a:buClr>
                <a:srgbClr val="373D3F"/>
              </a:buClr>
              <a:buSzPts val="1800"/>
              <a:buChar char="●"/>
            </a:pPr>
            <a:r>
              <a:rPr lang="en-US" sz="1800" b="1">
                <a:solidFill>
                  <a:srgbClr val="373D3F"/>
                </a:solidFill>
              </a:rPr>
              <a:t>Rounding Error.</a:t>
            </a:r>
            <a:r>
              <a:rPr lang="en-US" sz="1800">
                <a:solidFill>
                  <a:srgbClr val="373D3F"/>
                </a:solidFill>
              </a:rPr>
              <a:t> When a number is rounded up or down and can have a cascading effect on subsequently.</a:t>
            </a:r>
            <a:endParaRPr sz="1800">
              <a:solidFill>
                <a:srgbClr val="373D3F"/>
              </a:solidFill>
            </a:endParaRPr>
          </a:p>
          <a:p>
            <a:pPr marL="812800" lvl="0" indent="-342900" algn="l" rtl="0">
              <a:lnSpc>
                <a:spcPct val="115000"/>
              </a:lnSpc>
              <a:spcBef>
                <a:spcPts val="0"/>
              </a:spcBef>
              <a:spcAft>
                <a:spcPts val="0"/>
              </a:spcAft>
              <a:buClr>
                <a:srgbClr val="373D3F"/>
              </a:buClr>
              <a:buSzPts val="1800"/>
              <a:buChar char="●"/>
            </a:pPr>
            <a:r>
              <a:rPr lang="en-US" sz="1800" b="1">
                <a:solidFill>
                  <a:srgbClr val="373D3F"/>
                </a:solidFill>
              </a:rPr>
              <a:t>Error of Commission.</a:t>
            </a:r>
            <a:r>
              <a:rPr lang="en-US" sz="1800">
                <a:solidFill>
                  <a:srgbClr val="373D3F"/>
                </a:solidFill>
              </a:rPr>
              <a:t> An amount is entered as the correct account and amount, but is actually incorrect. For example, an amount was added instead of subtracted or charged on one invoice when it should have been applied to a different invoice.</a:t>
            </a:r>
            <a:endParaRPr sz="1800">
              <a:solidFill>
                <a:srgbClr val="373D3F"/>
              </a:solidFill>
            </a:endParaRPr>
          </a:p>
          <a:p>
            <a:pPr marL="0" lvl="0" indent="0" algn="l" rtl="0">
              <a:lnSpc>
                <a:spcPct val="90000"/>
              </a:lnSpc>
              <a:spcBef>
                <a:spcPts val="2900"/>
              </a:spcBef>
              <a:spcAft>
                <a:spcPts val="0"/>
              </a:spcAft>
              <a:buSzPts val="2800"/>
              <a:buNone/>
            </a:pPr>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39"/>
        <p:cNvGrpSpPr/>
        <p:nvPr/>
      </p:nvGrpSpPr>
      <p:grpSpPr>
        <a:xfrm>
          <a:off x="0" y="0"/>
          <a:ext cx="0" cy="0"/>
          <a:chOff x="0" y="0"/>
          <a:chExt cx="0" cy="0"/>
        </a:xfrm>
      </p:grpSpPr>
      <p:sp>
        <p:nvSpPr>
          <p:cNvPr id="140" name="Google Shape;140;gab057eefc0_1_67"/>
          <p:cNvSpPr txBox="1">
            <a:spLocks noGrp="1"/>
          </p:cNvSpPr>
          <p:nvPr>
            <p:ph type="title"/>
          </p:nvPr>
        </p:nvSpPr>
        <p:spPr>
          <a:xfrm>
            <a:off x="838200" y="365127"/>
            <a:ext cx="10515600" cy="1325563"/>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SzPts val="4400"/>
              <a:buNone/>
            </a:pPr>
            <a:r>
              <a:rPr lang="en-US"/>
              <a:t>Finding Errors and Creating Adjustments</a:t>
            </a:r>
            <a:endParaRPr/>
          </a:p>
        </p:txBody>
      </p:sp>
      <p:sp>
        <p:nvSpPr>
          <p:cNvPr id="141" name="Google Shape;141;gab057eefc0_1_67"/>
          <p:cNvSpPr txBox="1">
            <a:spLocks noGrp="1"/>
          </p:cNvSpPr>
          <p:nvPr>
            <p:ph type="body" idx="1"/>
          </p:nvPr>
        </p:nvSpPr>
        <p:spPr>
          <a:xfrm>
            <a:off x="838200" y="1755285"/>
            <a:ext cx="10515600" cy="1603375"/>
          </a:xfrm>
          <a:prstGeom prst="rect">
            <a:avLst/>
          </a:prstGeom>
          <a:noFill/>
          <a:ln>
            <a:noFill/>
          </a:ln>
        </p:spPr>
        <p:txBody>
          <a:bodyPr spcFirstLastPara="1" wrap="square" lIns="91425" tIns="45700" rIns="91425" bIns="45700" anchor="t" anchorCtr="0">
            <a:noAutofit/>
          </a:bodyPr>
          <a:lstStyle/>
          <a:p>
            <a:pPr marL="50800" lvl="0" indent="0" algn="l" rtl="0">
              <a:lnSpc>
                <a:spcPct val="90000"/>
              </a:lnSpc>
              <a:spcBef>
                <a:spcPts val="750"/>
              </a:spcBef>
              <a:spcAft>
                <a:spcPts val="0"/>
              </a:spcAft>
              <a:buSzPts val="2800"/>
              <a:buNone/>
            </a:pPr>
            <a:r>
              <a:rPr lang="en-US"/>
              <a:t>Now that you understand what type of error it is, it’s time to classify it as a deferral (also known as prepayment) or an accrual. Then ask, “Is it part of accrued revenue, accrued expense, deferred (unearned) revenue, or deferred (prepaid) expense?” Once those steps have been discovered, an adjusted journal entry is created to fix it.</a:t>
            </a:r>
            <a:endParaRPr/>
          </a:p>
        </p:txBody>
      </p:sp>
      <p:graphicFrame>
        <p:nvGraphicFramePr>
          <p:cNvPr id="142" name="Google Shape;142;gab057eefc0_1_67"/>
          <p:cNvGraphicFramePr/>
          <p:nvPr/>
        </p:nvGraphicFramePr>
        <p:xfrm>
          <a:off x="838200" y="3429000"/>
          <a:ext cx="3000000" cy="3000000"/>
        </p:xfrm>
        <a:graphic>
          <a:graphicData uri="http://schemas.openxmlformats.org/drawingml/2006/table">
            <a:tbl>
              <a:tblPr firstRow="1">
                <a:noFill/>
                <a:tableStyleId>{A15CC47A-A051-4066-8D1D-4143AF199FBE}</a:tableStyleId>
              </a:tblPr>
              <a:tblGrid>
                <a:gridCol w="1103150">
                  <a:extLst>
                    <a:ext uri="{9D8B030D-6E8A-4147-A177-3AD203B41FA5}">
                      <a16:colId xmlns:a16="http://schemas.microsoft.com/office/drawing/2014/main" val="20000"/>
                    </a:ext>
                  </a:extLst>
                </a:gridCol>
                <a:gridCol w="5809950">
                  <a:extLst>
                    <a:ext uri="{9D8B030D-6E8A-4147-A177-3AD203B41FA5}">
                      <a16:colId xmlns:a16="http://schemas.microsoft.com/office/drawing/2014/main" val="20001"/>
                    </a:ext>
                  </a:extLst>
                </a:gridCol>
                <a:gridCol w="1097275">
                  <a:extLst>
                    <a:ext uri="{9D8B030D-6E8A-4147-A177-3AD203B41FA5}">
                      <a16:colId xmlns:a16="http://schemas.microsoft.com/office/drawing/2014/main" val="20002"/>
                    </a:ext>
                  </a:extLst>
                </a:gridCol>
                <a:gridCol w="1167625">
                  <a:extLst>
                    <a:ext uri="{9D8B030D-6E8A-4147-A177-3AD203B41FA5}">
                      <a16:colId xmlns:a16="http://schemas.microsoft.com/office/drawing/2014/main" val="20003"/>
                    </a:ext>
                  </a:extLst>
                </a:gridCol>
                <a:gridCol w="1337600">
                  <a:extLst>
                    <a:ext uri="{9D8B030D-6E8A-4147-A177-3AD203B41FA5}">
                      <a16:colId xmlns:a16="http://schemas.microsoft.com/office/drawing/2014/main" val="20004"/>
                    </a:ext>
                  </a:extLst>
                </a:gridCol>
              </a:tblGrid>
              <a:tr h="254000">
                <a:tc gridSpan="5">
                  <a:txBody>
                    <a:bodyPr/>
                    <a:lstStyle/>
                    <a:p>
                      <a:pPr marL="0" marR="0" lvl="0" indent="0" algn="ctr" rtl="0">
                        <a:lnSpc>
                          <a:spcPct val="100000"/>
                        </a:lnSpc>
                        <a:spcBef>
                          <a:spcPts val="0"/>
                        </a:spcBef>
                        <a:spcAft>
                          <a:spcPts val="0"/>
                        </a:spcAft>
                        <a:buNone/>
                      </a:pPr>
                      <a:r>
                        <a:rPr lang="en-US" sz="2000" u="none" strike="noStrike" cap="none">
                          <a:latin typeface="Century Gothic"/>
                          <a:ea typeface="Century Gothic"/>
                          <a:cs typeface="Century Gothic"/>
                          <a:sym typeface="Century Gothic"/>
                        </a:rPr>
                        <a:t>JOURNAL                                                                Page 86</a:t>
                      </a:r>
                      <a:endParaRPr/>
                    </a:p>
                  </a:txBody>
                  <a:tcPr marL="91450" marR="91450" marT="45725" marB="45725"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254000">
                <a:tc>
                  <a:txBody>
                    <a:bodyPr/>
                    <a:lstStyle/>
                    <a:p>
                      <a:pPr marL="0" marR="0" lvl="0" indent="0" algn="ctr" rtl="0">
                        <a:lnSpc>
                          <a:spcPct val="100000"/>
                        </a:lnSpc>
                        <a:spcBef>
                          <a:spcPts val="0"/>
                        </a:spcBef>
                        <a:spcAft>
                          <a:spcPts val="0"/>
                        </a:spcAft>
                        <a:buNone/>
                      </a:pPr>
                      <a:r>
                        <a:rPr lang="en-US" sz="2000" b="1" u="none" strike="noStrike" cap="none">
                          <a:latin typeface="Century Gothic"/>
                          <a:ea typeface="Century Gothic"/>
                          <a:cs typeface="Century Gothic"/>
                          <a:sym typeface="Century Gothic"/>
                        </a:rPr>
                        <a:t>Date</a:t>
                      </a:r>
                      <a:endParaRPr/>
                    </a:p>
                  </a:txBody>
                  <a:tcPr marL="76200" marR="76200" marT="95250" marB="95250" anchor="ctr"/>
                </a:tc>
                <a:tc>
                  <a:txBody>
                    <a:bodyPr/>
                    <a:lstStyle/>
                    <a:p>
                      <a:pPr marL="0" marR="0" lvl="0" indent="0" algn="ctr" rtl="0">
                        <a:lnSpc>
                          <a:spcPct val="100000"/>
                        </a:lnSpc>
                        <a:spcBef>
                          <a:spcPts val="0"/>
                        </a:spcBef>
                        <a:spcAft>
                          <a:spcPts val="0"/>
                        </a:spcAft>
                        <a:buNone/>
                      </a:pPr>
                      <a:r>
                        <a:rPr lang="en-US" sz="2000" b="1" u="none" strike="noStrike" cap="none">
                          <a:latin typeface="Century Gothic"/>
                          <a:ea typeface="Century Gothic"/>
                          <a:cs typeface="Century Gothic"/>
                          <a:sym typeface="Century Gothic"/>
                        </a:rPr>
                        <a:t>Description</a:t>
                      </a:r>
                      <a:endParaRPr/>
                    </a:p>
                  </a:txBody>
                  <a:tcPr marL="76200" marR="76200" marT="95250" marB="95250" anchor="ctr"/>
                </a:tc>
                <a:tc>
                  <a:txBody>
                    <a:bodyPr/>
                    <a:lstStyle/>
                    <a:p>
                      <a:pPr marL="0" marR="0" lvl="0" indent="0" algn="ctr" rtl="0">
                        <a:lnSpc>
                          <a:spcPct val="100000"/>
                        </a:lnSpc>
                        <a:spcBef>
                          <a:spcPts val="0"/>
                        </a:spcBef>
                        <a:spcAft>
                          <a:spcPts val="0"/>
                        </a:spcAft>
                        <a:buNone/>
                      </a:pPr>
                      <a:r>
                        <a:rPr lang="en-US" sz="2000" b="1" u="none" strike="noStrike" cap="none">
                          <a:latin typeface="Century Gothic"/>
                          <a:ea typeface="Century Gothic"/>
                          <a:cs typeface="Century Gothic"/>
                          <a:sym typeface="Century Gothic"/>
                        </a:rPr>
                        <a:t>P.R.</a:t>
                      </a:r>
                      <a:endParaRPr/>
                    </a:p>
                  </a:txBody>
                  <a:tcPr marL="76200" marR="76200" marT="95250" marB="95250" anchor="ctr"/>
                </a:tc>
                <a:tc>
                  <a:txBody>
                    <a:bodyPr/>
                    <a:lstStyle/>
                    <a:p>
                      <a:pPr marL="0" marR="0" lvl="0" indent="0" algn="ctr" rtl="0">
                        <a:lnSpc>
                          <a:spcPct val="100000"/>
                        </a:lnSpc>
                        <a:spcBef>
                          <a:spcPts val="0"/>
                        </a:spcBef>
                        <a:spcAft>
                          <a:spcPts val="0"/>
                        </a:spcAft>
                        <a:buNone/>
                      </a:pPr>
                      <a:r>
                        <a:rPr lang="en-US" sz="2000" b="1" u="none" strike="noStrike" cap="none">
                          <a:latin typeface="Century Gothic"/>
                          <a:ea typeface="Century Gothic"/>
                          <a:cs typeface="Century Gothic"/>
                          <a:sym typeface="Century Gothic"/>
                        </a:rPr>
                        <a:t>Debit</a:t>
                      </a:r>
                      <a:endParaRPr/>
                    </a:p>
                  </a:txBody>
                  <a:tcPr marL="76200" marR="76200" marT="95250" marB="95250" anchor="ctr"/>
                </a:tc>
                <a:tc>
                  <a:txBody>
                    <a:bodyPr/>
                    <a:lstStyle/>
                    <a:p>
                      <a:pPr marL="0" marR="0" lvl="0" indent="0" algn="ctr" rtl="0">
                        <a:lnSpc>
                          <a:spcPct val="100000"/>
                        </a:lnSpc>
                        <a:spcBef>
                          <a:spcPts val="0"/>
                        </a:spcBef>
                        <a:spcAft>
                          <a:spcPts val="0"/>
                        </a:spcAft>
                        <a:buNone/>
                      </a:pPr>
                      <a:r>
                        <a:rPr lang="en-US" sz="2000" b="1" u="none" strike="noStrike" cap="none">
                          <a:latin typeface="Century Gothic"/>
                          <a:ea typeface="Century Gothic"/>
                          <a:cs typeface="Century Gothic"/>
                          <a:sym typeface="Century Gothic"/>
                        </a:rPr>
                        <a:t>Credit</a:t>
                      </a:r>
                      <a:endParaRPr/>
                    </a:p>
                  </a:txBody>
                  <a:tcPr marL="76200" marR="76200" marT="95250" marB="95250" anchor="ctr"/>
                </a:tc>
                <a:extLst>
                  <a:ext uri="{0D108BD9-81ED-4DB2-BD59-A6C34878D82A}">
                    <a16:rowId xmlns:a16="http://schemas.microsoft.com/office/drawing/2014/main" val="10001"/>
                  </a:ext>
                </a:extLst>
              </a:tr>
              <a:tr h="254000">
                <a:tc>
                  <a:txBody>
                    <a:bodyPr/>
                    <a:lstStyle/>
                    <a:p>
                      <a:pPr marL="0" marR="0" lvl="0" indent="0" algn="l" rtl="0">
                        <a:lnSpc>
                          <a:spcPct val="100000"/>
                        </a:lnSpc>
                        <a:spcBef>
                          <a:spcPts val="0"/>
                        </a:spcBef>
                        <a:spcAft>
                          <a:spcPts val="0"/>
                        </a:spcAft>
                        <a:buNone/>
                      </a:pPr>
                      <a:r>
                        <a:rPr lang="en-US" sz="2000" u="none" strike="noStrike" cap="none">
                          <a:latin typeface="Century Gothic"/>
                          <a:ea typeface="Century Gothic"/>
                          <a:cs typeface="Century Gothic"/>
                          <a:sym typeface="Century Gothic"/>
                        </a:rPr>
                        <a:t>20–</a:t>
                      </a:r>
                      <a:endParaRPr/>
                    </a:p>
                  </a:txBody>
                  <a:tcPr marL="76200" marR="76200" marT="95250" marB="95250" anchor="ctr"/>
                </a:tc>
                <a:tc>
                  <a:txBody>
                    <a:bodyPr/>
                    <a:lstStyle/>
                    <a:p>
                      <a:pPr marL="0" marR="0" lvl="0" indent="0" algn="l" rtl="0">
                        <a:lnSpc>
                          <a:spcPct val="100000"/>
                        </a:lnSpc>
                        <a:spcBef>
                          <a:spcPts val="0"/>
                        </a:spcBef>
                        <a:spcAft>
                          <a:spcPts val="0"/>
                        </a:spcAft>
                        <a:buNone/>
                      </a:pPr>
                      <a:endParaRPr sz="2000" u="none" strike="noStrike" cap="none">
                        <a:latin typeface="Century Gothic"/>
                        <a:ea typeface="Century Gothic"/>
                        <a:cs typeface="Century Gothic"/>
                        <a:sym typeface="Century Gothic"/>
                      </a:endParaRPr>
                    </a:p>
                  </a:txBody>
                  <a:tcPr marL="76200" marR="76200" marT="95250" marB="95250" anchor="ctr"/>
                </a:tc>
                <a:tc>
                  <a:txBody>
                    <a:bodyPr/>
                    <a:lstStyle/>
                    <a:p>
                      <a:pPr marL="0" marR="0" lvl="0" indent="0" algn="l" rtl="0">
                        <a:lnSpc>
                          <a:spcPct val="100000"/>
                        </a:lnSpc>
                        <a:spcBef>
                          <a:spcPts val="0"/>
                        </a:spcBef>
                        <a:spcAft>
                          <a:spcPts val="0"/>
                        </a:spcAft>
                        <a:buNone/>
                      </a:pPr>
                      <a:endParaRPr sz="2000" u="none" strike="noStrike" cap="none">
                        <a:latin typeface="Century Gothic"/>
                        <a:ea typeface="Century Gothic"/>
                        <a:cs typeface="Century Gothic"/>
                        <a:sym typeface="Century Gothic"/>
                      </a:endParaRPr>
                    </a:p>
                  </a:txBody>
                  <a:tcPr marL="76200" marR="76200" marT="95250" marB="95250" anchor="ctr"/>
                </a:tc>
                <a:tc>
                  <a:txBody>
                    <a:bodyPr/>
                    <a:lstStyle/>
                    <a:p>
                      <a:pPr marL="0" marR="0" lvl="0" indent="0" algn="l" rtl="0">
                        <a:lnSpc>
                          <a:spcPct val="100000"/>
                        </a:lnSpc>
                        <a:spcBef>
                          <a:spcPts val="0"/>
                        </a:spcBef>
                        <a:spcAft>
                          <a:spcPts val="0"/>
                        </a:spcAft>
                        <a:buNone/>
                      </a:pPr>
                      <a:endParaRPr sz="2000" u="none" strike="noStrike" cap="none">
                        <a:latin typeface="Century Gothic"/>
                        <a:ea typeface="Century Gothic"/>
                        <a:cs typeface="Century Gothic"/>
                        <a:sym typeface="Century Gothic"/>
                      </a:endParaRPr>
                    </a:p>
                  </a:txBody>
                  <a:tcPr marL="76200" marR="76200" marT="95250" marB="95250" anchor="ctr"/>
                </a:tc>
                <a:tc>
                  <a:txBody>
                    <a:bodyPr/>
                    <a:lstStyle/>
                    <a:p>
                      <a:pPr marL="0" marR="0" lvl="0" indent="0" algn="l" rtl="0">
                        <a:lnSpc>
                          <a:spcPct val="100000"/>
                        </a:lnSpc>
                        <a:spcBef>
                          <a:spcPts val="0"/>
                        </a:spcBef>
                        <a:spcAft>
                          <a:spcPts val="0"/>
                        </a:spcAft>
                        <a:buNone/>
                      </a:pPr>
                      <a:endParaRPr sz="2000" u="none" strike="noStrike" cap="none">
                        <a:latin typeface="Century Gothic"/>
                        <a:ea typeface="Century Gothic"/>
                        <a:cs typeface="Century Gothic"/>
                        <a:sym typeface="Century Gothic"/>
                      </a:endParaRPr>
                    </a:p>
                  </a:txBody>
                  <a:tcPr marL="76200" marR="76200" marT="95250" marB="95250" anchor="ctr"/>
                </a:tc>
                <a:extLst>
                  <a:ext uri="{0D108BD9-81ED-4DB2-BD59-A6C34878D82A}">
                    <a16:rowId xmlns:a16="http://schemas.microsoft.com/office/drawing/2014/main" val="10002"/>
                  </a:ext>
                </a:extLst>
              </a:tr>
              <a:tr h="254000">
                <a:tc>
                  <a:txBody>
                    <a:bodyPr/>
                    <a:lstStyle/>
                    <a:p>
                      <a:pPr marL="0" marR="0" lvl="0" indent="0" algn="l" rtl="0">
                        <a:lnSpc>
                          <a:spcPct val="100000"/>
                        </a:lnSpc>
                        <a:spcBef>
                          <a:spcPts val="0"/>
                        </a:spcBef>
                        <a:spcAft>
                          <a:spcPts val="0"/>
                        </a:spcAft>
                        <a:buNone/>
                      </a:pPr>
                      <a:r>
                        <a:rPr lang="en-US" sz="2000" u="none" strike="noStrike" cap="none">
                          <a:latin typeface="Century Gothic"/>
                          <a:ea typeface="Century Gothic"/>
                          <a:cs typeface="Century Gothic"/>
                          <a:sym typeface="Century Gothic"/>
                        </a:rPr>
                        <a:t>Dec. 31</a:t>
                      </a:r>
                      <a:endParaRPr/>
                    </a:p>
                  </a:txBody>
                  <a:tcPr marL="76200" marR="76200" marT="95250" marB="95250" anchor="ctr"/>
                </a:tc>
                <a:tc>
                  <a:txBody>
                    <a:bodyPr/>
                    <a:lstStyle/>
                    <a:p>
                      <a:pPr marL="0" marR="0" lvl="0" indent="0" algn="l" rtl="0">
                        <a:lnSpc>
                          <a:spcPct val="100000"/>
                        </a:lnSpc>
                        <a:spcBef>
                          <a:spcPts val="0"/>
                        </a:spcBef>
                        <a:spcAft>
                          <a:spcPts val="0"/>
                        </a:spcAft>
                        <a:buNone/>
                      </a:pPr>
                      <a:r>
                        <a:rPr lang="en-US" sz="2000" u="none" strike="noStrike" cap="none">
                          <a:latin typeface="Century Gothic"/>
                          <a:ea typeface="Century Gothic"/>
                          <a:cs typeface="Century Gothic"/>
                          <a:sym typeface="Century Gothic"/>
                        </a:rPr>
                        <a:t>Cost of Goods Sold</a:t>
                      </a:r>
                      <a:endParaRPr/>
                    </a:p>
                  </a:txBody>
                  <a:tcPr marL="76200" marR="76200" marT="95250" marB="95250" anchor="ctr"/>
                </a:tc>
                <a:tc>
                  <a:txBody>
                    <a:bodyPr/>
                    <a:lstStyle/>
                    <a:p>
                      <a:pPr marL="0" marR="0" lvl="0" indent="0" algn="r" rtl="0">
                        <a:lnSpc>
                          <a:spcPct val="100000"/>
                        </a:lnSpc>
                        <a:spcBef>
                          <a:spcPts val="0"/>
                        </a:spcBef>
                        <a:spcAft>
                          <a:spcPts val="0"/>
                        </a:spcAft>
                        <a:buNone/>
                      </a:pPr>
                      <a:endParaRPr sz="2000" u="none" strike="noStrike" cap="none">
                        <a:latin typeface="Century Gothic"/>
                        <a:ea typeface="Century Gothic"/>
                        <a:cs typeface="Century Gothic"/>
                        <a:sym typeface="Century Gothic"/>
                      </a:endParaRPr>
                    </a:p>
                  </a:txBody>
                  <a:tcPr marL="76200" marR="76200" marT="95250" marB="95250" anchor="ctr"/>
                </a:tc>
                <a:tc>
                  <a:txBody>
                    <a:bodyPr/>
                    <a:lstStyle/>
                    <a:p>
                      <a:pPr marL="0" marR="0" lvl="0" indent="0" algn="r" rtl="0">
                        <a:lnSpc>
                          <a:spcPct val="100000"/>
                        </a:lnSpc>
                        <a:spcBef>
                          <a:spcPts val="0"/>
                        </a:spcBef>
                        <a:spcAft>
                          <a:spcPts val="0"/>
                        </a:spcAft>
                        <a:buNone/>
                      </a:pPr>
                      <a:r>
                        <a:rPr lang="en-US" sz="2000" u="none" strike="noStrike" cap="none">
                          <a:latin typeface="Century Gothic"/>
                          <a:ea typeface="Century Gothic"/>
                          <a:cs typeface="Century Gothic"/>
                          <a:sym typeface="Century Gothic"/>
                        </a:rPr>
                        <a:t>600</a:t>
                      </a:r>
                      <a:endParaRPr/>
                    </a:p>
                  </a:txBody>
                  <a:tcPr marL="76200" marR="76200" marT="95250" marB="95250" anchor="ctr"/>
                </a:tc>
                <a:tc>
                  <a:txBody>
                    <a:bodyPr/>
                    <a:lstStyle/>
                    <a:p>
                      <a:pPr marL="0" marR="0" lvl="0" indent="0" algn="l" rtl="0">
                        <a:lnSpc>
                          <a:spcPct val="100000"/>
                        </a:lnSpc>
                        <a:spcBef>
                          <a:spcPts val="0"/>
                        </a:spcBef>
                        <a:spcAft>
                          <a:spcPts val="0"/>
                        </a:spcAft>
                        <a:buNone/>
                      </a:pPr>
                      <a:endParaRPr sz="2000" u="none" strike="noStrike" cap="none">
                        <a:latin typeface="Century Gothic"/>
                        <a:ea typeface="Century Gothic"/>
                        <a:cs typeface="Century Gothic"/>
                        <a:sym typeface="Century Gothic"/>
                      </a:endParaRPr>
                    </a:p>
                  </a:txBody>
                  <a:tcPr marL="76200" marR="76200" marT="95250" marB="95250" anchor="ctr"/>
                </a:tc>
                <a:extLst>
                  <a:ext uri="{0D108BD9-81ED-4DB2-BD59-A6C34878D82A}">
                    <a16:rowId xmlns:a16="http://schemas.microsoft.com/office/drawing/2014/main" val="10003"/>
                  </a:ext>
                </a:extLst>
              </a:tr>
              <a:tr h="254000">
                <a:tc>
                  <a:txBody>
                    <a:bodyPr/>
                    <a:lstStyle/>
                    <a:p>
                      <a:pPr marL="0" marR="0" lvl="0" indent="0" algn="l" rtl="0">
                        <a:lnSpc>
                          <a:spcPct val="100000"/>
                        </a:lnSpc>
                        <a:spcBef>
                          <a:spcPts val="0"/>
                        </a:spcBef>
                        <a:spcAft>
                          <a:spcPts val="0"/>
                        </a:spcAft>
                        <a:buNone/>
                      </a:pPr>
                      <a:endParaRPr sz="2000" u="none" strike="noStrike" cap="none">
                        <a:latin typeface="Century Gothic"/>
                        <a:ea typeface="Century Gothic"/>
                        <a:cs typeface="Century Gothic"/>
                        <a:sym typeface="Century Gothic"/>
                      </a:endParaRPr>
                    </a:p>
                  </a:txBody>
                  <a:tcPr marL="76200" marR="76200" marT="95250" marB="95250" anchor="ctr"/>
                </a:tc>
                <a:tc>
                  <a:txBody>
                    <a:bodyPr/>
                    <a:lstStyle/>
                    <a:p>
                      <a:pPr marL="0" marR="0" lvl="0" indent="0" algn="l" rtl="0">
                        <a:lnSpc>
                          <a:spcPct val="100000"/>
                        </a:lnSpc>
                        <a:spcBef>
                          <a:spcPts val="0"/>
                        </a:spcBef>
                        <a:spcAft>
                          <a:spcPts val="0"/>
                        </a:spcAft>
                        <a:buNone/>
                      </a:pPr>
                      <a:r>
                        <a:rPr lang="en-US" sz="2000" u="none" strike="noStrike" cap="none">
                          <a:latin typeface="Century Gothic"/>
                          <a:ea typeface="Century Gothic"/>
                          <a:cs typeface="Century Gothic"/>
                          <a:sym typeface="Century Gothic"/>
                        </a:rPr>
                        <a:t>      Inventory</a:t>
                      </a:r>
                      <a:endParaRPr/>
                    </a:p>
                  </a:txBody>
                  <a:tcPr marL="76200" marR="76200" marT="95250" marB="95250" anchor="ctr"/>
                </a:tc>
                <a:tc>
                  <a:txBody>
                    <a:bodyPr/>
                    <a:lstStyle/>
                    <a:p>
                      <a:pPr marL="0" marR="0" lvl="0" indent="0" algn="l" rtl="0">
                        <a:lnSpc>
                          <a:spcPct val="100000"/>
                        </a:lnSpc>
                        <a:spcBef>
                          <a:spcPts val="0"/>
                        </a:spcBef>
                        <a:spcAft>
                          <a:spcPts val="0"/>
                        </a:spcAft>
                        <a:buNone/>
                      </a:pPr>
                      <a:endParaRPr sz="2000" u="none" strike="noStrike" cap="none">
                        <a:latin typeface="Century Gothic"/>
                        <a:ea typeface="Century Gothic"/>
                        <a:cs typeface="Century Gothic"/>
                        <a:sym typeface="Century Gothic"/>
                      </a:endParaRPr>
                    </a:p>
                  </a:txBody>
                  <a:tcPr marL="76200" marR="76200" marT="95250" marB="95250" anchor="ctr"/>
                </a:tc>
                <a:tc>
                  <a:txBody>
                    <a:bodyPr/>
                    <a:lstStyle/>
                    <a:p>
                      <a:pPr marL="0" marR="0" lvl="0" indent="0" algn="r" rtl="0">
                        <a:lnSpc>
                          <a:spcPct val="100000"/>
                        </a:lnSpc>
                        <a:spcBef>
                          <a:spcPts val="0"/>
                        </a:spcBef>
                        <a:spcAft>
                          <a:spcPts val="0"/>
                        </a:spcAft>
                        <a:buNone/>
                      </a:pPr>
                      <a:endParaRPr sz="2000" u="none" strike="noStrike" cap="none">
                        <a:latin typeface="Century Gothic"/>
                        <a:ea typeface="Century Gothic"/>
                        <a:cs typeface="Century Gothic"/>
                        <a:sym typeface="Century Gothic"/>
                      </a:endParaRPr>
                    </a:p>
                  </a:txBody>
                  <a:tcPr marL="76200" marR="76200" marT="95250" marB="95250" anchor="ctr"/>
                </a:tc>
                <a:tc>
                  <a:txBody>
                    <a:bodyPr/>
                    <a:lstStyle/>
                    <a:p>
                      <a:pPr marL="0" marR="0" lvl="0" indent="0" algn="r" rtl="0">
                        <a:lnSpc>
                          <a:spcPct val="100000"/>
                        </a:lnSpc>
                        <a:spcBef>
                          <a:spcPts val="0"/>
                        </a:spcBef>
                        <a:spcAft>
                          <a:spcPts val="0"/>
                        </a:spcAft>
                        <a:buNone/>
                      </a:pPr>
                      <a:r>
                        <a:rPr lang="en-US" sz="2000" u="none" strike="noStrike" cap="none">
                          <a:latin typeface="Century Gothic"/>
                          <a:ea typeface="Century Gothic"/>
                          <a:cs typeface="Century Gothic"/>
                          <a:sym typeface="Century Gothic"/>
                        </a:rPr>
                        <a:t>600</a:t>
                      </a:r>
                      <a:endParaRPr/>
                    </a:p>
                  </a:txBody>
                  <a:tcPr marL="76200" marR="76200" marT="95250" marB="95250" anchor="ctr"/>
                </a:tc>
                <a:extLst>
                  <a:ext uri="{0D108BD9-81ED-4DB2-BD59-A6C34878D82A}">
                    <a16:rowId xmlns:a16="http://schemas.microsoft.com/office/drawing/2014/main" val="10004"/>
                  </a:ext>
                </a:extLst>
              </a:tr>
              <a:tr h="254000">
                <a:tc>
                  <a:txBody>
                    <a:bodyPr/>
                    <a:lstStyle/>
                    <a:p>
                      <a:pPr marL="0" marR="0" lvl="0" indent="0" algn="l" rtl="0">
                        <a:lnSpc>
                          <a:spcPct val="100000"/>
                        </a:lnSpc>
                        <a:spcBef>
                          <a:spcPts val="0"/>
                        </a:spcBef>
                        <a:spcAft>
                          <a:spcPts val="0"/>
                        </a:spcAft>
                        <a:buNone/>
                      </a:pPr>
                      <a:endParaRPr sz="2000" u="none" strike="noStrike" cap="none">
                        <a:latin typeface="Century Gothic"/>
                        <a:ea typeface="Century Gothic"/>
                        <a:cs typeface="Century Gothic"/>
                        <a:sym typeface="Century Gothic"/>
                      </a:endParaRPr>
                    </a:p>
                  </a:txBody>
                  <a:tcPr marL="76200" marR="76200" marT="95250" marB="95250" anchor="ctr"/>
                </a:tc>
                <a:tc>
                  <a:txBody>
                    <a:bodyPr/>
                    <a:lstStyle/>
                    <a:p>
                      <a:pPr marL="0" marR="0" lvl="0" indent="0" algn="l" rtl="0">
                        <a:lnSpc>
                          <a:spcPct val="100000"/>
                        </a:lnSpc>
                        <a:spcBef>
                          <a:spcPts val="0"/>
                        </a:spcBef>
                        <a:spcAft>
                          <a:spcPts val="0"/>
                        </a:spcAft>
                        <a:buNone/>
                      </a:pPr>
                      <a:r>
                        <a:rPr lang="en-US" sz="2000" u="none" strike="noStrike" cap="none">
                          <a:latin typeface="Century Gothic"/>
                          <a:ea typeface="Century Gothic"/>
                          <a:cs typeface="Century Gothic"/>
                          <a:sym typeface="Century Gothic"/>
                        </a:rPr>
                        <a:t>Adjustment for inventory shrinkage</a:t>
                      </a:r>
                      <a:endParaRPr/>
                    </a:p>
                  </a:txBody>
                  <a:tcPr marL="76200" marR="76200" marT="95250" marB="95250" anchor="ctr"/>
                </a:tc>
                <a:tc>
                  <a:txBody>
                    <a:bodyPr/>
                    <a:lstStyle/>
                    <a:p>
                      <a:pPr marL="0" marR="0" lvl="0" indent="0" algn="l" rtl="0">
                        <a:lnSpc>
                          <a:spcPct val="100000"/>
                        </a:lnSpc>
                        <a:spcBef>
                          <a:spcPts val="0"/>
                        </a:spcBef>
                        <a:spcAft>
                          <a:spcPts val="0"/>
                        </a:spcAft>
                        <a:buNone/>
                      </a:pPr>
                      <a:endParaRPr sz="2000" u="none" strike="noStrike" cap="none">
                        <a:latin typeface="Century Gothic"/>
                        <a:ea typeface="Century Gothic"/>
                        <a:cs typeface="Century Gothic"/>
                        <a:sym typeface="Century Gothic"/>
                      </a:endParaRPr>
                    </a:p>
                  </a:txBody>
                  <a:tcPr marL="76200" marR="76200" marT="95250" marB="95250" anchor="ctr"/>
                </a:tc>
                <a:tc>
                  <a:txBody>
                    <a:bodyPr/>
                    <a:lstStyle/>
                    <a:p>
                      <a:pPr marL="0" marR="0" lvl="0" indent="0" algn="r" rtl="0">
                        <a:lnSpc>
                          <a:spcPct val="100000"/>
                        </a:lnSpc>
                        <a:spcBef>
                          <a:spcPts val="0"/>
                        </a:spcBef>
                        <a:spcAft>
                          <a:spcPts val="0"/>
                        </a:spcAft>
                        <a:buNone/>
                      </a:pPr>
                      <a:endParaRPr sz="2000" u="none" strike="noStrike" cap="none">
                        <a:latin typeface="Century Gothic"/>
                        <a:ea typeface="Century Gothic"/>
                        <a:cs typeface="Century Gothic"/>
                        <a:sym typeface="Century Gothic"/>
                      </a:endParaRPr>
                    </a:p>
                  </a:txBody>
                  <a:tcPr marL="76200" marR="76200" marT="95250" marB="95250" anchor="ctr"/>
                </a:tc>
                <a:tc>
                  <a:txBody>
                    <a:bodyPr/>
                    <a:lstStyle/>
                    <a:p>
                      <a:pPr marL="0" marR="0" lvl="0" indent="0" algn="r" rtl="0">
                        <a:lnSpc>
                          <a:spcPct val="100000"/>
                        </a:lnSpc>
                        <a:spcBef>
                          <a:spcPts val="0"/>
                        </a:spcBef>
                        <a:spcAft>
                          <a:spcPts val="0"/>
                        </a:spcAft>
                        <a:buNone/>
                      </a:pPr>
                      <a:endParaRPr sz="2000" u="none" strike="noStrike" cap="none">
                        <a:latin typeface="Century Gothic"/>
                        <a:ea typeface="Century Gothic"/>
                        <a:cs typeface="Century Gothic"/>
                        <a:sym typeface="Century Gothic"/>
                      </a:endParaRPr>
                    </a:p>
                  </a:txBody>
                  <a:tcPr marL="76200" marR="76200" marT="95250" marB="95250" anchor="ctr"/>
                </a:tc>
                <a:extLst>
                  <a:ext uri="{0D108BD9-81ED-4DB2-BD59-A6C34878D82A}">
                    <a16:rowId xmlns:a16="http://schemas.microsoft.com/office/drawing/2014/main" val="10005"/>
                  </a:ext>
                </a:extLst>
              </a:tr>
              <a:tr h="0">
                <a:tc>
                  <a:txBody>
                    <a:bodyPr/>
                    <a:lstStyle/>
                    <a:p>
                      <a:pPr marL="0" marR="0" lvl="0" indent="0" algn="l" rtl="0">
                        <a:lnSpc>
                          <a:spcPct val="100000"/>
                        </a:lnSpc>
                        <a:spcBef>
                          <a:spcPts val="0"/>
                        </a:spcBef>
                        <a:spcAft>
                          <a:spcPts val="0"/>
                        </a:spcAft>
                        <a:buNone/>
                      </a:pPr>
                      <a:endParaRPr sz="2000" u="none" strike="noStrike" cap="none">
                        <a:latin typeface="Century Gothic"/>
                        <a:ea typeface="Century Gothic"/>
                        <a:cs typeface="Century Gothic"/>
                        <a:sym typeface="Century Gothic"/>
                      </a:endParaRPr>
                    </a:p>
                  </a:txBody>
                  <a:tcPr marL="91450" marR="91450" marT="45725" marB="45725"/>
                </a:tc>
                <a:tc>
                  <a:txBody>
                    <a:bodyPr/>
                    <a:lstStyle/>
                    <a:p>
                      <a:pPr marL="0" marR="0" lvl="0" indent="0" algn="l" rtl="0">
                        <a:lnSpc>
                          <a:spcPct val="100000"/>
                        </a:lnSpc>
                        <a:spcBef>
                          <a:spcPts val="0"/>
                        </a:spcBef>
                        <a:spcAft>
                          <a:spcPts val="0"/>
                        </a:spcAft>
                        <a:buNone/>
                      </a:pPr>
                      <a:endParaRPr sz="2000" u="none" strike="noStrike" cap="none">
                        <a:latin typeface="Century Gothic"/>
                        <a:ea typeface="Century Gothic"/>
                        <a:cs typeface="Century Gothic"/>
                        <a:sym typeface="Century Gothic"/>
                      </a:endParaRPr>
                    </a:p>
                  </a:txBody>
                  <a:tcPr marL="91450" marR="91450" marT="45725" marB="45725"/>
                </a:tc>
                <a:tc>
                  <a:txBody>
                    <a:bodyPr/>
                    <a:lstStyle/>
                    <a:p>
                      <a:pPr marL="0" marR="0" lvl="0" indent="0" algn="l" rtl="0">
                        <a:lnSpc>
                          <a:spcPct val="100000"/>
                        </a:lnSpc>
                        <a:spcBef>
                          <a:spcPts val="0"/>
                        </a:spcBef>
                        <a:spcAft>
                          <a:spcPts val="0"/>
                        </a:spcAft>
                        <a:buNone/>
                      </a:pPr>
                      <a:endParaRPr sz="2000" u="none" strike="noStrike" cap="none">
                        <a:latin typeface="Century Gothic"/>
                        <a:ea typeface="Century Gothic"/>
                        <a:cs typeface="Century Gothic"/>
                        <a:sym typeface="Century Gothic"/>
                      </a:endParaRPr>
                    </a:p>
                  </a:txBody>
                  <a:tcPr marL="91450" marR="91450" marT="45725" marB="45725"/>
                </a:tc>
                <a:tc>
                  <a:txBody>
                    <a:bodyPr/>
                    <a:lstStyle/>
                    <a:p>
                      <a:pPr marL="0" marR="0" lvl="0" indent="0" algn="l" rtl="0">
                        <a:lnSpc>
                          <a:spcPct val="100000"/>
                        </a:lnSpc>
                        <a:spcBef>
                          <a:spcPts val="0"/>
                        </a:spcBef>
                        <a:spcAft>
                          <a:spcPts val="0"/>
                        </a:spcAft>
                        <a:buNone/>
                      </a:pPr>
                      <a:endParaRPr sz="2000" u="none" strike="noStrike" cap="none">
                        <a:latin typeface="Century Gothic"/>
                        <a:ea typeface="Century Gothic"/>
                        <a:cs typeface="Century Gothic"/>
                        <a:sym typeface="Century Gothic"/>
                      </a:endParaRPr>
                    </a:p>
                  </a:txBody>
                  <a:tcPr marL="91450" marR="91450" marT="45725" marB="45725"/>
                </a:tc>
                <a:tc>
                  <a:txBody>
                    <a:bodyPr/>
                    <a:lstStyle/>
                    <a:p>
                      <a:pPr marL="0" marR="0" lvl="0" indent="0" algn="l" rtl="0">
                        <a:lnSpc>
                          <a:spcPct val="100000"/>
                        </a:lnSpc>
                        <a:spcBef>
                          <a:spcPts val="0"/>
                        </a:spcBef>
                        <a:spcAft>
                          <a:spcPts val="0"/>
                        </a:spcAft>
                        <a:buNone/>
                      </a:pPr>
                      <a:endParaRPr sz="2000" u="none" strike="noStrike" cap="none">
                        <a:latin typeface="Century Gothic"/>
                        <a:ea typeface="Century Gothic"/>
                        <a:cs typeface="Century Gothic"/>
                        <a:sym typeface="Century Gothic"/>
                      </a:endParaRPr>
                    </a:p>
                  </a:txBody>
                  <a:tcPr marL="91450" marR="91450" marT="45725" marB="45725"/>
                </a:tc>
                <a:extLst>
                  <a:ext uri="{0D108BD9-81ED-4DB2-BD59-A6C34878D82A}">
                    <a16:rowId xmlns:a16="http://schemas.microsoft.com/office/drawing/2014/main" val="10006"/>
                  </a:ext>
                </a:extLst>
              </a:tr>
            </a:tbl>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47"/>
        <p:cNvGrpSpPr/>
        <p:nvPr/>
      </p:nvGrpSpPr>
      <p:grpSpPr>
        <a:xfrm>
          <a:off x="0" y="0"/>
          <a:ext cx="0" cy="0"/>
          <a:chOff x="0" y="0"/>
          <a:chExt cx="0" cy="0"/>
        </a:xfrm>
      </p:grpSpPr>
      <p:sp>
        <p:nvSpPr>
          <p:cNvPr id="148" name="Google Shape;148;gab057eefc0_1_74"/>
          <p:cNvSpPr txBox="1">
            <a:spLocks noGrp="1"/>
          </p:cNvSpPr>
          <p:nvPr>
            <p:ph type="title"/>
          </p:nvPr>
        </p:nvSpPr>
        <p:spPr>
          <a:xfrm>
            <a:off x="838200" y="365127"/>
            <a:ext cx="10515600" cy="1325563"/>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SzPts val="4400"/>
              <a:buNone/>
            </a:pPr>
            <a:r>
              <a:rPr lang="en-US"/>
              <a:t>Finding Errors and Creating Adjustments</a:t>
            </a:r>
            <a:endParaRPr/>
          </a:p>
        </p:txBody>
      </p:sp>
      <p:sp>
        <p:nvSpPr>
          <p:cNvPr id="149" name="Google Shape;149;gab057eefc0_1_74"/>
          <p:cNvSpPr txBox="1">
            <a:spLocks noGrp="1"/>
          </p:cNvSpPr>
          <p:nvPr>
            <p:ph type="body" idx="1"/>
          </p:nvPr>
        </p:nvSpPr>
        <p:spPr>
          <a:xfrm>
            <a:off x="838200" y="1825625"/>
            <a:ext cx="10515600" cy="1086387"/>
          </a:xfrm>
          <a:prstGeom prst="rect">
            <a:avLst/>
          </a:prstGeom>
          <a:noFill/>
          <a:ln>
            <a:noFill/>
          </a:ln>
        </p:spPr>
        <p:txBody>
          <a:bodyPr spcFirstLastPara="1" wrap="square" lIns="91425" tIns="45700" rIns="91425" bIns="45700" anchor="t" anchorCtr="0">
            <a:noAutofit/>
          </a:bodyPr>
          <a:lstStyle/>
          <a:p>
            <a:pPr marL="50800" lvl="0" indent="0" algn="l" rtl="0">
              <a:lnSpc>
                <a:spcPct val="90000"/>
              </a:lnSpc>
              <a:spcBef>
                <a:spcPts val="750"/>
              </a:spcBef>
              <a:spcAft>
                <a:spcPts val="0"/>
              </a:spcAft>
              <a:buSzPts val="2800"/>
              <a:buNone/>
            </a:pPr>
            <a:r>
              <a:rPr lang="en-US"/>
              <a:t>Errors in the accrued and deferred (unearned or prepaid) revenues and expenses affect the Balance Sheet and Income Statement in the following manner:</a:t>
            </a:r>
            <a:endParaRPr/>
          </a:p>
        </p:txBody>
      </p:sp>
      <p:graphicFrame>
        <p:nvGraphicFramePr>
          <p:cNvPr id="150" name="Google Shape;150;gab057eefc0_1_74"/>
          <p:cNvGraphicFramePr/>
          <p:nvPr/>
        </p:nvGraphicFramePr>
        <p:xfrm>
          <a:off x="942532" y="3160713"/>
          <a:ext cx="3000000" cy="3000000"/>
        </p:xfrm>
        <a:graphic>
          <a:graphicData uri="http://schemas.openxmlformats.org/drawingml/2006/table">
            <a:tbl>
              <a:tblPr firstRow="1">
                <a:noFill/>
                <a:tableStyleId>{727055FB-B37F-4376-979B-B688EE106093}</a:tableStyleId>
              </a:tblPr>
              <a:tblGrid>
                <a:gridCol w="2138300">
                  <a:extLst>
                    <a:ext uri="{9D8B030D-6E8A-4147-A177-3AD203B41FA5}">
                      <a16:colId xmlns:a16="http://schemas.microsoft.com/office/drawing/2014/main" val="20000"/>
                    </a:ext>
                  </a:extLst>
                </a:gridCol>
                <a:gridCol w="1406775">
                  <a:extLst>
                    <a:ext uri="{9D8B030D-6E8A-4147-A177-3AD203B41FA5}">
                      <a16:colId xmlns:a16="http://schemas.microsoft.com/office/drawing/2014/main" val="20001"/>
                    </a:ext>
                  </a:extLst>
                </a:gridCol>
                <a:gridCol w="1406775">
                  <a:extLst>
                    <a:ext uri="{9D8B030D-6E8A-4147-A177-3AD203B41FA5}">
                      <a16:colId xmlns:a16="http://schemas.microsoft.com/office/drawing/2014/main" val="20002"/>
                    </a:ext>
                  </a:extLst>
                </a:gridCol>
                <a:gridCol w="1364575">
                  <a:extLst>
                    <a:ext uri="{9D8B030D-6E8A-4147-A177-3AD203B41FA5}">
                      <a16:colId xmlns:a16="http://schemas.microsoft.com/office/drawing/2014/main" val="20003"/>
                    </a:ext>
                  </a:extLst>
                </a:gridCol>
                <a:gridCol w="1364575">
                  <a:extLst>
                    <a:ext uri="{9D8B030D-6E8A-4147-A177-3AD203B41FA5}">
                      <a16:colId xmlns:a16="http://schemas.microsoft.com/office/drawing/2014/main" val="20004"/>
                    </a:ext>
                  </a:extLst>
                </a:gridCol>
                <a:gridCol w="1406775">
                  <a:extLst>
                    <a:ext uri="{9D8B030D-6E8A-4147-A177-3AD203B41FA5}">
                      <a16:colId xmlns:a16="http://schemas.microsoft.com/office/drawing/2014/main" val="20005"/>
                    </a:ext>
                  </a:extLst>
                </a:gridCol>
                <a:gridCol w="1323550">
                  <a:extLst>
                    <a:ext uri="{9D8B030D-6E8A-4147-A177-3AD203B41FA5}">
                      <a16:colId xmlns:a16="http://schemas.microsoft.com/office/drawing/2014/main" val="20006"/>
                    </a:ext>
                  </a:extLst>
                </a:gridCol>
              </a:tblGrid>
              <a:tr h="177800">
                <a:tc gridSpan="7">
                  <a:txBody>
                    <a:bodyPr/>
                    <a:lstStyle/>
                    <a:p>
                      <a:pPr marL="0" marR="0" lvl="0" indent="0" algn="ctr" rtl="0">
                        <a:lnSpc>
                          <a:spcPct val="100000"/>
                        </a:lnSpc>
                        <a:spcBef>
                          <a:spcPts val="0"/>
                        </a:spcBef>
                        <a:spcAft>
                          <a:spcPts val="0"/>
                        </a:spcAft>
                        <a:buNone/>
                      </a:pPr>
                      <a:r>
                        <a:rPr lang="en-US" sz="1400" u="none" strike="noStrike" cap="none">
                          <a:latin typeface="Century Gothic"/>
                          <a:ea typeface="Century Gothic"/>
                          <a:cs typeface="Century Gothic"/>
                          <a:sym typeface="Century Gothic"/>
                        </a:rPr>
                        <a:t>Before Adjusting</a:t>
                      </a:r>
                      <a:endParaRPr/>
                    </a:p>
                  </a:txBody>
                  <a:tcPr marL="91450" marR="91450" marT="45725" marB="45725"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0">
                <a:tc rowSpan="2">
                  <a:txBody>
                    <a:bodyPr/>
                    <a:lstStyle/>
                    <a:p>
                      <a:pPr marL="0" marR="0" lvl="0" indent="0" algn="ctr" rtl="0">
                        <a:lnSpc>
                          <a:spcPct val="100000"/>
                        </a:lnSpc>
                        <a:spcBef>
                          <a:spcPts val="0"/>
                        </a:spcBef>
                        <a:spcAft>
                          <a:spcPts val="0"/>
                        </a:spcAft>
                        <a:buNone/>
                      </a:pPr>
                      <a:r>
                        <a:rPr lang="en-US" sz="1400" b="1" u="none" strike="noStrike" cap="none">
                          <a:latin typeface="Century Gothic"/>
                          <a:ea typeface="Century Gothic"/>
                          <a:cs typeface="Century Gothic"/>
                          <a:sym typeface="Century Gothic"/>
                        </a:rPr>
                        <a:t>Adjusting Entry Not Recorded</a:t>
                      </a:r>
                      <a:endParaRPr/>
                    </a:p>
                  </a:txBody>
                  <a:tcPr marL="114300" marR="114300" marT="85725" marB="85725" anchor="ctr"/>
                </a:tc>
                <a:tc gridSpan="3">
                  <a:txBody>
                    <a:bodyPr/>
                    <a:lstStyle/>
                    <a:p>
                      <a:pPr marL="0" marR="0" lvl="0" indent="0" algn="ctr" rtl="0">
                        <a:lnSpc>
                          <a:spcPct val="100000"/>
                        </a:lnSpc>
                        <a:spcBef>
                          <a:spcPts val="0"/>
                        </a:spcBef>
                        <a:spcAft>
                          <a:spcPts val="0"/>
                        </a:spcAft>
                        <a:buNone/>
                      </a:pPr>
                      <a:r>
                        <a:rPr lang="en-US" sz="1400" b="1" u="none" strike="noStrike" cap="none">
                          <a:latin typeface="Century Gothic"/>
                          <a:ea typeface="Century Gothic"/>
                          <a:cs typeface="Century Gothic"/>
                          <a:sym typeface="Century Gothic"/>
                        </a:rPr>
                        <a:t>Balance Sheet</a:t>
                      </a:r>
                      <a:endParaRPr/>
                    </a:p>
                  </a:txBody>
                  <a:tcPr marL="114300" marR="114300" marT="85725" marB="85725" anchor="ctr"/>
                </a:tc>
                <a:tc hMerge="1">
                  <a:txBody>
                    <a:bodyPr/>
                    <a:lstStyle/>
                    <a:p>
                      <a:endParaRPr lang="en-US"/>
                    </a:p>
                  </a:txBody>
                  <a:tcPr/>
                </a:tc>
                <a:tc hMerge="1">
                  <a:txBody>
                    <a:bodyPr/>
                    <a:lstStyle/>
                    <a:p>
                      <a:endParaRPr lang="en-US"/>
                    </a:p>
                  </a:txBody>
                  <a:tcPr/>
                </a:tc>
                <a:tc gridSpan="3">
                  <a:txBody>
                    <a:bodyPr/>
                    <a:lstStyle/>
                    <a:p>
                      <a:pPr marL="0" marR="0" lvl="0" indent="0" algn="ctr" rtl="0">
                        <a:lnSpc>
                          <a:spcPct val="100000"/>
                        </a:lnSpc>
                        <a:spcBef>
                          <a:spcPts val="0"/>
                        </a:spcBef>
                        <a:spcAft>
                          <a:spcPts val="0"/>
                        </a:spcAft>
                        <a:buNone/>
                      </a:pPr>
                      <a:r>
                        <a:rPr lang="en-US" sz="1400" b="1" u="none" strike="noStrike" cap="none">
                          <a:latin typeface="Century Gothic"/>
                          <a:ea typeface="Century Gothic"/>
                          <a:cs typeface="Century Gothic"/>
                          <a:sym typeface="Century Gothic"/>
                        </a:rPr>
                        <a:t>Income Statement</a:t>
                      </a:r>
                      <a:endParaRPr/>
                    </a:p>
                  </a:txBody>
                  <a:tcPr marL="114300" marR="114300" marT="85725" marB="85725" anchor="ct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1"/>
                  </a:ext>
                </a:extLst>
              </a:tr>
              <a:tr h="0">
                <a:tc vMerge="1">
                  <a:txBody>
                    <a:bodyPr/>
                    <a:lstStyle/>
                    <a:p>
                      <a:endParaRPr lang="en-US"/>
                    </a:p>
                  </a:txBody>
                  <a:tcPr/>
                </a:tc>
                <a:tc>
                  <a:txBody>
                    <a:bodyPr/>
                    <a:lstStyle/>
                    <a:p>
                      <a:pPr marL="0" marR="0" lvl="0" indent="0" algn="ctr" rtl="0">
                        <a:lnSpc>
                          <a:spcPct val="100000"/>
                        </a:lnSpc>
                        <a:spcBef>
                          <a:spcPts val="0"/>
                        </a:spcBef>
                        <a:spcAft>
                          <a:spcPts val="0"/>
                        </a:spcAft>
                        <a:buNone/>
                      </a:pPr>
                      <a:r>
                        <a:rPr lang="en-US" sz="1400" b="1" u="none" strike="noStrike" cap="none">
                          <a:latin typeface="Century Gothic"/>
                          <a:ea typeface="Century Gothic"/>
                          <a:cs typeface="Century Gothic"/>
                          <a:sym typeface="Century Gothic"/>
                        </a:rPr>
                        <a:t>Assets</a:t>
                      </a:r>
                      <a:endParaRPr/>
                    </a:p>
                  </a:txBody>
                  <a:tcPr marL="114300" marR="114300" marT="85725" marB="85725" anchor="ctr"/>
                </a:tc>
                <a:tc>
                  <a:txBody>
                    <a:bodyPr/>
                    <a:lstStyle/>
                    <a:p>
                      <a:pPr marL="0" marR="0" lvl="0" indent="0" algn="ctr" rtl="0">
                        <a:lnSpc>
                          <a:spcPct val="100000"/>
                        </a:lnSpc>
                        <a:spcBef>
                          <a:spcPts val="0"/>
                        </a:spcBef>
                        <a:spcAft>
                          <a:spcPts val="0"/>
                        </a:spcAft>
                        <a:buNone/>
                      </a:pPr>
                      <a:r>
                        <a:rPr lang="en-US" sz="1400" b="1" u="none" strike="noStrike" cap="none">
                          <a:latin typeface="Century Gothic"/>
                          <a:ea typeface="Century Gothic"/>
                          <a:cs typeface="Century Gothic"/>
                          <a:sym typeface="Century Gothic"/>
                        </a:rPr>
                        <a:t>Liabilities</a:t>
                      </a:r>
                      <a:endParaRPr/>
                    </a:p>
                  </a:txBody>
                  <a:tcPr marL="114300" marR="114300" marT="85725" marB="85725" anchor="ctr"/>
                </a:tc>
                <a:tc>
                  <a:txBody>
                    <a:bodyPr/>
                    <a:lstStyle/>
                    <a:p>
                      <a:pPr marL="0" marR="0" lvl="0" indent="0" algn="ctr" rtl="0">
                        <a:lnSpc>
                          <a:spcPct val="100000"/>
                        </a:lnSpc>
                        <a:spcBef>
                          <a:spcPts val="0"/>
                        </a:spcBef>
                        <a:spcAft>
                          <a:spcPts val="0"/>
                        </a:spcAft>
                        <a:buNone/>
                      </a:pPr>
                      <a:r>
                        <a:rPr lang="en-US" sz="1400" b="1" u="none" strike="noStrike" cap="none">
                          <a:latin typeface="Century Gothic"/>
                          <a:ea typeface="Century Gothic"/>
                          <a:cs typeface="Century Gothic"/>
                          <a:sym typeface="Century Gothic"/>
                        </a:rPr>
                        <a:t>Equity</a:t>
                      </a:r>
                      <a:endParaRPr/>
                    </a:p>
                  </a:txBody>
                  <a:tcPr marL="114300" marR="114300" marT="85725" marB="85725" anchor="ctr"/>
                </a:tc>
                <a:tc>
                  <a:txBody>
                    <a:bodyPr/>
                    <a:lstStyle/>
                    <a:p>
                      <a:pPr marL="0" marR="0" lvl="0" indent="0" algn="ctr" rtl="0">
                        <a:lnSpc>
                          <a:spcPct val="100000"/>
                        </a:lnSpc>
                        <a:spcBef>
                          <a:spcPts val="0"/>
                        </a:spcBef>
                        <a:spcAft>
                          <a:spcPts val="0"/>
                        </a:spcAft>
                        <a:buNone/>
                      </a:pPr>
                      <a:r>
                        <a:rPr lang="en-US" sz="1400" b="1" u="none" strike="noStrike" cap="none">
                          <a:latin typeface="Century Gothic"/>
                          <a:ea typeface="Century Gothic"/>
                          <a:cs typeface="Century Gothic"/>
                          <a:sym typeface="Century Gothic"/>
                        </a:rPr>
                        <a:t>Revenue</a:t>
                      </a:r>
                      <a:endParaRPr/>
                    </a:p>
                  </a:txBody>
                  <a:tcPr marL="114300" marR="114300" marT="85725" marB="85725" anchor="ctr"/>
                </a:tc>
                <a:tc>
                  <a:txBody>
                    <a:bodyPr/>
                    <a:lstStyle/>
                    <a:p>
                      <a:pPr marL="0" marR="0" lvl="0" indent="0" algn="ctr" rtl="0">
                        <a:lnSpc>
                          <a:spcPct val="100000"/>
                        </a:lnSpc>
                        <a:spcBef>
                          <a:spcPts val="0"/>
                        </a:spcBef>
                        <a:spcAft>
                          <a:spcPts val="0"/>
                        </a:spcAft>
                        <a:buNone/>
                      </a:pPr>
                      <a:r>
                        <a:rPr lang="en-US" sz="1400" b="1" u="none" strike="noStrike" cap="none">
                          <a:latin typeface="Century Gothic"/>
                          <a:ea typeface="Century Gothic"/>
                          <a:cs typeface="Century Gothic"/>
                          <a:sym typeface="Century Gothic"/>
                        </a:rPr>
                        <a:t>Expenses</a:t>
                      </a:r>
                      <a:endParaRPr/>
                    </a:p>
                  </a:txBody>
                  <a:tcPr marL="114300" marR="114300" marT="85725" marB="85725" anchor="ctr"/>
                </a:tc>
                <a:tc>
                  <a:txBody>
                    <a:bodyPr/>
                    <a:lstStyle/>
                    <a:p>
                      <a:pPr marL="0" marR="0" lvl="0" indent="0" algn="ctr" rtl="0">
                        <a:lnSpc>
                          <a:spcPct val="100000"/>
                        </a:lnSpc>
                        <a:spcBef>
                          <a:spcPts val="0"/>
                        </a:spcBef>
                        <a:spcAft>
                          <a:spcPts val="0"/>
                        </a:spcAft>
                        <a:buNone/>
                      </a:pPr>
                      <a:r>
                        <a:rPr lang="en-US" sz="1400" b="1" u="none" strike="noStrike" cap="none">
                          <a:latin typeface="Century Gothic"/>
                          <a:ea typeface="Century Gothic"/>
                          <a:cs typeface="Century Gothic"/>
                          <a:sym typeface="Century Gothic"/>
                        </a:rPr>
                        <a:t>Net Income</a:t>
                      </a:r>
                      <a:endParaRPr/>
                    </a:p>
                  </a:txBody>
                  <a:tcPr marL="114300" marR="114300" marT="85725" marB="85725" anchor="ctr"/>
                </a:tc>
                <a:extLst>
                  <a:ext uri="{0D108BD9-81ED-4DB2-BD59-A6C34878D82A}">
                    <a16:rowId xmlns:a16="http://schemas.microsoft.com/office/drawing/2014/main" val="10002"/>
                  </a:ext>
                </a:extLst>
              </a:tr>
              <a:tr h="0">
                <a:tc>
                  <a:txBody>
                    <a:bodyPr/>
                    <a:lstStyle/>
                    <a:p>
                      <a:pPr marL="0" marR="0" lvl="0" indent="0" algn="l" rtl="0">
                        <a:lnSpc>
                          <a:spcPct val="100000"/>
                        </a:lnSpc>
                        <a:spcBef>
                          <a:spcPts val="0"/>
                        </a:spcBef>
                        <a:spcAft>
                          <a:spcPts val="0"/>
                        </a:spcAft>
                        <a:buNone/>
                      </a:pPr>
                      <a:r>
                        <a:rPr lang="en-US" sz="1400" u="none" strike="noStrike" cap="none">
                          <a:latin typeface="Century Gothic"/>
                          <a:ea typeface="Century Gothic"/>
                          <a:cs typeface="Century Gothic"/>
                          <a:sym typeface="Century Gothic"/>
                        </a:rPr>
                        <a:t>Accrued Revenues</a:t>
                      </a:r>
                      <a:endParaRPr/>
                    </a:p>
                  </a:txBody>
                  <a:tcPr marL="114300" marR="114300" marT="85725" marB="85725" anchor="ctr"/>
                </a:tc>
                <a:tc>
                  <a:txBody>
                    <a:bodyPr/>
                    <a:lstStyle/>
                    <a:p>
                      <a:pPr marL="0" marR="0" lvl="0" indent="0" algn="l" rtl="0">
                        <a:lnSpc>
                          <a:spcPct val="100000"/>
                        </a:lnSpc>
                        <a:spcBef>
                          <a:spcPts val="0"/>
                        </a:spcBef>
                        <a:spcAft>
                          <a:spcPts val="0"/>
                        </a:spcAft>
                        <a:buNone/>
                      </a:pPr>
                      <a:r>
                        <a:rPr lang="en-US" sz="1400" u="none" strike="noStrike" cap="none">
                          <a:latin typeface="Century Gothic"/>
                          <a:ea typeface="Century Gothic"/>
                          <a:cs typeface="Century Gothic"/>
                          <a:sym typeface="Century Gothic"/>
                        </a:rPr>
                        <a:t>Understated</a:t>
                      </a:r>
                      <a:endParaRPr/>
                    </a:p>
                  </a:txBody>
                  <a:tcPr marL="114300" marR="114300" marT="85725" marB="85725" anchor="ctr"/>
                </a:tc>
                <a:tc>
                  <a:txBody>
                    <a:bodyPr/>
                    <a:lstStyle/>
                    <a:p>
                      <a:pPr marL="0" marR="0" lvl="0" indent="0" algn="l" rtl="0">
                        <a:lnSpc>
                          <a:spcPct val="100000"/>
                        </a:lnSpc>
                        <a:spcBef>
                          <a:spcPts val="0"/>
                        </a:spcBef>
                        <a:spcAft>
                          <a:spcPts val="0"/>
                        </a:spcAft>
                        <a:buNone/>
                      </a:pPr>
                      <a:endParaRPr sz="1400" u="none" strike="noStrike" cap="none">
                        <a:latin typeface="Century Gothic"/>
                        <a:ea typeface="Century Gothic"/>
                        <a:cs typeface="Century Gothic"/>
                        <a:sym typeface="Century Gothic"/>
                      </a:endParaRPr>
                    </a:p>
                  </a:txBody>
                  <a:tcPr marL="114300" marR="114300" marT="85725" marB="85725" anchor="ctr"/>
                </a:tc>
                <a:tc>
                  <a:txBody>
                    <a:bodyPr/>
                    <a:lstStyle/>
                    <a:p>
                      <a:pPr marL="0" marR="0" lvl="0" indent="0" algn="l" rtl="0">
                        <a:lnSpc>
                          <a:spcPct val="100000"/>
                        </a:lnSpc>
                        <a:spcBef>
                          <a:spcPts val="0"/>
                        </a:spcBef>
                        <a:spcAft>
                          <a:spcPts val="0"/>
                        </a:spcAft>
                        <a:buNone/>
                      </a:pPr>
                      <a:r>
                        <a:rPr lang="en-US" sz="1400" u="none" strike="noStrike" cap="none">
                          <a:latin typeface="Century Gothic"/>
                          <a:ea typeface="Century Gothic"/>
                          <a:cs typeface="Century Gothic"/>
                          <a:sym typeface="Century Gothic"/>
                        </a:rPr>
                        <a:t>Understated</a:t>
                      </a:r>
                      <a:endParaRPr/>
                    </a:p>
                  </a:txBody>
                  <a:tcPr marL="114300" marR="114300" marT="85725" marB="85725" anchor="ctr"/>
                </a:tc>
                <a:tc>
                  <a:txBody>
                    <a:bodyPr/>
                    <a:lstStyle/>
                    <a:p>
                      <a:pPr marL="0" marR="0" lvl="0" indent="0" algn="l" rtl="0">
                        <a:lnSpc>
                          <a:spcPct val="100000"/>
                        </a:lnSpc>
                        <a:spcBef>
                          <a:spcPts val="0"/>
                        </a:spcBef>
                        <a:spcAft>
                          <a:spcPts val="0"/>
                        </a:spcAft>
                        <a:buNone/>
                      </a:pPr>
                      <a:r>
                        <a:rPr lang="en-US" sz="1400" u="none" strike="noStrike" cap="none">
                          <a:latin typeface="Century Gothic"/>
                          <a:ea typeface="Century Gothic"/>
                          <a:cs typeface="Century Gothic"/>
                          <a:sym typeface="Century Gothic"/>
                        </a:rPr>
                        <a:t>Understated</a:t>
                      </a:r>
                      <a:endParaRPr/>
                    </a:p>
                  </a:txBody>
                  <a:tcPr marL="114300" marR="114300" marT="85725" marB="85725" anchor="ctr"/>
                </a:tc>
                <a:tc>
                  <a:txBody>
                    <a:bodyPr/>
                    <a:lstStyle/>
                    <a:p>
                      <a:pPr marL="0" marR="0" lvl="0" indent="0" algn="l" rtl="0">
                        <a:lnSpc>
                          <a:spcPct val="100000"/>
                        </a:lnSpc>
                        <a:spcBef>
                          <a:spcPts val="0"/>
                        </a:spcBef>
                        <a:spcAft>
                          <a:spcPts val="0"/>
                        </a:spcAft>
                        <a:buNone/>
                      </a:pPr>
                      <a:endParaRPr sz="1400" u="none" strike="noStrike" cap="none">
                        <a:latin typeface="Century Gothic"/>
                        <a:ea typeface="Century Gothic"/>
                        <a:cs typeface="Century Gothic"/>
                        <a:sym typeface="Century Gothic"/>
                      </a:endParaRPr>
                    </a:p>
                  </a:txBody>
                  <a:tcPr marL="114300" marR="114300" marT="85725" marB="85725" anchor="ctr"/>
                </a:tc>
                <a:tc>
                  <a:txBody>
                    <a:bodyPr/>
                    <a:lstStyle/>
                    <a:p>
                      <a:pPr marL="0" marR="0" lvl="0" indent="0" algn="l" rtl="0">
                        <a:lnSpc>
                          <a:spcPct val="100000"/>
                        </a:lnSpc>
                        <a:spcBef>
                          <a:spcPts val="0"/>
                        </a:spcBef>
                        <a:spcAft>
                          <a:spcPts val="0"/>
                        </a:spcAft>
                        <a:buNone/>
                      </a:pPr>
                      <a:r>
                        <a:rPr lang="en-US" sz="1400" u="none" strike="noStrike" cap="none">
                          <a:latin typeface="Century Gothic"/>
                          <a:ea typeface="Century Gothic"/>
                          <a:cs typeface="Century Gothic"/>
                          <a:sym typeface="Century Gothic"/>
                        </a:rPr>
                        <a:t>Understated</a:t>
                      </a:r>
                      <a:endParaRPr/>
                    </a:p>
                  </a:txBody>
                  <a:tcPr marL="114300" marR="114300" marT="85725" marB="85725" anchor="ctr"/>
                </a:tc>
                <a:extLst>
                  <a:ext uri="{0D108BD9-81ED-4DB2-BD59-A6C34878D82A}">
                    <a16:rowId xmlns:a16="http://schemas.microsoft.com/office/drawing/2014/main" val="10003"/>
                  </a:ext>
                </a:extLst>
              </a:tr>
              <a:tr h="0">
                <a:tc>
                  <a:txBody>
                    <a:bodyPr/>
                    <a:lstStyle/>
                    <a:p>
                      <a:pPr marL="0" marR="0" lvl="0" indent="0" algn="l" rtl="0">
                        <a:lnSpc>
                          <a:spcPct val="100000"/>
                        </a:lnSpc>
                        <a:spcBef>
                          <a:spcPts val="0"/>
                        </a:spcBef>
                        <a:spcAft>
                          <a:spcPts val="0"/>
                        </a:spcAft>
                        <a:buNone/>
                      </a:pPr>
                      <a:r>
                        <a:rPr lang="en-US" sz="1400" u="none" strike="noStrike" cap="none">
                          <a:latin typeface="Century Gothic"/>
                          <a:ea typeface="Century Gothic"/>
                          <a:cs typeface="Century Gothic"/>
                          <a:sym typeface="Century Gothic"/>
                        </a:rPr>
                        <a:t>Accrued Expenses</a:t>
                      </a:r>
                      <a:endParaRPr/>
                    </a:p>
                  </a:txBody>
                  <a:tcPr marL="114300" marR="114300" marT="85725" marB="85725" anchor="ctr"/>
                </a:tc>
                <a:tc>
                  <a:txBody>
                    <a:bodyPr/>
                    <a:lstStyle/>
                    <a:p>
                      <a:pPr marL="0" marR="0" lvl="0" indent="0" algn="l" rtl="0">
                        <a:lnSpc>
                          <a:spcPct val="100000"/>
                        </a:lnSpc>
                        <a:spcBef>
                          <a:spcPts val="0"/>
                        </a:spcBef>
                        <a:spcAft>
                          <a:spcPts val="0"/>
                        </a:spcAft>
                        <a:buNone/>
                      </a:pPr>
                      <a:endParaRPr sz="1400" u="none" strike="noStrike" cap="none">
                        <a:latin typeface="Century Gothic"/>
                        <a:ea typeface="Century Gothic"/>
                        <a:cs typeface="Century Gothic"/>
                        <a:sym typeface="Century Gothic"/>
                      </a:endParaRPr>
                    </a:p>
                  </a:txBody>
                  <a:tcPr marL="114300" marR="114300" marT="85725" marB="85725" anchor="ctr"/>
                </a:tc>
                <a:tc>
                  <a:txBody>
                    <a:bodyPr/>
                    <a:lstStyle/>
                    <a:p>
                      <a:pPr marL="0" marR="0" lvl="0" indent="0" algn="l" rtl="0">
                        <a:lnSpc>
                          <a:spcPct val="100000"/>
                        </a:lnSpc>
                        <a:spcBef>
                          <a:spcPts val="0"/>
                        </a:spcBef>
                        <a:spcAft>
                          <a:spcPts val="0"/>
                        </a:spcAft>
                        <a:buNone/>
                      </a:pPr>
                      <a:r>
                        <a:rPr lang="en-US" sz="1400" u="none" strike="noStrike" cap="none">
                          <a:latin typeface="Century Gothic"/>
                          <a:ea typeface="Century Gothic"/>
                          <a:cs typeface="Century Gothic"/>
                          <a:sym typeface="Century Gothic"/>
                        </a:rPr>
                        <a:t>Understated</a:t>
                      </a:r>
                      <a:endParaRPr/>
                    </a:p>
                  </a:txBody>
                  <a:tcPr marL="114300" marR="114300" marT="85725" marB="85725" anchor="ctr"/>
                </a:tc>
                <a:tc>
                  <a:txBody>
                    <a:bodyPr/>
                    <a:lstStyle/>
                    <a:p>
                      <a:pPr marL="0" marR="0" lvl="0" indent="0" algn="l" rtl="0">
                        <a:lnSpc>
                          <a:spcPct val="100000"/>
                        </a:lnSpc>
                        <a:spcBef>
                          <a:spcPts val="0"/>
                        </a:spcBef>
                        <a:spcAft>
                          <a:spcPts val="0"/>
                        </a:spcAft>
                        <a:buNone/>
                      </a:pPr>
                      <a:r>
                        <a:rPr lang="en-US" sz="1400" u="none" strike="noStrike" cap="none">
                          <a:latin typeface="Century Gothic"/>
                          <a:ea typeface="Century Gothic"/>
                          <a:cs typeface="Century Gothic"/>
                          <a:sym typeface="Century Gothic"/>
                        </a:rPr>
                        <a:t>Overstated</a:t>
                      </a:r>
                      <a:endParaRPr/>
                    </a:p>
                  </a:txBody>
                  <a:tcPr marL="114300" marR="114300" marT="85725" marB="85725" anchor="ctr"/>
                </a:tc>
                <a:tc>
                  <a:txBody>
                    <a:bodyPr/>
                    <a:lstStyle/>
                    <a:p>
                      <a:pPr marL="0" marR="0" lvl="0" indent="0" algn="l" rtl="0">
                        <a:lnSpc>
                          <a:spcPct val="100000"/>
                        </a:lnSpc>
                        <a:spcBef>
                          <a:spcPts val="0"/>
                        </a:spcBef>
                        <a:spcAft>
                          <a:spcPts val="0"/>
                        </a:spcAft>
                        <a:buNone/>
                      </a:pPr>
                      <a:endParaRPr sz="1400" u="none" strike="noStrike" cap="none">
                        <a:latin typeface="Century Gothic"/>
                        <a:ea typeface="Century Gothic"/>
                        <a:cs typeface="Century Gothic"/>
                        <a:sym typeface="Century Gothic"/>
                      </a:endParaRPr>
                    </a:p>
                  </a:txBody>
                  <a:tcPr marL="114300" marR="114300" marT="85725" marB="85725" anchor="ctr"/>
                </a:tc>
                <a:tc>
                  <a:txBody>
                    <a:bodyPr/>
                    <a:lstStyle/>
                    <a:p>
                      <a:pPr marL="0" marR="0" lvl="0" indent="0" algn="l" rtl="0">
                        <a:lnSpc>
                          <a:spcPct val="100000"/>
                        </a:lnSpc>
                        <a:spcBef>
                          <a:spcPts val="0"/>
                        </a:spcBef>
                        <a:spcAft>
                          <a:spcPts val="0"/>
                        </a:spcAft>
                        <a:buNone/>
                      </a:pPr>
                      <a:r>
                        <a:rPr lang="en-US" sz="1400" u="none" strike="noStrike" cap="none">
                          <a:latin typeface="Century Gothic"/>
                          <a:ea typeface="Century Gothic"/>
                          <a:cs typeface="Century Gothic"/>
                          <a:sym typeface="Century Gothic"/>
                        </a:rPr>
                        <a:t>Understated</a:t>
                      </a:r>
                      <a:endParaRPr/>
                    </a:p>
                  </a:txBody>
                  <a:tcPr marL="114300" marR="114300" marT="85725" marB="85725" anchor="ctr"/>
                </a:tc>
                <a:tc>
                  <a:txBody>
                    <a:bodyPr/>
                    <a:lstStyle/>
                    <a:p>
                      <a:pPr marL="0" marR="0" lvl="0" indent="0" algn="l" rtl="0">
                        <a:lnSpc>
                          <a:spcPct val="100000"/>
                        </a:lnSpc>
                        <a:spcBef>
                          <a:spcPts val="0"/>
                        </a:spcBef>
                        <a:spcAft>
                          <a:spcPts val="0"/>
                        </a:spcAft>
                        <a:buNone/>
                      </a:pPr>
                      <a:r>
                        <a:rPr lang="en-US" sz="1400" u="none" strike="noStrike" cap="none">
                          <a:latin typeface="Century Gothic"/>
                          <a:ea typeface="Century Gothic"/>
                          <a:cs typeface="Century Gothic"/>
                          <a:sym typeface="Century Gothic"/>
                        </a:rPr>
                        <a:t>Overstated</a:t>
                      </a:r>
                      <a:endParaRPr/>
                    </a:p>
                  </a:txBody>
                  <a:tcPr marL="114300" marR="114300" marT="85725" marB="85725" anchor="ctr"/>
                </a:tc>
                <a:extLst>
                  <a:ext uri="{0D108BD9-81ED-4DB2-BD59-A6C34878D82A}">
                    <a16:rowId xmlns:a16="http://schemas.microsoft.com/office/drawing/2014/main" val="10004"/>
                  </a:ext>
                </a:extLst>
              </a:tr>
              <a:tr h="0">
                <a:tc>
                  <a:txBody>
                    <a:bodyPr/>
                    <a:lstStyle/>
                    <a:p>
                      <a:pPr marL="0" marR="0" lvl="0" indent="0" algn="l" rtl="0">
                        <a:lnSpc>
                          <a:spcPct val="100000"/>
                        </a:lnSpc>
                        <a:spcBef>
                          <a:spcPts val="0"/>
                        </a:spcBef>
                        <a:spcAft>
                          <a:spcPts val="0"/>
                        </a:spcAft>
                        <a:buNone/>
                      </a:pPr>
                      <a:r>
                        <a:rPr lang="en-US" sz="1400" u="none" strike="noStrike" cap="none">
                          <a:latin typeface="Century Gothic"/>
                          <a:ea typeface="Century Gothic"/>
                          <a:cs typeface="Century Gothic"/>
                          <a:sym typeface="Century Gothic"/>
                        </a:rPr>
                        <a:t>Unearned Revenues</a:t>
                      </a:r>
                      <a:endParaRPr/>
                    </a:p>
                  </a:txBody>
                  <a:tcPr marL="114300" marR="114300" marT="85725" marB="85725" anchor="ctr"/>
                </a:tc>
                <a:tc>
                  <a:txBody>
                    <a:bodyPr/>
                    <a:lstStyle/>
                    <a:p>
                      <a:pPr marL="0" marR="0" lvl="0" indent="0" algn="l" rtl="0">
                        <a:lnSpc>
                          <a:spcPct val="100000"/>
                        </a:lnSpc>
                        <a:spcBef>
                          <a:spcPts val="0"/>
                        </a:spcBef>
                        <a:spcAft>
                          <a:spcPts val="0"/>
                        </a:spcAft>
                        <a:buNone/>
                      </a:pPr>
                      <a:endParaRPr sz="1400" u="none" strike="noStrike" cap="none">
                        <a:latin typeface="Century Gothic"/>
                        <a:ea typeface="Century Gothic"/>
                        <a:cs typeface="Century Gothic"/>
                        <a:sym typeface="Century Gothic"/>
                      </a:endParaRPr>
                    </a:p>
                  </a:txBody>
                  <a:tcPr marL="114300" marR="114300" marT="85725" marB="85725" anchor="ctr"/>
                </a:tc>
                <a:tc>
                  <a:txBody>
                    <a:bodyPr/>
                    <a:lstStyle/>
                    <a:p>
                      <a:pPr marL="0" marR="0" lvl="0" indent="0" algn="l" rtl="0">
                        <a:lnSpc>
                          <a:spcPct val="100000"/>
                        </a:lnSpc>
                        <a:spcBef>
                          <a:spcPts val="0"/>
                        </a:spcBef>
                        <a:spcAft>
                          <a:spcPts val="0"/>
                        </a:spcAft>
                        <a:buNone/>
                      </a:pPr>
                      <a:r>
                        <a:rPr lang="en-US" sz="1400" u="none" strike="noStrike" cap="none">
                          <a:latin typeface="Century Gothic"/>
                          <a:ea typeface="Century Gothic"/>
                          <a:cs typeface="Century Gothic"/>
                          <a:sym typeface="Century Gothic"/>
                        </a:rPr>
                        <a:t>Overstated</a:t>
                      </a:r>
                      <a:endParaRPr/>
                    </a:p>
                  </a:txBody>
                  <a:tcPr marL="114300" marR="114300" marT="85725" marB="85725" anchor="ctr"/>
                </a:tc>
                <a:tc>
                  <a:txBody>
                    <a:bodyPr/>
                    <a:lstStyle/>
                    <a:p>
                      <a:pPr marL="0" marR="0" lvl="0" indent="0" algn="l" rtl="0">
                        <a:lnSpc>
                          <a:spcPct val="100000"/>
                        </a:lnSpc>
                        <a:spcBef>
                          <a:spcPts val="0"/>
                        </a:spcBef>
                        <a:spcAft>
                          <a:spcPts val="0"/>
                        </a:spcAft>
                        <a:buNone/>
                      </a:pPr>
                      <a:r>
                        <a:rPr lang="en-US" sz="1400" u="none" strike="noStrike" cap="none">
                          <a:latin typeface="Century Gothic"/>
                          <a:ea typeface="Century Gothic"/>
                          <a:cs typeface="Century Gothic"/>
                          <a:sym typeface="Century Gothic"/>
                        </a:rPr>
                        <a:t>Overstated</a:t>
                      </a:r>
                      <a:endParaRPr/>
                    </a:p>
                  </a:txBody>
                  <a:tcPr marL="114300" marR="114300" marT="85725" marB="85725" anchor="ctr"/>
                </a:tc>
                <a:tc>
                  <a:txBody>
                    <a:bodyPr/>
                    <a:lstStyle/>
                    <a:p>
                      <a:pPr marL="0" marR="0" lvl="0" indent="0" algn="l" rtl="0">
                        <a:lnSpc>
                          <a:spcPct val="100000"/>
                        </a:lnSpc>
                        <a:spcBef>
                          <a:spcPts val="0"/>
                        </a:spcBef>
                        <a:spcAft>
                          <a:spcPts val="0"/>
                        </a:spcAft>
                        <a:buNone/>
                      </a:pPr>
                      <a:r>
                        <a:rPr lang="en-US" sz="1400" u="none" strike="noStrike" cap="none">
                          <a:latin typeface="Century Gothic"/>
                          <a:ea typeface="Century Gothic"/>
                          <a:cs typeface="Century Gothic"/>
                          <a:sym typeface="Century Gothic"/>
                        </a:rPr>
                        <a:t>Understated</a:t>
                      </a:r>
                      <a:endParaRPr/>
                    </a:p>
                  </a:txBody>
                  <a:tcPr marL="114300" marR="114300" marT="85725" marB="85725" anchor="ctr"/>
                </a:tc>
                <a:tc>
                  <a:txBody>
                    <a:bodyPr/>
                    <a:lstStyle/>
                    <a:p>
                      <a:pPr marL="0" marR="0" lvl="0" indent="0" algn="l" rtl="0">
                        <a:lnSpc>
                          <a:spcPct val="100000"/>
                        </a:lnSpc>
                        <a:spcBef>
                          <a:spcPts val="0"/>
                        </a:spcBef>
                        <a:spcAft>
                          <a:spcPts val="0"/>
                        </a:spcAft>
                        <a:buNone/>
                      </a:pPr>
                      <a:endParaRPr sz="1400" u="none" strike="noStrike" cap="none">
                        <a:latin typeface="Century Gothic"/>
                        <a:ea typeface="Century Gothic"/>
                        <a:cs typeface="Century Gothic"/>
                        <a:sym typeface="Century Gothic"/>
                      </a:endParaRPr>
                    </a:p>
                  </a:txBody>
                  <a:tcPr marL="114300" marR="114300" marT="85725" marB="85725" anchor="ctr"/>
                </a:tc>
                <a:tc>
                  <a:txBody>
                    <a:bodyPr/>
                    <a:lstStyle/>
                    <a:p>
                      <a:pPr marL="0" marR="0" lvl="0" indent="0" algn="l" rtl="0">
                        <a:lnSpc>
                          <a:spcPct val="100000"/>
                        </a:lnSpc>
                        <a:spcBef>
                          <a:spcPts val="0"/>
                        </a:spcBef>
                        <a:spcAft>
                          <a:spcPts val="0"/>
                        </a:spcAft>
                        <a:buNone/>
                      </a:pPr>
                      <a:r>
                        <a:rPr lang="en-US" sz="1400" u="none" strike="noStrike" cap="none">
                          <a:latin typeface="Century Gothic"/>
                          <a:ea typeface="Century Gothic"/>
                          <a:cs typeface="Century Gothic"/>
                          <a:sym typeface="Century Gothic"/>
                        </a:rPr>
                        <a:t>Understated</a:t>
                      </a:r>
                      <a:endParaRPr/>
                    </a:p>
                  </a:txBody>
                  <a:tcPr marL="114300" marR="114300" marT="85725" marB="85725" anchor="ctr"/>
                </a:tc>
                <a:extLst>
                  <a:ext uri="{0D108BD9-81ED-4DB2-BD59-A6C34878D82A}">
                    <a16:rowId xmlns:a16="http://schemas.microsoft.com/office/drawing/2014/main" val="10005"/>
                  </a:ext>
                </a:extLst>
              </a:tr>
              <a:tr h="0">
                <a:tc>
                  <a:txBody>
                    <a:bodyPr/>
                    <a:lstStyle/>
                    <a:p>
                      <a:pPr marL="0" marR="0" lvl="0" indent="0" algn="l" rtl="0">
                        <a:lnSpc>
                          <a:spcPct val="100000"/>
                        </a:lnSpc>
                        <a:spcBef>
                          <a:spcPts val="0"/>
                        </a:spcBef>
                        <a:spcAft>
                          <a:spcPts val="0"/>
                        </a:spcAft>
                        <a:buNone/>
                      </a:pPr>
                      <a:r>
                        <a:rPr lang="en-US" sz="1400" u="none" strike="noStrike" cap="none">
                          <a:latin typeface="Century Gothic"/>
                          <a:ea typeface="Century Gothic"/>
                          <a:cs typeface="Century Gothic"/>
                          <a:sym typeface="Century Gothic"/>
                        </a:rPr>
                        <a:t>Prepaid Expenses</a:t>
                      </a:r>
                      <a:endParaRPr/>
                    </a:p>
                  </a:txBody>
                  <a:tcPr marL="114300" marR="114300" marT="85725" marB="85725" anchor="ctr"/>
                </a:tc>
                <a:tc>
                  <a:txBody>
                    <a:bodyPr/>
                    <a:lstStyle/>
                    <a:p>
                      <a:pPr marL="0" marR="0" lvl="0" indent="0" algn="l" rtl="0">
                        <a:lnSpc>
                          <a:spcPct val="100000"/>
                        </a:lnSpc>
                        <a:spcBef>
                          <a:spcPts val="0"/>
                        </a:spcBef>
                        <a:spcAft>
                          <a:spcPts val="0"/>
                        </a:spcAft>
                        <a:buNone/>
                      </a:pPr>
                      <a:r>
                        <a:rPr lang="en-US" sz="1400" u="none" strike="noStrike" cap="none">
                          <a:latin typeface="Century Gothic"/>
                          <a:ea typeface="Century Gothic"/>
                          <a:cs typeface="Century Gothic"/>
                          <a:sym typeface="Century Gothic"/>
                        </a:rPr>
                        <a:t>Overstated</a:t>
                      </a:r>
                      <a:endParaRPr/>
                    </a:p>
                  </a:txBody>
                  <a:tcPr marL="114300" marR="114300" marT="85725" marB="85725" anchor="ctr"/>
                </a:tc>
                <a:tc>
                  <a:txBody>
                    <a:bodyPr/>
                    <a:lstStyle/>
                    <a:p>
                      <a:pPr marL="0" marR="0" lvl="0" indent="0" algn="l" rtl="0">
                        <a:lnSpc>
                          <a:spcPct val="100000"/>
                        </a:lnSpc>
                        <a:spcBef>
                          <a:spcPts val="0"/>
                        </a:spcBef>
                        <a:spcAft>
                          <a:spcPts val="0"/>
                        </a:spcAft>
                        <a:buNone/>
                      </a:pPr>
                      <a:endParaRPr sz="1400" u="none" strike="noStrike" cap="none">
                        <a:latin typeface="Century Gothic"/>
                        <a:ea typeface="Century Gothic"/>
                        <a:cs typeface="Century Gothic"/>
                        <a:sym typeface="Century Gothic"/>
                      </a:endParaRPr>
                    </a:p>
                  </a:txBody>
                  <a:tcPr marL="114300" marR="114300" marT="85725" marB="85725" anchor="ctr"/>
                </a:tc>
                <a:tc>
                  <a:txBody>
                    <a:bodyPr/>
                    <a:lstStyle/>
                    <a:p>
                      <a:pPr marL="0" marR="0" lvl="0" indent="0" algn="l" rtl="0">
                        <a:lnSpc>
                          <a:spcPct val="100000"/>
                        </a:lnSpc>
                        <a:spcBef>
                          <a:spcPts val="0"/>
                        </a:spcBef>
                        <a:spcAft>
                          <a:spcPts val="0"/>
                        </a:spcAft>
                        <a:buNone/>
                      </a:pPr>
                      <a:r>
                        <a:rPr lang="en-US" sz="1400" u="none" strike="noStrike" cap="none">
                          <a:latin typeface="Century Gothic"/>
                          <a:ea typeface="Century Gothic"/>
                          <a:cs typeface="Century Gothic"/>
                          <a:sym typeface="Century Gothic"/>
                        </a:rPr>
                        <a:t>Overstated</a:t>
                      </a:r>
                      <a:endParaRPr/>
                    </a:p>
                  </a:txBody>
                  <a:tcPr marL="114300" marR="114300" marT="85725" marB="85725" anchor="ctr"/>
                </a:tc>
                <a:tc>
                  <a:txBody>
                    <a:bodyPr/>
                    <a:lstStyle/>
                    <a:p>
                      <a:pPr marL="0" marR="0" lvl="0" indent="0" algn="l" rtl="0">
                        <a:lnSpc>
                          <a:spcPct val="100000"/>
                        </a:lnSpc>
                        <a:spcBef>
                          <a:spcPts val="0"/>
                        </a:spcBef>
                        <a:spcAft>
                          <a:spcPts val="0"/>
                        </a:spcAft>
                        <a:buNone/>
                      </a:pPr>
                      <a:endParaRPr sz="1400" u="none" strike="noStrike" cap="none">
                        <a:latin typeface="Century Gothic"/>
                        <a:ea typeface="Century Gothic"/>
                        <a:cs typeface="Century Gothic"/>
                        <a:sym typeface="Century Gothic"/>
                      </a:endParaRPr>
                    </a:p>
                  </a:txBody>
                  <a:tcPr marL="114300" marR="114300" marT="85725" marB="85725" anchor="ctr"/>
                </a:tc>
                <a:tc>
                  <a:txBody>
                    <a:bodyPr/>
                    <a:lstStyle/>
                    <a:p>
                      <a:pPr marL="0" marR="0" lvl="0" indent="0" algn="l" rtl="0">
                        <a:lnSpc>
                          <a:spcPct val="100000"/>
                        </a:lnSpc>
                        <a:spcBef>
                          <a:spcPts val="0"/>
                        </a:spcBef>
                        <a:spcAft>
                          <a:spcPts val="0"/>
                        </a:spcAft>
                        <a:buNone/>
                      </a:pPr>
                      <a:r>
                        <a:rPr lang="en-US" sz="1400" u="none" strike="noStrike" cap="none">
                          <a:latin typeface="Century Gothic"/>
                          <a:ea typeface="Century Gothic"/>
                          <a:cs typeface="Century Gothic"/>
                          <a:sym typeface="Century Gothic"/>
                        </a:rPr>
                        <a:t>Understated</a:t>
                      </a:r>
                      <a:endParaRPr/>
                    </a:p>
                  </a:txBody>
                  <a:tcPr marL="114300" marR="114300" marT="85725" marB="85725" anchor="ctr"/>
                </a:tc>
                <a:tc>
                  <a:txBody>
                    <a:bodyPr/>
                    <a:lstStyle/>
                    <a:p>
                      <a:pPr marL="0" marR="0" lvl="0" indent="0" algn="l" rtl="0">
                        <a:lnSpc>
                          <a:spcPct val="100000"/>
                        </a:lnSpc>
                        <a:spcBef>
                          <a:spcPts val="0"/>
                        </a:spcBef>
                        <a:spcAft>
                          <a:spcPts val="0"/>
                        </a:spcAft>
                        <a:buNone/>
                      </a:pPr>
                      <a:r>
                        <a:rPr lang="en-US" sz="1400" u="none" strike="noStrike" cap="none">
                          <a:latin typeface="Century Gothic"/>
                          <a:ea typeface="Century Gothic"/>
                          <a:cs typeface="Century Gothic"/>
                          <a:sym typeface="Century Gothic"/>
                        </a:rPr>
                        <a:t>Overstated</a:t>
                      </a:r>
                      <a:endParaRPr/>
                    </a:p>
                  </a:txBody>
                  <a:tcPr marL="114300" marR="114300" marT="85725" marB="85725" anchor="ctr"/>
                </a:tc>
                <a:extLst>
                  <a:ext uri="{0D108BD9-81ED-4DB2-BD59-A6C34878D82A}">
                    <a16:rowId xmlns:a16="http://schemas.microsoft.com/office/drawing/2014/main" val="10006"/>
                  </a:ext>
                </a:extLst>
              </a:tr>
            </a:tbl>
          </a:graphicData>
        </a:graphic>
      </p:graphicFrame>
      <p:sp>
        <p:nvSpPr>
          <p:cNvPr id="151" name="Google Shape;151;gab057eefc0_1_74"/>
          <p:cNvSpPr/>
          <p:nvPr/>
        </p:nvSpPr>
        <p:spPr>
          <a:xfrm>
            <a:off x="1582738" y="2246313"/>
            <a:ext cx="12192000" cy="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chemeClr val="dk1"/>
              </a:buClr>
              <a:buSzPts val="1800"/>
              <a:buFont typeface="Arial"/>
              <a:buNone/>
            </a:pPr>
            <a:br>
              <a:rPr lang="en-US" sz="1800" b="0" i="0" u="none" strike="noStrike" cap="none">
                <a:solidFill>
                  <a:schemeClr val="dk1"/>
                </a:solidFill>
                <a:latin typeface="Arial"/>
                <a:ea typeface="Arial"/>
                <a:cs typeface="Arial"/>
                <a:sym typeface="Arial"/>
              </a:rPr>
            </a:br>
            <a:endParaRPr sz="1800" b="0" i="0" u="none" strike="noStrike" cap="none">
              <a:solidFill>
                <a:schemeClr val="dk1"/>
              </a:solidFill>
              <a:latin typeface="Arial"/>
              <a:ea typeface="Arial"/>
              <a:cs typeface="Arial"/>
              <a:sym typeface="Aria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Google Shape;156;p8"/>
          <p:cNvSpPr txBox="1">
            <a:spLocks noGrp="1"/>
          </p:cNvSpPr>
          <p:nvPr>
            <p:ph type="title"/>
          </p:nvPr>
        </p:nvSpPr>
        <p:spPr>
          <a:xfrm>
            <a:off x="838200" y="537883"/>
            <a:ext cx="10515600" cy="2689500"/>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chemeClr val="dk1"/>
              </a:buClr>
              <a:buSzPts val="5000"/>
              <a:buFont typeface="Century Gothic"/>
              <a:buNone/>
            </a:pPr>
            <a:r>
              <a:rPr lang="en-US"/>
              <a:t>Preparing an Adjusted Trial Balance</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161" name="Google Shape;161;p9"/>
          <p:cNvSpPr txBox="1">
            <a:spLocks noGrp="1"/>
          </p:cNvSpPr>
          <p:nvPr>
            <p:ph type="title"/>
          </p:nvPr>
        </p:nvSpPr>
        <p:spPr>
          <a:xfrm>
            <a:off x="838200" y="365127"/>
            <a:ext cx="10515600" cy="1325700"/>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4400"/>
              <a:buFont typeface="Century Gothic"/>
              <a:buNone/>
            </a:pPr>
            <a:r>
              <a:rPr lang="en-US"/>
              <a:t>Learning Outcomes: Preparing an Adjusted Trial Balance</a:t>
            </a:r>
            <a:endParaRPr/>
          </a:p>
        </p:txBody>
      </p:sp>
      <p:sp>
        <p:nvSpPr>
          <p:cNvPr id="162" name="Google Shape;162;p9"/>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Autofit/>
          </a:bodyPr>
          <a:lstStyle/>
          <a:p>
            <a:pPr marL="38100" lvl="0" indent="0" algn="l" rtl="0">
              <a:lnSpc>
                <a:spcPct val="90000"/>
              </a:lnSpc>
              <a:spcBef>
                <a:spcPts val="750"/>
              </a:spcBef>
              <a:spcAft>
                <a:spcPts val="0"/>
              </a:spcAft>
              <a:buSzPts val="2800"/>
              <a:buNone/>
            </a:pPr>
            <a:r>
              <a:rPr lang="en-US" sz="2400"/>
              <a:t>4.3: Creating the adjusted trial balance	</a:t>
            </a:r>
            <a:endParaRPr/>
          </a:p>
          <a:p>
            <a:pPr marL="582930" lvl="0" indent="0" algn="l" rtl="0">
              <a:lnSpc>
                <a:spcPct val="90000"/>
              </a:lnSpc>
              <a:spcBef>
                <a:spcPts val="375"/>
              </a:spcBef>
              <a:spcAft>
                <a:spcPts val="0"/>
              </a:spcAft>
              <a:buClr>
                <a:schemeClr val="dk1"/>
              </a:buClr>
              <a:buSzPts val="1100"/>
              <a:buFont typeface="Arial"/>
              <a:buNone/>
            </a:pPr>
            <a:r>
              <a:rPr lang="en-US" sz="2000"/>
              <a:t>4.3.1: Posting adjusting entries to the ledgers and re-balancing the accounts</a:t>
            </a:r>
            <a:endParaRPr sz="2000"/>
          </a:p>
          <a:p>
            <a:pPr marL="582930" lvl="0" indent="0" algn="l" rtl="0">
              <a:lnSpc>
                <a:spcPct val="90000"/>
              </a:lnSpc>
              <a:spcBef>
                <a:spcPts val="375"/>
              </a:spcBef>
              <a:spcAft>
                <a:spcPts val="0"/>
              </a:spcAft>
              <a:buClr>
                <a:schemeClr val="dk1"/>
              </a:buClr>
              <a:buSzPts val="1100"/>
              <a:buFont typeface="Arial"/>
              <a:buNone/>
            </a:pPr>
            <a:r>
              <a:rPr lang="en-US" sz="2000"/>
              <a:t>4.3.2: Creating an adjusted trial balance using a worksheet</a:t>
            </a:r>
            <a:endParaRPr sz="2000"/>
          </a:p>
          <a:p>
            <a:pPr marL="582930" lvl="0" indent="0" algn="l" rtl="0">
              <a:lnSpc>
                <a:spcPct val="90000"/>
              </a:lnSpc>
              <a:spcBef>
                <a:spcPts val="375"/>
              </a:spcBef>
              <a:spcAft>
                <a:spcPts val="0"/>
              </a:spcAft>
              <a:buClr>
                <a:schemeClr val="dk1"/>
              </a:buClr>
              <a:buSzPts val="1100"/>
              <a:buFont typeface="Arial"/>
              <a:buNone/>
            </a:pPr>
            <a:endParaRPr sz="2000"/>
          </a:p>
          <a:p>
            <a:pPr marL="582930" lvl="1" indent="0" algn="l" rtl="0">
              <a:lnSpc>
                <a:spcPct val="90000"/>
              </a:lnSpc>
              <a:spcBef>
                <a:spcPts val="375"/>
              </a:spcBef>
              <a:spcAft>
                <a:spcPts val="0"/>
              </a:spcAft>
              <a:buSzPts val="2400"/>
              <a:buNone/>
            </a:pPr>
            <a:endParaRPr sz="200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8"/>
        <p:cNvGrpSpPr/>
        <p:nvPr/>
      </p:nvGrpSpPr>
      <p:grpSpPr>
        <a:xfrm>
          <a:off x="0" y="0"/>
          <a:ext cx="0" cy="0"/>
          <a:chOff x="0" y="0"/>
          <a:chExt cx="0" cy="0"/>
        </a:xfrm>
      </p:grpSpPr>
      <p:sp>
        <p:nvSpPr>
          <p:cNvPr id="49" name="Google Shape;49;p2"/>
          <p:cNvSpPr txBox="1">
            <a:spLocks noGrp="1"/>
          </p:cNvSpPr>
          <p:nvPr>
            <p:ph type="title"/>
          </p:nvPr>
        </p:nvSpPr>
        <p:spPr>
          <a:xfrm>
            <a:off x="838200" y="365127"/>
            <a:ext cx="10515600" cy="1325563"/>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4400"/>
              <a:buFont typeface="Century Gothic"/>
              <a:buNone/>
            </a:pPr>
            <a:r>
              <a:rPr lang="en-US"/>
              <a:t>Module Learning Outcomes</a:t>
            </a:r>
            <a:endParaRPr/>
          </a:p>
        </p:txBody>
      </p:sp>
      <p:sp>
        <p:nvSpPr>
          <p:cNvPr id="50" name="Google Shape;50;p2"/>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p>
            <a:pPr marL="38100" lvl="0" indent="0" algn="l" rtl="0">
              <a:lnSpc>
                <a:spcPct val="90000"/>
              </a:lnSpc>
              <a:spcBef>
                <a:spcPts val="750"/>
              </a:spcBef>
              <a:spcAft>
                <a:spcPts val="0"/>
              </a:spcAft>
              <a:buSzPts val="2800"/>
              <a:buNone/>
            </a:pPr>
            <a:r>
              <a:rPr lang="en-US" dirty="0"/>
              <a:t>Describe the complete accounting cycle</a:t>
            </a:r>
            <a:endParaRPr dirty="0"/>
          </a:p>
          <a:p>
            <a:pPr marL="38100" lvl="0" indent="0" algn="l" rtl="0">
              <a:lnSpc>
                <a:spcPct val="90000"/>
              </a:lnSpc>
              <a:spcBef>
                <a:spcPts val="750"/>
              </a:spcBef>
              <a:spcAft>
                <a:spcPts val="0"/>
              </a:spcAft>
              <a:buSzPts val="2800"/>
              <a:buNone/>
            </a:pPr>
            <a:endParaRPr dirty="0"/>
          </a:p>
          <a:p>
            <a:pPr marL="932688" lvl="0" indent="-457200" algn="l" rtl="0">
              <a:lnSpc>
                <a:spcPct val="90000"/>
              </a:lnSpc>
              <a:spcBef>
                <a:spcPts val="375"/>
              </a:spcBef>
              <a:spcAft>
                <a:spcPts val="0"/>
              </a:spcAft>
              <a:buSzPts val="2800"/>
              <a:buNone/>
            </a:pPr>
            <a:r>
              <a:rPr lang="en-US" sz="2400" dirty="0"/>
              <a:t>4.1: </a:t>
            </a:r>
            <a:r>
              <a:rPr lang="en-US" sz="2400" u="sng" dirty="0">
                <a:solidFill>
                  <a:schemeClr val="hlink"/>
                </a:solidFill>
                <a:hlinkClick r:id="rId3" action="ppaction://hlinksldjump"/>
              </a:rPr>
              <a:t>Describe the process of making adjusting journal entries</a:t>
            </a:r>
            <a:r>
              <a:rPr lang="en-US" sz="2400" dirty="0"/>
              <a:t>	</a:t>
            </a:r>
            <a:endParaRPr sz="2400" dirty="0"/>
          </a:p>
          <a:p>
            <a:pPr marL="932688" lvl="0" indent="-457200" algn="l" rtl="0">
              <a:lnSpc>
                <a:spcPct val="90000"/>
              </a:lnSpc>
              <a:spcBef>
                <a:spcPts val="375"/>
              </a:spcBef>
              <a:spcAft>
                <a:spcPts val="0"/>
              </a:spcAft>
              <a:buSzPts val="2800"/>
              <a:buNone/>
            </a:pPr>
            <a:r>
              <a:rPr lang="en-US" sz="2400" dirty="0"/>
              <a:t>4.2: </a:t>
            </a:r>
            <a:r>
              <a:rPr lang="en-US" sz="2400" u="sng" dirty="0">
                <a:solidFill>
                  <a:schemeClr val="hlink"/>
                </a:solidFill>
                <a:hlinkClick r:id="rId4" action="ppaction://hlinksldjump"/>
              </a:rPr>
              <a:t>Create adjusting journal entries</a:t>
            </a:r>
            <a:endParaRPr sz="2400" u="sng" dirty="0">
              <a:solidFill>
                <a:schemeClr val="hlink"/>
              </a:solidFill>
            </a:endParaRPr>
          </a:p>
          <a:p>
            <a:pPr marL="932688" lvl="0" indent="-457200" algn="l" rtl="0">
              <a:lnSpc>
                <a:spcPct val="90000"/>
              </a:lnSpc>
              <a:spcBef>
                <a:spcPts val="375"/>
              </a:spcBef>
              <a:spcAft>
                <a:spcPts val="0"/>
              </a:spcAft>
              <a:buSzPts val="2800"/>
              <a:buNone/>
            </a:pPr>
            <a:r>
              <a:rPr lang="en-US" sz="2400" dirty="0"/>
              <a:t>4.3: </a:t>
            </a:r>
            <a:r>
              <a:rPr lang="en-US" sz="2400" u="sng" dirty="0">
                <a:solidFill>
                  <a:schemeClr val="hlink"/>
                </a:solidFill>
                <a:hlinkClick r:id="rId5" action="ppaction://hlinksldjump"/>
              </a:rPr>
              <a:t>Creating the adjusted trial balance</a:t>
            </a:r>
            <a:endParaRPr sz="2400" dirty="0"/>
          </a:p>
          <a:p>
            <a:pPr marL="932688" lvl="0" indent="-457200" algn="l" rtl="0">
              <a:lnSpc>
                <a:spcPct val="90000"/>
              </a:lnSpc>
              <a:spcBef>
                <a:spcPts val="375"/>
              </a:spcBef>
              <a:spcAft>
                <a:spcPts val="0"/>
              </a:spcAft>
              <a:buClr>
                <a:schemeClr val="dk1"/>
              </a:buClr>
              <a:buSzPts val="2800"/>
              <a:buFont typeface="Arial"/>
              <a:buNone/>
            </a:pPr>
            <a:r>
              <a:rPr lang="en-US" sz="2400" dirty="0"/>
              <a:t>4.4: </a:t>
            </a:r>
            <a:r>
              <a:rPr lang="en-US" sz="2400" u="sng" dirty="0">
                <a:solidFill>
                  <a:schemeClr val="hlink"/>
                </a:solidFill>
                <a:hlinkClick r:id="rId6" action="ppaction://hlinksldjump"/>
              </a:rPr>
              <a:t>Use an adjusted trial balance to prepare financial statements</a:t>
            </a:r>
            <a:endParaRPr sz="2400" dirty="0"/>
          </a:p>
          <a:p>
            <a:pPr marL="932688" lvl="0" indent="-457200" algn="l" rtl="0">
              <a:lnSpc>
                <a:spcPct val="90000"/>
              </a:lnSpc>
              <a:spcBef>
                <a:spcPts val="375"/>
              </a:spcBef>
              <a:spcAft>
                <a:spcPts val="0"/>
              </a:spcAft>
              <a:buClr>
                <a:schemeClr val="dk1"/>
              </a:buClr>
              <a:buSzPts val="2800"/>
              <a:buFont typeface="Arial"/>
              <a:buNone/>
            </a:pPr>
            <a:r>
              <a:rPr lang="en-US" sz="2400" dirty="0"/>
              <a:t>4.5: </a:t>
            </a:r>
            <a:r>
              <a:rPr lang="en-US" sz="2400" u="sng" dirty="0">
                <a:solidFill>
                  <a:schemeClr val="hlink"/>
                </a:solidFill>
                <a:hlinkClick r:id="rId7" action="ppaction://hlinksldjump"/>
              </a:rPr>
              <a:t>Prepare and post closing entries</a:t>
            </a:r>
            <a:endParaRPr sz="24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sp>
        <p:nvSpPr>
          <p:cNvPr id="168" name="Google Shape;168;gab057eefc0_1_81"/>
          <p:cNvSpPr txBox="1">
            <a:spLocks noGrp="1"/>
          </p:cNvSpPr>
          <p:nvPr>
            <p:ph type="title"/>
          </p:nvPr>
        </p:nvSpPr>
        <p:spPr>
          <a:xfrm>
            <a:off x="838200" y="365127"/>
            <a:ext cx="10515600" cy="1325563"/>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SzPts val="4400"/>
              <a:buNone/>
            </a:pPr>
            <a:r>
              <a:rPr lang="en-US"/>
              <a:t>Posting Adjusting Entries to the Ledgers and Re-Balancing the Accounts</a:t>
            </a:r>
            <a:endParaRPr/>
          </a:p>
        </p:txBody>
      </p:sp>
      <p:sp>
        <p:nvSpPr>
          <p:cNvPr id="169" name="Google Shape;169;gab057eefc0_1_81"/>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p>
            <a:pPr marL="457200" lvl="0" indent="-406400" algn="l" rtl="0">
              <a:lnSpc>
                <a:spcPct val="90000"/>
              </a:lnSpc>
              <a:spcBef>
                <a:spcPts val="750"/>
              </a:spcBef>
              <a:spcAft>
                <a:spcPts val="0"/>
              </a:spcAft>
              <a:buSzPts val="2800"/>
              <a:buChar char="•"/>
            </a:pPr>
            <a:r>
              <a:rPr lang="en-US"/>
              <a:t>After preparing the journal entries, post them to the ledgers.</a:t>
            </a:r>
            <a:endParaRPr/>
          </a:p>
          <a:p>
            <a:pPr marL="457200" lvl="0" indent="-406400" algn="l" rtl="0">
              <a:lnSpc>
                <a:spcPct val="90000"/>
              </a:lnSpc>
              <a:spcBef>
                <a:spcPts val="750"/>
              </a:spcBef>
              <a:spcAft>
                <a:spcPts val="0"/>
              </a:spcAft>
              <a:buSzPts val="2800"/>
              <a:buChar char="•"/>
            </a:pPr>
            <a:r>
              <a:rPr lang="en-US"/>
              <a:t>Each account is analyzed and verified to start to create the adjusted trial balance:</a:t>
            </a:r>
            <a:endParaRPr/>
          </a:p>
          <a:p>
            <a:pPr marL="914400" lvl="1" indent="-381000" algn="l" rtl="0">
              <a:lnSpc>
                <a:spcPct val="90000"/>
              </a:lnSpc>
              <a:spcBef>
                <a:spcPts val="375"/>
              </a:spcBef>
              <a:spcAft>
                <a:spcPts val="0"/>
              </a:spcAft>
              <a:buSzPts val="2400"/>
              <a:buChar char="•"/>
            </a:pPr>
            <a:r>
              <a:rPr lang="en-US"/>
              <a:t>Checking</a:t>
            </a:r>
            <a:endParaRPr/>
          </a:p>
          <a:p>
            <a:pPr marL="914400" lvl="1" indent="-381000" algn="l" rtl="0">
              <a:lnSpc>
                <a:spcPct val="90000"/>
              </a:lnSpc>
              <a:spcBef>
                <a:spcPts val="375"/>
              </a:spcBef>
              <a:spcAft>
                <a:spcPts val="0"/>
              </a:spcAft>
              <a:buSzPts val="2400"/>
              <a:buChar char="•"/>
            </a:pPr>
            <a:r>
              <a:rPr lang="en-US"/>
              <a:t>Accounts Receivable</a:t>
            </a:r>
            <a:endParaRPr/>
          </a:p>
          <a:p>
            <a:pPr marL="914400" lvl="1" indent="-381000" algn="l" rtl="0">
              <a:lnSpc>
                <a:spcPct val="90000"/>
              </a:lnSpc>
              <a:spcBef>
                <a:spcPts val="375"/>
              </a:spcBef>
              <a:spcAft>
                <a:spcPts val="0"/>
              </a:spcAft>
              <a:buSzPts val="2400"/>
              <a:buChar char="•"/>
            </a:pPr>
            <a:r>
              <a:rPr lang="en-US"/>
              <a:t>Supplies</a:t>
            </a:r>
            <a:endParaRPr/>
          </a:p>
          <a:p>
            <a:pPr marL="914400" lvl="1" indent="-381000" algn="l" rtl="0">
              <a:lnSpc>
                <a:spcPct val="90000"/>
              </a:lnSpc>
              <a:spcBef>
                <a:spcPts val="375"/>
              </a:spcBef>
              <a:spcAft>
                <a:spcPts val="0"/>
              </a:spcAft>
              <a:buSzPts val="2400"/>
              <a:buChar char="•"/>
            </a:pPr>
            <a:r>
              <a:rPr lang="en-US"/>
              <a:t>Prepaid Rent</a:t>
            </a:r>
            <a:endParaRPr/>
          </a:p>
          <a:p>
            <a:pPr marL="914400" lvl="1" indent="-381000" algn="l" rtl="0">
              <a:lnSpc>
                <a:spcPct val="90000"/>
              </a:lnSpc>
              <a:spcBef>
                <a:spcPts val="375"/>
              </a:spcBef>
              <a:spcAft>
                <a:spcPts val="0"/>
              </a:spcAft>
              <a:buSzPts val="2400"/>
              <a:buChar char="•"/>
            </a:pPr>
            <a:r>
              <a:rPr lang="en-US"/>
              <a:t>Accounts Payable</a:t>
            </a:r>
            <a:endParaRPr/>
          </a:p>
          <a:p>
            <a:pPr marL="914400" lvl="1" indent="-381000" algn="l" rtl="0">
              <a:lnSpc>
                <a:spcPct val="90000"/>
              </a:lnSpc>
              <a:spcBef>
                <a:spcPts val="375"/>
              </a:spcBef>
              <a:spcAft>
                <a:spcPts val="0"/>
              </a:spcAft>
              <a:buSzPts val="2400"/>
              <a:buChar char="•"/>
            </a:pPr>
            <a:r>
              <a:rPr lang="en-US"/>
              <a:t>Capital Contributions</a:t>
            </a:r>
            <a:endParaRPr/>
          </a:p>
          <a:p>
            <a:pPr marL="914400" lvl="1" indent="-381000" algn="l" rtl="0">
              <a:lnSpc>
                <a:spcPct val="90000"/>
              </a:lnSpc>
              <a:spcBef>
                <a:spcPts val="375"/>
              </a:spcBef>
              <a:spcAft>
                <a:spcPts val="0"/>
              </a:spcAft>
              <a:buSzPts val="2400"/>
              <a:buChar char="•"/>
            </a:pPr>
            <a:r>
              <a:rPr lang="en-US"/>
              <a:t>Owner Withdrawals</a:t>
            </a:r>
            <a:endParaRPr/>
          </a:p>
          <a:p>
            <a:pPr marL="914400" lvl="1" indent="-381000" algn="l" rtl="0">
              <a:lnSpc>
                <a:spcPct val="90000"/>
              </a:lnSpc>
              <a:spcBef>
                <a:spcPts val="375"/>
              </a:spcBef>
              <a:spcAft>
                <a:spcPts val="0"/>
              </a:spcAft>
              <a:buSzPts val="2400"/>
              <a:buChar char="•"/>
            </a:pPr>
            <a:r>
              <a:rPr lang="en-US"/>
              <a:t>Service Revenue</a:t>
            </a:r>
            <a:endParaRPr/>
          </a:p>
          <a:p>
            <a:pPr marL="914400" lvl="1" indent="-381000" algn="l" rtl="0">
              <a:lnSpc>
                <a:spcPct val="90000"/>
              </a:lnSpc>
              <a:spcBef>
                <a:spcPts val="375"/>
              </a:spcBef>
              <a:spcAft>
                <a:spcPts val="0"/>
              </a:spcAft>
              <a:buSzPts val="2400"/>
              <a:buChar char="•"/>
            </a:pPr>
            <a:r>
              <a:rPr lang="en-US"/>
              <a:t>Insurance Revenue</a:t>
            </a:r>
            <a:endParaRPr/>
          </a:p>
          <a:p>
            <a:pPr marL="914400" lvl="1" indent="-381000" algn="l" rtl="0">
              <a:lnSpc>
                <a:spcPct val="90000"/>
              </a:lnSpc>
              <a:spcBef>
                <a:spcPts val="375"/>
              </a:spcBef>
              <a:spcAft>
                <a:spcPts val="0"/>
              </a:spcAft>
              <a:buSzPts val="2400"/>
              <a:buChar char="•"/>
            </a:pPr>
            <a:r>
              <a:rPr lang="en-US"/>
              <a:t>Rent Expense</a:t>
            </a:r>
            <a:endParaRPr/>
          </a:p>
          <a:p>
            <a:pPr marL="914400" lvl="1" indent="-381000" algn="l" rtl="0">
              <a:lnSpc>
                <a:spcPct val="90000"/>
              </a:lnSpc>
              <a:spcBef>
                <a:spcPts val="375"/>
              </a:spcBef>
              <a:spcAft>
                <a:spcPts val="0"/>
              </a:spcAft>
              <a:buSzPts val="2400"/>
              <a:buChar char="•"/>
            </a:pPr>
            <a:r>
              <a:rPr lang="en-US"/>
              <a:t>Supplies Expense</a:t>
            </a:r>
            <a:endParaRPr/>
          </a:p>
          <a:p>
            <a:pPr marL="914400" lvl="1" indent="-381000" algn="l" rtl="0">
              <a:lnSpc>
                <a:spcPct val="90000"/>
              </a:lnSpc>
              <a:spcBef>
                <a:spcPts val="375"/>
              </a:spcBef>
              <a:spcAft>
                <a:spcPts val="0"/>
              </a:spcAft>
              <a:buSzPts val="2400"/>
              <a:buChar char="•"/>
            </a:pPr>
            <a:r>
              <a:rPr lang="en-US"/>
              <a:t>Contractor Expense</a:t>
            </a:r>
            <a:endParaRPr/>
          </a:p>
          <a:p>
            <a:pPr marL="914400" lvl="1" indent="-228600" algn="l" rtl="0">
              <a:lnSpc>
                <a:spcPct val="90000"/>
              </a:lnSpc>
              <a:spcBef>
                <a:spcPts val="375"/>
              </a:spcBef>
              <a:spcAft>
                <a:spcPts val="0"/>
              </a:spcAft>
              <a:buSzPts val="2400"/>
              <a:buNone/>
            </a:pPr>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74"/>
        <p:cNvGrpSpPr/>
        <p:nvPr/>
      </p:nvGrpSpPr>
      <p:grpSpPr>
        <a:xfrm>
          <a:off x="0" y="0"/>
          <a:ext cx="0" cy="0"/>
          <a:chOff x="0" y="0"/>
          <a:chExt cx="0" cy="0"/>
        </a:xfrm>
      </p:grpSpPr>
      <p:sp>
        <p:nvSpPr>
          <p:cNvPr id="175" name="Google Shape;175;gab057eefc0_1_87"/>
          <p:cNvSpPr txBox="1">
            <a:spLocks noGrp="1"/>
          </p:cNvSpPr>
          <p:nvPr>
            <p:ph type="title"/>
          </p:nvPr>
        </p:nvSpPr>
        <p:spPr>
          <a:xfrm>
            <a:off x="838200" y="365127"/>
            <a:ext cx="10515600" cy="1325563"/>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4400"/>
              <a:buFont typeface="Century Gothic"/>
              <a:buNone/>
            </a:pPr>
            <a:r>
              <a:rPr lang="en-US"/>
              <a:t>Using the Worksheet (Trial Balance)</a:t>
            </a:r>
            <a:endParaRPr/>
          </a:p>
        </p:txBody>
      </p:sp>
      <p:graphicFrame>
        <p:nvGraphicFramePr>
          <p:cNvPr id="176" name="Google Shape;176;gab057eefc0_1_87"/>
          <p:cNvGraphicFramePr/>
          <p:nvPr/>
        </p:nvGraphicFramePr>
        <p:xfrm>
          <a:off x="3165585" y="1409348"/>
          <a:ext cx="3000000" cy="3000000"/>
        </p:xfrm>
        <a:graphic>
          <a:graphicData uri="http://schemas.openxmlformats.org/drawingml/2006/table">
            <a:tbl>
              <a:tblPr firstRow="1">
                <a:noFill/>
                <a:tableStyleId>{727055FB-B37F-4376-979B-B688EE106093}</a:tableStyleId>
              </a:tblPr>
              <a:tblGrid>
                <a:gridCol w="1293875">
                  <a:extLst>
                    <a:ext uri="{9D8B030D-6E8A-4147-A177-3AD203B41FA5}">
                      <a16:colId xmlns:a16="http://schemas.microsoft.com/office/drawing/2014/main" val="20000"/>
                    </a:ext>
                  </a:extLst>
                </a:gridCol>
                <a:gridCol w="2532175">
                  <a:extLst>
                    <a:ext uri="{9D8B030D-6E8A-4147-A177-3AD203B41FA5}">
                      <a16:colId xmlns:a16="http://schemas.microsoft.com/office/drawing/2014/main" val="20001"/>
                    </a:ext>
                  </a:extLst>
                </a:gridCol>
                <a:gridCol w="759650">
                  <a:extLst>
                    <a:ext uri="{9D8B030D-6E8A-4147-A177-3AD203B41FA5}">
                      <a16:colId xmlns:a16="http://schemas.microsoft.com/office/drawing/2014/main" val="20002"/>
                    </a:ext>
                  </a:extLst>
                </a:gridCol>
                <a:gridCol w="1041000">
                  <a:extLst>
                    <a:ext uri="{9D8B030D-6E8A-4147-A177-3AD203B41FA5}">
                      <a16:colId xmlns:a16="http://schemas.microsoft.com/office/drawing/2014/main" val="20003"/>
                    </a:ext>
                  </a:extLst>
                </a:gridCol>
              </a:tblGrid>
              <a:tr h="201675">
                <a:tc gridSpan="4">
                  <a:txBody>
                    <a:bodyPr/>
                    <a:lstStyle/>
                    <a:p>
                      <a:pPr marL="0" marR="0" lvl="0" indent="0" algn="ctr" rtl="0">
                        <a:lnSpc>
                          <a:spcPct val="100000"/>
                        </a:lnSpc>
                        <a:spcBef>
                          <a:spcPts val="0"/>
                        </a:spcBef>
                        <a:spcAft>
                          <a:spcPts val="0"/>
                        </a:spcAft>
                        <a:buNone/>
                      </a:pPr>
                      <a:r>
                        <a:rPr lang="en-US" sz="1100" u="none" strike="noStrike" cap="none">
                          <a:latin typeface="Century Gothic"/>
                          <a:ea typeface="Century Gothic"/>
                          <a:cs typeface="Century Gothic"/>
                          <a:sym typeface="Century Gothic"/>
                        </a:rPr>
                        <a:t>NeatNiks  </a:t>
                      </a:r>
                      <a:endParaRPr/>
                    </a:p>
                    <a:p>
                      <a:pPr marL="0" marR="0" lvl="0" indent="0" algn="ctr" rtl="0">
                        <a:lnSpc>
                          <a:spcPct val="100000"/>
                        </a:lnSpc>
                        <a:spcBef>
                          <a:spcPts val="0"/>
                        </a:spcBef>
                        <a:spcAft>
                          <a:spcPts val="0"/>
                        </a:spcAft>
                        <a:buNone/>
                      </a:pPr>
                      <a:r>
                        <a:rPr lang="en-US" sz="1100" u="none" strike="noStrike" cap="none">
                          <a:latin typeface="Century Gothic"/>
                          <a:ea typeface="Century Gothic"/>
                          <a:cs typeface="Century Gothic"/>
                          <a:sym typeface="Century Gothic"/>
                        </a:rPr>
                        <a:t>Trial Balance (unadjusted)</a:t>
                      </a:r>
                      <a:endParaRPr/>
                    </a:p>
                    <a:p>
                      <a:pPr marL="0" marR="0" lvl="0" indent="0" algn="ctr" rtl="0">
                        <a:lnSpc>
                          <a:spcPct val="100000"/>
                        </a:lnSpc>
                        <a:spcBef>
                          <a:spcPts val="0"/>
                        </a:spcBef>
                        <a:spcAft>
                          <a:spcPts val="0"/>
                        </a:spcAft>
                        <a:buNone/>
                      </a:pPr>
                      <a:r>
                        <a:rPr lang="en-US" sz="1100" u="none" strike="noStrike" cap="none">
                          <a:latin typeface="Century Gothic"/>
                          <a:ea typeface="Century Gothic"/>
                          <a:cs typeface="Century Gothic"/>
                          <a:sym typeface="Century Gothic"/>
                        </a:rPr>
                        <a:t>For the month ended October 31, 20XX</a:t>
                      </a:r>
                      <a:endParaRPr sz="1100" b="1" u="none" strike="noStrike" cap="none">
                        <a:latin typeface="Century Gothic"/>
                        <a:ea typeface="Century Gothic"/>
                        <a:cs typeface="Century Gothic"/>
                        <a:sym typeface="Century Gothic"/>
                      </a:endParaRPr>
                    </a:p>
                  </a:txBody>
                  <a:tcPr marL="60500" marR="60500" marT="30250" marB="30250" anchor="ct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267225">
                <a:tc>
                  <a:txBody>
                    <a:bodyPr/>
                    <a:lstStyle/>
                    <a:p>
                      <a:pPr marL="0" marR="0" lvl="0" indent="0" algn="ctr" rtl="0">
                        <a:lnSpc>
                          <a:spcPct val="100000"/>
                        </a:lnSpc>
                        <a:spcBef>
                          <a:spcPts val="0"/>
                        </a:spcBef>
                        <a:spcAft>
                          <a:spcPts val="0"/>
                        </a:spcAft>
                        <a:buNone/>
                      </a:pPr>
                      <a:r>
                        <a:rPr lang="en-US" sz="1100" b="1" u="none" strike="noStrike" cap="none">
                          <a:latin typeface="Century Gothic"/>
                          <a:ea typeface="Century Gothic"/>
                          <a:cs typeface="Century Gothic"/>
                          <a:sym typeface="Century Gothic"/>
                        </a:rPr>
                        <a:t>Reference No.</a:t>
                      </a:r>
                      <a:endParaRPr/>
                    </a:p>
                  </a:txBody>
                  <a:tcPr marL="50425" marR="50425" marT="63025" marB="63025" anchor="ctr"/>
                </a:tc>
                <a:tc>
                  <a:txBody>
                    <a:bodyPr/>
                    <a:lstStyle/>
                    <a:p>
                      <a:pPr marL="0" marR="0" lvl="0" indent="0" algn="ctr" rtl="0">
                        <a:lnSpc>
                          <a:spcPct val="100000"/>
                        </a:lnSpc>
                        <a:spcBef>
                          <a:spcPts val="0"/>
                        </a:spcBef>
                        <a:spcAft>
                          <a:spcPts val="0"/>
                        </a:spcAft>
                        <a:buNone/>
                      </a:pPr>
                      <a:r>
                        <a:rPr lang="en-US" sz="1100" b="1" u="none" strike="noStrike" cap="none">
                          <a:latin typeface="Century Gothic"/>
                          <a:ea typeface="Century Gothic"/>
                          <a:cs typeface="Century Gothic"/>
                          <a:sym typeface="Century Gothic"/>
                        </a:rPr>
                        <a:t>Accounts</a:t>
                      </a:r>
                      <a:endParaRPr/>
                    </a:p>
                  </a:txBody>
                  <a:tcPr marL="50425" marR="50425" marT="63025" marB="63025" anchor="ctr"/>
                </a:tc>
                <a:tc>
                  <a:txBody>
                    <a:bodyPr/>
                    <a:lstStyle/>
                    <a:p>
                      <a:pPr marL="0" marR="0" lvl="0" indent="0" algn="ctr" rtl="0">
                        <a:lnSpc>
                          <a:spcPct val="100000"/>
                        </a:lnSpc>
                        <a:spcBef>
                          <a:spcPts val="0"/>
                        </a:spcBef>
                        <a:spcAft>
                          <a:spcPts val="0"/>
                        </a:spcAft>
                        <a:buNone/>
                      </a:pPr>
                      <a:r>
                        <a:rPr lang="en-US" sz="1100" b="1" u="none" strike="noStrike" cap="none">
                          <a:latin typeface="Century Gothic"/>
                          <a:ea typeface="Century Gothic"/>
                          <a:cs typeface="Century Gothic"/>
                          <a:sym typeface="Century Gothic"/>
                        </a:rPr>
                        <a:t>Debits</a:t>
                      </a:r>
                      <a:endParaRPr/>
                    </a:p>
                  </a:txBody>
                  <a:tcPr marL="50425" marR="50425" marT="63025" marB="63025" anchor="ctr"/>
                </a:tc>
                <a:tc>
                  <a:txBody>
                    <a:bodyPr/>
                    <a:lstStyle/>
                    <a:p>
                      <a:pPr marL="0" marR="0" lvl="0" indent="0" algn="ctr" rtl="0">
                        <a:lnSpc>
                          <a:spcPct val="100000"/>
                        </a:lnSpc>
                        <a:spcBef>
                          <a:spcPts val="0"/>
                        </a:spcBef>
                        <a:spcAft>
                          <a:spcPts val="0"/>
                        </a:spcAft>
                        <a:buNone/>
                      </a:pPr>
                      <a:r>
                        <a:rPr lang="en-US" sz="1100" b="1" u="none" strike="noStrike" cap="none">
                          <a:latin typeface="Century Gothic"/>
                          <a:ea typeface="Century Gothic"/>
                          <a:cs typeface="Century Gothic"/>
                          <a:sym typeface="Century Gothic"/>
                        </a:rPr>
                        <a:t>Credits</a:t>
                      </a:r>
                      <a:endParaRPr/>
                    </a:p>
                  </a:txBody>
                  <a:tcPr marL="50425" marR="50425" marT="63025" marB="63025" anchor="ctr"/>
                </a:tc>
                <a:extLst>
                  <a:ext uri="{0D108BD9-81ED-4DB2-BD59-A6C34878D82A}">
                    <a16:rowId xmlns:a16="http://schemas.microsoft.com/office/drawing/2014/main" val="10001"/>
                  </a:ext>
                </a:extLst>
              </a:tr>
              <a:tr h="267225">
                <a:tc>
                  <a:txBody>
                    <a:bodyPr/>
                    <a:lstStyle/>
                    <a:p>
                      <a:pPr marL="0" marR="0" lvl="0" indent="0" algn="l" rtl="0">
                        <a:lnSpc>
                          <a:spcPct val="100000"/>
                        </a:lnSpc>
                        <a:spcBef>
                          <a:spcPts val="0"/>
                        </a:spcBef>
                        <a:spcAft>
                          <a:spcPts val="0"/>
                        </a:spcAft>
                        <a:buNone/>
                      </a:pPr>
                      <a:r>
                        <a:rPr lang="en-US" sz="1100" u="none" strike="noStrike" cap="none">
                          <a:latin typeface="Century Gothic"/>
                          <a:ea typeface="Century Gothic"/>
                          <a:cs typeface="Century Gothic"/>
                          <a:sym typeface="Century Gothic"/>
                        </a:rPr>
                        <a:t>110</a:t>
                      </a:r>
                      <a:endParaRPr/>
                    </a:p>
                  </a:txBody>
                  <a:tcPr marL="50425" marR="50425" marT="63025" marB="63025" anchor="ctr"/>
                </a:tc>
                <a:tc>
                  <a:txBody>
                    <a:bodyPr/>
                    <a:lstStyle/>
                    <a:p>
                      <a:pPr marL="0" marR="0" lvl="0" indent="0" algn="l" rtl="0">
                        <a:lnSpc>
                          <a:spcPct val="100000"/>
                        </a:lnSpc>
                        <a:spcBef>
                          <a:spcPts val="0"/>
                        </a:spcBef>
                        <a:spcAft>
                          <a:spcPts val="0"/>
                        </a:spcAft>
                        <a:buNone/>
                      </a:pPr>
                      <a:r>
                        <a:rPr lang="en-US" sz="1100" u="none" strike="noStrike" cap="none">
                          <a:latin typeface="Century Gothic"/>
                          <a:ea typeface="Century Gothic"/>
                          <a:cs typeface="Century Gothic"/>
                          <a:sym typeface="Century Gothic"/>
                        </a:rPr>
                        <a:t>Checking</a:t>
                      </a:r>
                      <a:endParaRPr/>
                    </a:p>
                  </a:txBody>
                  <a:tcPr marL="50425" marR="50425" marT="63025" marB="63025" anchor="ctr"/>
                </a:tc>
                <a:tc>
                  <a:txBody>
                    <a:bodyPr/>
                    <a:lstStyle/>
                    <a:p>
                      <a:pPr marL="0" marR="0" lvl="0" indent="0" algn="r" rtl="0">
                        <a:lnSpc>
                          <a:spcPct val="100000"/>
                        </a:lnSpc>
                        <a:spcBef>
                          <a:spcPts val="0"/>
                        </a:spcBef>
                        <a:spcAft>
                          <a:spcPts val="0"/>
                        </a:spcAft>
                        <a:buNone/>
                      </a:pPr>
                      <a:r>
                        <a:rPr lang="en-US" sz="1100" u="none" strike="noStrike" cap="none">
                          <a:latin typeface="Century Gothic"/>
                          <a:ea typeface="Century Gothic"/>
                          <a:cs typeface="Century Gothic"/>
                          <a:sym typeface="Century Gothic"/>
                        </a:rPr>
                        <a:t>3,500.00</a:t>
                      </a:r>
                      <a:endParaRPr/>
                    </a:p>
                  </a:txBody>
                  <a:tcPr marL="50425" marR="50425" marT="63025" marB="63025" anchor="ctr"/>
                </a:tc>
                <a:tc>
                  <a:txBody>
                    <a:bodyPr/>
                    <a:lstStyle/>
                    <a:p>
                      <a:pPr marL="0" marR="0" lvl="0" indent="0" algn="r" rtl="0">
                        <a:lnSpc>
                          <a:spcPct val="100000"/>
                        </a:lnSpc>
                        <a:spcBef>
                          <a:spcPts val="0"/>
                        </a:spcBef>
                        <a:spcAft>
                          <a:spcPts val="0"/>
                        </a:spcAft>
                        <a:buNone/>
                      </a:pPr>
                      <a:endParaRPr sz="1100" u="none" strike="noStrike" cap="none">
                        <a:latin typeface="Century Gothic"/>
                        <a:ea typeface="Century Gothic"/>
                        <a:cs typeface="Century Gothic"/>
                        <a:sym typeface="Century Gothic"/>
                      </a:endParaRPr>
                    </a:p>
                  </a:txBody>
                  <a:tcPr marL="50425" marR="50425" marT="63025" marB="63025" anchor="ctr"/>
                </a:tc>
                <a:extLst>
                  <a:ext uri="{0D108BD9-81ED-4DB2-BD59-A6C34878D82A}">
                    <a16:rowId xmlns:a16="http://schemas.microsoft.com/office/drawing/2014/main" val="10002"/>
                  </a:ext>
                </a:extLst>
              </a:tr>
              <a:tr h="267225">
                <a:tc>
                  <a:txBody>
                    <a:bodyPr/>
                    <a:lstStyle/>
                    <a:p>
                      <a:pPr marL="0" marR="0" lvl="0" indent="0" algn="l" rtl="0">
                        <a:lnSpc>
                          <a:spcPct val="100000"/>
                        </a:lnSpc>
                        <a:spcBef>
                          <a:spcPts val="0"/>
                        </a:spcBef>
                        <a:spcAft>
                          <a:spcPts val="0"/>
                        </a:spcAft>
                        <a:buNone/>
                      </a:pPr>
                      <a:r>
                        <a:rPr lang="en-US" sz="1100" u="none" strike="noStrike" cap="none">
                          <a:latin typeface="Century Gothic"/>
                          <a:ea typeface="Century Gothic"/>
                          <a:cs typeface="Century Gothic"/>
                          <a:sym typeface="Century Gothic"/>
                        </a:rPr>
                        <a:t>120</a:t>
                      </a:r>
                      <a:endParaRPr/>
                    </a:p>
                  </a:txBody>
                  <a:tcPr marL="50425" marR="50425" marT="63025" marB="63025" anchor="ctr"/>
                </a:tc>
                <a:tc>
                  <a:txBody>
                    <a:bodyPr/>
                    <a:lstStyle/>
                    <a:p>
                      <a:pPr marL="0" marR="0" lvl="0" indent="0" algn="l" rtl="0">
                        <a:lnSpc>
                          <a:spcPct val="100000"/>
                        </a:lnSpc>
                        <a:spcBef>
                          <a:spcPts val="0"/>
                        </a:spcBef>
                        <a:spcAft>
                          <a:spcPts val="0"/>
                        </a:spcAft>
                        <a:buNone/>
                      </a:pPr>
                      <a:r>
                        <a:rPr lang="en-US" sz="1100" u="none" strike="noStrike" cap="none">
                          <a:latin typeface="Century Gothic"/>
                          <a:ea typeface="Century Gothic"/>
                          <a:cs typeface="Century Gothic"/>
                          <a:sym typeface="Century Gothic"/>
                        </a:rPr>
                        <a:t>Accounts Receivable</a:t>
                      </a:r>
                      <a:endParaRPr/>
                    </a:p>
                  </a:txBody>
                  <a:tcPr marL="50425" marR="50425" marT="63025" marB="63025" anchor="ctr"/>
                </a:tc>
                <a:tc>
                  <a:txBody>
                    <a:bodyPr/>
                    <a:lstStyle/>
                    <a:p>
                      <a:pPr marL="0" marR="0" lvl="0" indent="0" algn="r" rtl="0">
                        <a:lnSpc>
                          <a:spcPct val="100000"/>
                        </a:lnSpc>
                        <a:spcBef>
                          <a:spcPts val="0"/>
                        </a:spcBef>
                        <a:spcAft>
                          <a:spcPts val="0"/>
                        </a:spcAft>
                        <a:buNone/>
                      </a:pPr>
                      <a:r>
                        <a:rPr lang="en-US" sz="1100" u="none" strike="noStrike" cap="none">
                          <a:latin typeface="Century Gothic"/>
                          <a:ea typeface="Century Gothic"/>
                          <a:cs typeface="Century Gothic"/>
                          <a:sym typeface="Century Gothic"/>
                        </a:rPr>
                        <a:t>5,650.00</a:t>
                      </a:r>
                      <a:endParaRPr/>
                    </a:p>
                  </a:txBody>
                  <a:tcPr marL="50425" marR="50425" marT="63025" marB="63025" anchor="ctr"/>
                </a:tc>
                <a:tc>
                  <a:txBody>
                    <a:bodyPr/>
                    <a:lstStyle/>
                    <a:p>
                      <a:pPr marL="0" marR="0" lvl="0" indent="0" algn="r" rtl="0">
                        <a:lnSpc>
                          <a:spcPct val="100000"/>
                        </a:lnSpc>
                        <a:spcBef>
                          <a:spcPts val="0"/>
                        </a:spcBef>
                        <a:spcAft>
                          <a:spcPts val="0"/>
                        </a:spcAft>
                        <a:buNone/>
                      </a:pPr>
                      <a:endParaRPr sz="1100" u="none" strike="noStrike" cap="none">
                        <a:latin typeface="Century Gothic"/>
                        <a:ea typeface="Century Gothic"/>
                        <a:cs typeface="Century Gothic"/>
                        <a:sym typeface="Century Gothic"/>
                      </a:endParaRPr>
                    </a:p>
                  </a:txBody>
                  <a:tcPr marL="50425" marR="50425" marT="63025" marB="63025" anchor="ctr"/>
                </a:tc>
                <a:extLst>
                  <a:ext uri="{0D108BD9-81ED-4DB2-BD59-A6C34878D82A}">
                    <a16:rowId xmlns:a16="http://schemas.microsoft.com/office/drawing/2014/main" val="10003"/>
                  </a:ext>
                </a:extLst>
              </a:tr>
              <a:tr h="267225">
                <a:tc>
                  <a:txBody>
                    <a:bodyPr/>
                    <a:lstStyle/>
                    <a:p>
                      <a:pPr marL="0" marR="0" lvl="0" indent="0" algn="l" rtl="0">
                        <a:lnSpc>
                          <a:spcPct val="100000"/>
                        </a:lnSpc>
                        <a:spcBef>
                          <a:spcPts val="0"/>
                        </a:spcBef>
                        <a:spcAft>
                          <a:spcPts val="0"/>
                        </a:spcAft>
                        <a:buNone/>
                      </a:pPr>
                      <a:r>
                        <a:rPr lang="en-US" sz="1100" u="none" strike="noStrike" cap="none">
                          <a:latin typeface="Century Gothic"/>
                          <a:ea typeface="Century Gothic"/>
                          <a:cs typeface="Century Gothic"/>
                          <a:sym typeface="Century Gothic"/>
                        </a:rPr>
                        <a:t>125</a:t>
                      </a:r>
                      <a:endParaRPr/>
                    </a:p>
                  </a:txBody>
                  <a:tcPr marL="50425" marR="50425" marT="63025" marB="63025" anchor="ctr"/>
                </a:tc>
                <a:tc>
                  <a:txBody>
                    <a:bodyPr/>
                    <a:lstStyle/>
                    <a:p>
                      <a:pPr marL="0" marR="0" lvl="0" indent="0" algn="l" rtl="0">
                        <a:lnSpc>
                          <a:spcPct val="100000"/>
                        </a:lnSpc>
                        <a:spcBef>
                          <a:spcPts val="0"/>
                        </a:spcBef>
                        <a:spcAft>
                          <a:spcPts val="0"/>
                        </a:spcAft>
                        <a:buNone/>
                      </a:pPr>
                      <a:r>
                        <a:rPr lang="en-US" sz="1100" u="none" strike="noStrike" cap="none">
                          <a:latin typeface="Century Gothic"/>
                          <a:ea typeface="Century Gothic"/>
                          <a:cs typeface="Century Gothic"/>
                          <a:sym typeface="Century Gothic"/>
                        </a:rPr>
                        <a:t>Supplies</a:t>
                      </a:r>
                      <a:endParaRPr/>
                    </a:p>
                  </a:txBody>
                  <a:tcPr marL="50425" marR="50425" marT="63025" marB="63025" anchor="ctr"/>
                </a:tc>
                <a:tc>
                  <a:txBody>
                    <a:bodyPr/>
                    <a:lstStyle/>
                    <a:p>
                      <a:pPr marL="0" marR="0" lvl="0" indent="0" algn="r" rtl="0">
                        <a:lnSpc>
                          <a:spcPct val="100000"/>
                        </a:lnSpc>
                        <a:spcBef>
                          <a:spcPts val="0"/>
                        </a:spcBef>
                        <a:spcAft>
                          <a:spcPts val="0"/>
                        </a:spcAft>
                        <a:buNone/>
                      </a:pPr>
                      <a:r>
                        <a:rPr lang="en-US" sz="1100" u="none" strike="noStrike" cap="none">
                          <a:latin typeface="Century Gothic"/>
                          <a:ea typeface="Century Gothic"/>
                          <a:cs typeface="Century Gothic"/>
                          <a:sym typeface="Century Gothic"/>
                        </a:rPr>
                        <a:t>2,600.00</a:t>
                      </a:r>
                      <a:endParaRPr/>
                    </a:p>
                  </a:txBody>
                  <a:tcPr marL="50425" marR="50425" marT="63025" marB="63025" anchor="ctr"/>
                </a:tc>
                <a:tc>
                  <a:txBody>
                    <a:bodyPr/>
                    <a:lstStyle/>
                    <a:p>
                      <a:pPr marL="0" marR="0" lvl="0" indent="0" algn="r" rtl="0">
                        <a:lnSpc>
                          <a:spcPct val="100000"/>
                        </a:lnSpc>
                        <a:spcBef>
                          <a:spcPts val="0"/>
                        </a:spcBef>
                        <a:spcAft>
                          <a:spcPts val="0"/>
                        </a:spcAft>
                        <a:buNone/>
                      </a:pPr>
                      <a:endParaRPr sz="1100" u="none" strike="noStrike" cap="none">
                        <a:latin typeface="Century Gothic"/>
                        <a:ea typeface="Century Gothic"/>
                        <a:cs typeface="Century Gothic"/>
                        <a:sym typeface="Century Gothic"/>
                      </a:endParaRPr>
                    </a:p>
                  </a:txBody>
                  <a:tcPr marL="50425" marR="50425" marT="63025" marB="63025" anchor="ctr"/>
                </a:tc>
                <a:extLst>
                  <a:ext uri="{0D108BD9-81ED-4DB2-BD59-A6C34878D82A}">
                    <a16:rowId xmlns:a16="http://schemas.microsoft.com/office/drawing/2014/main" val="10004"/>
                  </a:ext>
                </a:extLst>
              </a:tr>
              <a:tr h="267225">
                <a:tc>
                  <a:txBody>
                    <a:bodyPr/>
                    <a:lstStyle/>
                    <a:p>
                      <a:pPr marL="0" marR="0" lvl="0" indent="0" algn="l" rtl="0">
                        <a:lnSpc>
                          <a:spcPct val="100000"/>
                        </a:lnSpc>
                        <a:spcBef>
                          <a:spcPts val="0"/>
                        </a:spcBef>
                        <a:spcAft>
                          <a:spcPts val="0"/>
                        </a:spcAft>
                        <a:buNone/>
                      </a:pPr>
                      <a:r>
                        <a:rPr lang="en-US" sz="1100" u="none" strike="noStrike" cap="none">
                          <a:latin typeface="Century Gothic"/>
                          <a:ea typeface="Century Gothic"/>
                          <a:cs typeface="Century Gothic"/>
                          <a:sym typeface="Century Gothic"/>
                        </a:rPr>
                        <a:t>130</a:t>
                      </a:r>
                      <a:endParaRPr/>
                    </a:p>
                  </a:txBody>
                  <a:tcPr marL="50425" marR="50425" marT="63025" marB="63025" anchor="ctr"/>
                </a:tc>
                <a:tc>
                  <a:txBody>
                    <a:bodyPr/>
                    <a:lstStyle/>
                    <a:p>
                      <a:pPr marL="0" marR="0" lvl="0" indent="0" algn="l" rtl="0">
                        <a:lnSpc>
                          <a:spcPct val="100000"/>
                        </a:lnSpc>
                        <a:spcBef>
                          <a:spcPts val="0"/>
                        </a:spcBef>
                        <a:spcAft>
                          <a:spcPts val="0"/>
                        </a:spcAft>
                        <a:buNone/>
                      </a:pPr>
                      <a:r>
                        <a:rPr lang="en-US" sz="1100" u="none" strike="noStrike" cap="none">
                          <a:latin typeface="Century Gothic"/>
                          <a:ea typeface="Century Gothic"/>
                          <a:cs typeface="Century Gothic"/>
                          <a:sym typeface="Century Gothic"/>
                        </a:rPr>
                        <a:t>Prepaid Rent</a:t>
                      </a:r>
                      <a:endParaRPr/>
                    </a:p>
                  </a:txBody>
                  <a:tcPr marL="50425" marR="50425" marT="63025" marB="63025" anchor="ctr"/>
                </a:tc>
                <a:tc>
                  <a:txBody>
                    <a:bodyPr/>
                    <a:lstStyle/>
                    <a:p>
                      <a:pPr marL="0" marR="0" lvl="0" indent="0" algn="r" rtl="0">
                        <a:lnSpc>
                          <a:spcPct val="100000"/>
                        </a:lnSpc>
                        <a:spcBef>
                          <a:spcPts val="0"/>
                        </a:spcBef>
                        <a:spcAft>
                          <a:spcPts val="0"/>
                        </a:spcAft>
                        <a:buNone/>
                      </a:pPr>
                      <a:r>
                        <a:rPr lang="en-US" sz="1100" u="none" strike="noStrike" cap="none">
                          <a:latin typeface="Century Gothic"/>
                          <a:ea typeface="Century Gothic"/>
                          <a:cs typeface="Century Gothic"/>
                          <a:sym typeface="Century Gothic"/>
                        </a:rPr>
                        <a:t>12,000.00</a:t>
                      </a:r>
                      <a:endParaRPr/>
                    </a:p>
                  </a:txBody>
                  <a:tcPr marL="50425" marR="50425" marT="63025" marB="63025" anchor="ctr"/>
                </a:tc>
                <a:tc>
                  <a:txBody>
                    <a:bodyPr/>
                    <a:lstStyle/>
                    <a:p>
                      <a:pPr marL="0" marR="0" lvl="0" indent="0" algn="r" rtl="0">
                        <a:lnSpc>
                          <a:spcPct val="100000"/>
                        </a:lnSpc>
                        <a:spcBef>
                          <a:spcPts val="0"/>
                        </a:spcBef>
                        <a:spcAft>
                          <a:spcPts val="0"/>
                        </a:spcAft>
                        <a:buNone/>
                      </a:pPr>
                      <a:endParaRPr sz="1100" u="none" strike="noStrike" cap="none">
                        <a:latin typeface="Century Gothic"/>
                        <a:ea typeface="Century Gothic"/>
                        <a:cs typeface="Century Gothic"/>
                        <a:sym typeface="Century Gothic"/>
                      </a:endParaRPr>
                    </a:p>
                  </a:txBody>
                  <a:tcPr marL="50425" marR="50425" marT="63025" marB="63025" anchor="ctr"/>
                </a:tc>
                <a:extLst>
                  <a:ext uri="{0D108BD9-81ED-4DB2-BD59-A6C34878D82A}">
                    <a16:rowId xmlns:a16="http://schemas.microsoft.com/office/drawing/2014/main" val="10005"/>
                  </a:ext>
                </a:extLst>
              </a:tr>
              <a:tr h="267225">
                <a:tc>
                  <a:txBody>
                    <a:bodyPr/>
                    <a:lstStyle/>
                    <a:p>
                      <a:pPr marL="0" marR="0" lvl="0" indent="0" algn="l" rtl="0">
                        <a:lnSpc>
                          <a:spcPct val="100000"/>
                        </a:lnSpc>
                        <a:spcBef>
                          <a:spcPts val="0"/>
                        </a:spcBef>
                        <a:spcAft>
                          <a:spcPts val="0"/>
                        </a:spcAft>
                        <a:buNone/>
                      </a:pPr>
                      <a:r>
                        <a:rPr lang="en-US" sz="1100" u="none" strike="noStrike" cap="none">
                          <a:latin typeface="Century Gothic"/>
                          <a:ea typeface="Century Gothic"/>
                          <a:cs typeface="Century Gothic"/>
                          <a:sym typeface="Century Gothic"/>
                        </a:rPr>
                        <a:t>210</a:t>
                      </a:r>
                      <a:endParaRPr/>
                    </a:p>
                  </a:txBody>
                  <a:tcPr marL="50425" marR="50425" marT="63025" marB="63025" anchor="ctr"/>
                </a:tc>
                <a:tc>
                  <a:txBody>
                    <a:bodyPr/>
                    <a:lstStyle/>
                    <a:p>
                      <a:pPr marL="0" marR="0" lvl="0" indent="0" algn="l" rtl="0">
                        <a:lnSpc>
                          <a:spcPct val="100000"/>
                        </a:lnSpc>
                        <a:spcBef>
                          <a:spcPts val="0"/>
                        </a:spcBef>
                        <a:spcAft>
                          <a:spcPts val="0"/>
                        </a:spcAft>
                        <a:buNone/>
                      </a:pPr>
                      <a:r>
                        <a:rPr lang="en-US" sz="1100" u="none" strike="noStrike" cap="none">
                          <a:latin typeface="Century Gothic"/>
                          <a:ea typeface="Century Gothic"/>
                          <a:cs typeface="Century Gothic"/>
                          <a:sym typeface="Century Gothic"/>
                        </a:rPr>
                        <a:t>Account Payable</a:t>
                      </a:r>
                      <a:endParaRPr/>
                    </a:p>
                  </a:txBody>
                  <a:tcPr marL="50425" marR="50425" marT="63025" marB="63025" anchor="ctr"/>
                </a:tc>
                <a:tc>
                  <a:txBody>
                    <a:bodyPr/>
                    <a:lstStyle/>
                    <a:p>
                      <a:pPr marL="0" marR="0" lvl="0" indent="0" algn="r" rtl="0">
                        <a:lnSpc>
                          <a:spcPct val="100000"/>
                        </a:lnSpc>
                        <a:spcBef>
                          <a:spcPts val="0"/>
                        </a:spcBef>
                        <a:spcAft>
                          <a:spcPts val="0"/>
                        </a:spcAft>
                        <a:buNone/>
                      </a:pPr>
                      <a:endParaRPr sz="1100" u="none" strike="noStrike" cap="none">
                        <a:latin typeface="Century Gothic"/>
                        <a:ea typeface="Century Gothic"/>
                        <a:cs typeface="Century Gothic"/>
                        <a:sym typeface="Century Gothic"/>
                      </a:endParaRPr>
                    </a:p>
                  </a:txBody>
                  <a:tcPr marL="50425" marR="50425" marT="63025" marB="63025" anchor="ctr"/>
                </a:tc>
                <a:tc>
                  <a:txBody>
                    <a:bodyPr/>
                    <a:lstStyle/>
                    <a:p>
                      <a:pPr marL="0" marR="0" lvl="0" indent="0" algn="r" rtl="0">
                        <a:lnSpc>
                          <a:spcPct val="100000"/>
                        </a:lnSpc>
                        <a:spcBef>
                          <a:spcPts val="0"/>
                        </a:spcBef>
                        <a:spcAft>
                          <a:spcPts val="0"/>
                        </a:spcAft>
                        <a:buNone/>
                      </a:pPr>
                      <a:r>
                        <a:rPr lang="en-US" sz="1100" u="none" strike="noStrike" cap="none">
                          <a:latin typeface="Century Gothic"/>
                          <a:ea typeface="Century Gothic"/>
                          <a:cs typeface="Century Gothic"/>
                          <a:sym typeface="Century Gothic"/>
                        </a:rPr>
                        <a:t>1,600.00</a:t>
                      </a:r>
                      <a:endParaRPr/>
                    </a:p>
                  </a:txBody>
                  <a:tcPr marL="50425" marR="50425" marT="63025" marB="63025" anchor="ctr"/>
                </a:tc>
                <a:extLst>
                  <a:ext uri="{0D108BD9-81ED-4DB2-BD59-A6C34878D82A}">
                    <a16:rowId xmlns:a16="http://schemas.microsoft.com/office/drawing/2014/main" val="10006"/>
                  </a:ext>
                </a:extLst>
              </a:tr>
              <a:tr h="267225">
                <a:tc>
                  <a:txBody>
                    <a:bodyPr/>
                    <a:lstStyle/>
                    <a:p>
                      <a:pPr marL="0" marR="0" lvl="0" indent="0" algn="l" rtl="0">
                        <a:lnSpc>
                          <a:spcPct val="100000"/>
                        </a:lnSpc>
                        <a:spcBef>
                          <a:spcPts val="0"/>
                        </a:spcBef>
                        <a:spcAft>
                          <a:spcPts val="0"/>
                        </a:spcAft>
                        <a:buNone/>
                      </a:pPr>
                      <a:r>
                        <a:rPr lang="en-US" sz="1100" u="none" strike="noStrike" cap="none">
                          <a:latin typeface="Century Gothic"/>
                          <a:ea typeface="Century Gothic"/>
                          <a:cs typeface="Century Gothic"/>
                          <a:sym typeface="Century Gothic"/>
                        </a:rPr>
                        <a:t>220</a:t>
                      </a:r>
                      <a:endParaRPr/>
                    </a:p>
                  </a:txBody>
                  <a:tcPr marL="50425" marR="50425" marT="63025" marB="63025" anchor="ctr"/>
                </a:tc>
                <a:tc>
                  <a:txBody>
                    <a:bodyPr/>
                    <a:lstStyle/>
                    <a:p>
                      <a:pPr marL="0" marR="0" lvl="0" indent="0" algn="l" rtl="0">
                        <a:lnSpc>
                          <a:spcPct val="100000"/>
                        </a:lnSpc>
                        <a:spcBef>
                          <a:spcPts val="0"/>
                        </a:spcBef>
                        <a:spcAft>
                          <a:spcPts val="0"/>
                        </a:spcAft>
                        <a:buNone/>
                      </a:pPr>
                      <a:r>
                        <a:rPr lang="en-US" sz="1100" u="none" strike="noStrike" cap="none">
                          <a:latin typeface="Century Gothic"/>
                          <a:ea typeface="Century Gothic"/>
                          <a:cs typeface="Century Gothic"/>
                          <a:sym typeface="Century Gothic"/>
                        </a:rPr>
                        <a:t>Contractor Payable</a:t>
                      </a:r>
                      <a:endParaRPr/>
                    </a:p>
                  </a:txBody>
                  <a:tcPr marL="50425" marR="50425" marT="63025" marB="63025" anchor="ctr"/>
                </a:tc>
                <a:tc>
                  <a:txBody>
                    <a:bodyPr/>
                    <a:lstStyle/>
                    <a:p>
                      <a:pPr marL="0" marR="0" lvl="0" indent="0" algn="r" rtl="0">
                        <a:lnSpc>
                          <a:spcPct val="100000"/>
                        </a:lnSpc>
                        <a:spcBef>
                          <a:spcPts val="0"/>
                        </a:spcBef>
                        <a:spcAft>
                          <a:spcPts val="0"/>
                        </a:spcAft>
                        <a:buNone/>
                      </a:pPr>
                      <a:endParaRPr sz="1100" u="none" strike="noStrike" cap="none">
                        <a:latin typeface="Century Gothic"/>
                        <a:ea typeface="Century Gothic"/>
                        <a:cs typeface="Century Gothic"/>
                        <a:sym typeface="Century Gothic"/>
                      </a:endParaRPr>
                    </a:p>
                  </a:txBody>
                  <a:tcPr marL="50425" marR="50425" marT="63025" marB="63025" anchor="ctr"/>
                </a:tc>
                <a:tc>
                  <a:txBody>
                    <a:bodyPr/>
                    <a:lstStyle/>
                    <a:p>
                      <a:pPr marL="0" marR="0" lvl="0" indent="0" algn="r" rtl="0">
                        <a:lnSpc>
                          <a:spcPct val="100000"/>
                        </a:lnSpc>
                        <a:spcBef>
                          <a:spcPts val="0"/>
                        </a:spcBef>
                        <a:spcAft>
                          <a:spcPts val="0"/>
                        </a:spcAft>
                        <a:buNone/>
                      </a:pPr>
                      <a:r>
                        <a:rPr lang="en-US" sz="1100" u="none" strike="noStrike" cap="none">
                          <a:latin typeface="Century Gothic"/>
                          <a:ea typeface="Century Gothic"/>
                          <a:cs typeface="Century Gothic"/>
                          <a:sym typeface="Century Gothic"/>
                        </a:rPr>
                        <a:t>–</a:t>
                      </a:r>
                      <a:endParaRPr/>
                    </a:p>
                  </a:txBody>
                  <a:tcPr marL="50425" marR="50425" marT="63025" marB="63025" anchor="ctr"/>
                </a:tc>
                <a:extLst>
                  <a:ext uri="{0D108BD9-81ED-4DB2-BD59-A6C34878D82A}">
                    <a16:rowId xmlns:a16="http://schemas.microsoft.com/office/drawing/2014/main" val="10007"/>
                  </a:ext>
                </a:extLst>
              </a:tr>
              <a:tr h="267225">
                <a:tc>
                  <a:txBody>
                    <a:bodyPr/>
                    <a:lstStyle/>
                    <a:p>
                      <a:pPr marL="0" marR="0" lvl="0" indent="0" algn="l" rtl="0">
                        <a:lnSpc>
                          <a:spcPct val="100000"/>
                        </a:lnSpc>
                        <a:spcBef>
                          <a:spcPts val="0"/>
                        </a:spcBef>
                        <a:spcAft>
                          <a:spcPts val="0"/>
                        </a:spcAft>
                        <a:buNone/>
                      </a:pPr>
                      <a:r>
                        <a:rPr lang="en-US" sz="1100" u="none" strike="noStrike" cap="none">
                          <a:latin typeface="Century Gothic"/>
                          <a:ea typeface="Century Gothic"/>
                          <a:cs typeface="Century Gothic"/>
                          <a:sym typeface="Century Gothic"/>
                        </a:rPr>
                        <a:t>310</a:t>
                      </a:r>
                      <a:endParaRPr/>
                    </a:p>
                  </a:txBody>
                  <a:tcPr marL="50425" marR="50425" marT="63025" marB="63025" anchor="ctr"/>
                </a:tc>
                <a:tc>
                  <a:txBody>
                    <a:bodyPr/>
                    <a:lstStyle/>
                    <a:p>
                      <a:pPr marL="0" marR="0" lvl="0" indent="0" algn="r" rtl="0">
                        <a:lnSpc>
                          <a:spcPct val="100000"/>
                        </a:lnSpc>
                        <a:spcBef>
                          <a:spcPts val="0"/>
                        </a:spcBef>
                        <a:spcAft>
                          <a:spcPts val="0"/>
                        </a:spcAft>
                        <a:buNone/>
                      </a:pPr>
                      <a:r>
                        <a:rPr lang="en-US" sz="1100" u="none" strike="noStrike" cap="none">
                          <a:latin typeface="Century Gothic"/>
                          <a:ea typeface="Century Gothic"/>
                          <a:cs typeface="Century Gothic"/>
                          <a:sym typeface="Century Gothic"/>
                        </a:rPr>
                        <a:t>Nick Frank, Capital Contributions</a:t>
                      </a:r>
                      <a:endParaRPr/>
                    </a:p>
                  </a:txBody>
                  <a:tcPr marL="50425" marR="50425" marT="63025" marB="63025" anchor="ctr"/>
                </a:tc>
                <a:tc>
                  <a:txBody>
                    <a:bodyPr/>
                    <a:lstStyle/>
                    <a:p>
                      <a:pPr marL="0" marR="0" lvl="0" indent="0" algn="r" rtl="0">
                        <a:lnSpc>
                          <a:spcPct val="100000"/>
                        </a:lnSpc>
                        <a:spcBef>
                          <a:spcPts val="0"/>
                        </a:spcBef>
                        <a:spcAft>
                          <a:spcPts val="0"/>
                        </a:spcAft>
                        <a:buNone/>
                      </a:pPr>
                      <a:endParaRPr sz="1100" u="none" strike="noStrike" cap="none">
                        <a:latin typeface="Century Gothic"/>
                        <a:ea typeface="Century Gothic"/>
                        <a:cs typeface="Century Gothic"/>
                        <a:sym typeface="Century Gothic"/>
                      </a:endParaRPr>
                    </a:p>
                  </a:txBody>
                  <a:tcPr marL="50425" marR="50425" marT="63025" marB="63025" anchor="ctr"/>
                </a:tc>
                <a:tc>
                  <a:txBody>
                    <a:bodyPr/>
                    <a:lstStyle/>
                    <a:p>
                      <a:pPr marL="0" marR="0" lvl="0" indent="0" algn="l" rtl="0">
                        <a:lnSpc>
                          <a:spcPct val="100000"/>
                        </a:lnSpc>
                        <a:spcBef>
                          <a:spcPts val="0"/>
                        </a:spcBef>
                        <a:spcAft>
                          <a:spcPts val="0"/>
                        </a:spcAft>
                        <a:buNone/>
                      </a:pPr>
                      <a:r>
                        <a:rPr lang="en-US" sz="1100" u="none" strike="noStrike" cap="none">
                          <a:latin typeface="Century Gothic"/>
                          <a:ea typeface="Century Gothic"/>
                          <a:cs typeface="Century Gothic"/>
                          <a:sym typeface="Century Gothic"/>
                        </a:rPr>
                        <a:t>20,000.00</a:t>
                      </a:r>
                      <a:endParaRPr/>
                    </a:p>
                  </a:txBody>
                  <a:tcPr marL="50425" marR="50425" marT="63025" marB="63025" anchor="ctr"/>
                </a:tc>
                <a:extLst>
                  <a:ext uri="{0D108BD9-81ED-4DB2-BD59-A6C34878D82A}">
                    <a16:rowId xmlns:a16="http://schemas.microsoft.com/office/drawing/2014/main" val="10008"/>
                  </a:ext>
                </a:extLst>
              </a:tr>
              <a:tr h="267225">
                <a:tc>
                  <a:txBody>
                    <a:bodyPr/>
                    <a:lstStyle/>
                    <a:p>
                      <a:pPr marL="0" marR="0" lvl="0" indent="0" algn="l" rtl="0">
                        <a:lnSpc>
                          <a:spcPct val="100000"/>
                        </a:lnSpc>
                        <a:spcBef>
                          <a:spcPts val="0"/>
                        </a:spcBef>
                        <a:spcAft>
                          <a:spcPts val="0"/>
                        </a:spcAft>
                        <a:buNone/>
                      </a:pPr>
                      <a:r>
                        <a:rPr lang="en-US" sz="1100" u="none" strike="noStrike" cap="none">
                          <a:latin typeface="Century Gothic"/>
                          <a:ea typeface="Century Gothic"/>
                          <a:cs typeface="Century Gothic"/>
                          <a:sym typeface="Century Gothic"/>
                        </a:rPr>
                        <a:t>330</a:t>
                      </a:r>
                      <a:endParaRPr/>
                    </a:p>
                  </a:txBody>
                  <a:tcPr marL="50425" marR="50425" marT="63025" marB="63025" anchor="ctr"/>
                </a:tc>
                <a:tc>
                  <a:txBody>
                    <a:bodyPr/>
                    <a:lstStyle/>
                    <a:p>
                      <a:pPr marL="0" marR="0" lvl="0" indent="0" algn="l" rtl="0">
                        <a:lnSpc>
                          <a:spcPct val="100000"/>
                        </a:lnSpc>
                        <a:spcBef>
                          <a:spcPts val="0"/>
                        </a:spcBef>
                        <a:spcAft>
                          <a:spcPts val="0"/>
                        </a:spcAft>
                        <a:buNone/>
                      </a:pPr>
                      <a:r>
                        <a:rPr lang="en-US" sz="1100" u="none" strike="noStrike" cap="none">
                          <a:latin typeface="Century Gothic"/>
                          <a:ea typeface="Century Gothic"/>
                          <a:cs typeface="Century Gothic"/>
                          <a:sym typeface="Century Gothic"/>
                        </a:rPr>
                        <a:t>Nick Frank, Withdrawals</a:t>
                      </a:r>
                      <a:endParaRPr/>
                    </a:p>
                  </a:txBody>
                  <a:tcPr marL="50425" marR="50425" marT="63025" marB="63025" anchor="ctr"/>
                </a:tc>
                <a:tc>
                  <a:txBody>
                    <a:bodyPr/>
                    <a:lstStyle/>
                    <a:p>
                      <a:pPr marL="0" marR="0" lvl="0" indent="0" algn="r" rtl="0">
                        <a:lnSpc>
                          <a:spcPct val="100000"/>
                        </a:lnSpc>
                        <a:spcBef>
                          <a:spcPts val="0"/>
                        </a:spcBef>
                        <a:spcAft>
                          <a:spcPts val="0"/>
                        </a:spcAft>
                        <a:buNone/>
                      </a:pPr>
                      <a:r>
                        <a:rPr lang="en-US" sz="1100" u="none" strike="noStrike" cap="none">
                          <a:latin typeface="Century Gothic"/>
                          <a:ea typeface="Century Gothic"/>
                          <a:cs typeface="Century Gothic"/>
                          <a:sym typeface="Century Gothic"/>
                        </a:rPr>
                        <a:t>4,000.00</a:t>
                      </a:r>
                      <a:endParaRPr/>
                    </a:p>
                  </a:txBody>
                  <a:tcPr marL="50425" marR="50425" marT="63025" marB="63025" anchor="ctr"/>
                </a:tc>
                <a:tc>
                  <a:txBody>
                    <a:bodyPr/>
                    <a:lstStyle/>
                    <a:p>
                      <a:pPr marL="0" marR="0" lvl="0" indent="0" algn="r" rtl="0">
                        <a:lnSpc>
                          <a:spcPct val="100000"/>
                        </a:lnSpc>
                        <a:spcBef>
                          <a:spcPts val="0"/>
                        </a:spcBef>
                        <a:spcAft>
                          <a:spcPts val="0"/>
                        </a:spcAft>
                        <a:buNone/>
                      </a:pPr>
                      <a:endParaRPr sz="1100" u="none" strike="noStrike" cap="none">
                        <a:latin typeface="Century Gothic"/>
                        <a:ea typeface="Century Gothic"/>
                        <a:cs typeface="Century Gothic"/>
                        <a:sym typeface="Century Gothic"/>
                      </a:endParaRPr>
                    </a:p>
                  </a:txBody>
                  <a:tcPr marL="50425" marR="50425" marT="63025" marB="63025" anchor="ctr"/>
                </a:tc>
                <a:extLst>
                  <a:ext uri="{0D108BD9-81ED-4DB2-BD59-A6C34878D82A}">
                    <a16:rowId xmlns:a16="http://schemas.microsoft.com/office/drawing/2014/main" val="10009"/>
                  </a:ext>
                </a:extLst>
              </a:tr>
              <a:tr h="267225">
                <a:tc>
                  <a:txBody>
                    <a:bodyPr/>
                    <a:lstStyle/>
                    <a:p>
                      <a:pPr marL="0" marR="0" lvl="0" indent="0" algn="l" rtl="0">
                        <a:lnSpc>
                          <a:spcPct val="100000"/>
                        </a:lnSpc>
                        <a:spcBef>
                          <a:spcPts val="0"/>
                        </a:spcBef>
                        <a:spcAft>
                          <a:spcPts val="0"/>
                        </a:spcAft>
                        <a:buNone/>
                      </a:pPr>
                      <a:r>
                        <a:rPr lang="en-US" sz="1100" u="none" strike="noStrike" cap="none">
                          <a:latin typeface="Century Gothic"/>
                          <a:ea typeface="Century Gothic"/>
                          <a:cs typeface="Century Gothic"/>
                          <a:sym typeface="Century Gothic"/>
                        </a:rPr>
                        <a:t>410</a:t>
                      </a:r>
                      <a:endParaRPr/>
                    </a:p>
                  </a:txBody>
                  <a:tcPr marL="50425" marR="50425" marT="63025" marB="63025" anchor="ctr"/>
                </a:tc>
                <a:tc>
                  <a:txBody>
                    <a:bodyPr/>
                    <a:lstStyle/>
                    <a:p>
                      <a:pPr marL="0" marR="0" lvl="0" indent="0" algn="l" rtl="0">
                        <a:lnSpc>
                          <a:spcPct val="100000"/>
                        </a:lnSpc>
                        <a:spcBef>
                          <a:spcPts val="0"/>
                        </a:spcBef>
                        <a:spcAft>
                          <a:spcPts val="0"/>
                        </a:spcAft>
                        <a:buNone/>
                      </a:pPr>
                      <a:r>
                        <a:rPr lang="en-US" sz="1100" u="none" strike="noStrike" cap="none">
                          <a:latin typeface="Century Gothic"/>
                          <a:ea typeface="Century Gothic"/>
                          <a:cs typeface="Century Gothic"/>
                          <a:sym typeface="Century Gothic"/>
                        </a:rPr>
                        <a:t>Service Revenue</a:t>
                      </a:r>
                      <a:endParaRPr/>
                    </a:p>
                  </a:txBody>
                  <a:tcPr marL="50425" marR="50425" marT="63025" marB="63025" anchor="ctr"/>
                </a:tc>
                <a:tc>
                  <a:txBody>
                    <a:bodyPr/>
                    <a:lstStyle/>
                    <a:p>
                      <a:pPr marL="0" marR="0" lvl="0" indent="0" algn="r" rtl="0">
                        <a:lnSpc>
                          <a:spcPct val="100000"/>
                        </a:lnSpc>
                        <a:spcBef>
                          <a:spcPts val="0"/>
                        </a:spcBef>
                        <a:spcAft>
                          <a:spcPts val="0"/>
                        </a:spcAft>
                        <a:buNone/>
                      </a:pPr>
                      <a:endParaRPr sz="1100" u="none" strike="noStrike" cap="none">
                        <a:latin typeface="Century Gothic"/>
                        <a:ea typeface="Century Gothic"/>
                        <a:cs typeface="Century Gothic"/>
                        <a:sym typeface="Century Gothic"/>
                      </a:endParaRPr>
                    </a:p>
                  </a:txBody>
                  <a:tcPr marL="50425" marR="50425" marT="63025" marB="63025" anchor="ctr"/>
                </a:tc>
                <a:tc>
                  <a:txBody>
                    <a:bodyPr/>
                    <a:lstStyle/>
                    <a:p>
                      <a:pPr marL="0" marR="0" lvl="0" indent="0" algn="r" rtl="0">
                        <a:lnSpc>
                          <a:spcPct val="100000"/>
                        </a:lnSpc>
                        <a:spcBef>
                          <a:spcPts val="0"/>
                        </a:spcBef>
                        <a:spcAft>
                          <a:spcPts val="0"/>
                        </a:spcAft>
                        <a:buNone/>
                      </a:pPr>
                      <a:r>
                        <a:rPr lang="en-US" sz="1100" u="none" strike="noStrike" cap="none">
                          <a:latin typeface="Century Gothic"/>
                          <a:ea typeface="Century Gothic"/>
                          <a:cs typeface="Century Gothic"/>
                          <a:sym typeface="Century Gothic"/>
                        </a:rPr>
                        <a:t>8,750.00</a:t>
                      </a:r>
                      <a:endParaRPr/>
                    </a:p>
                  </a:txBody>
                  <a:tcPr marL="50425" marR="50425" marT="63025" marB="63025" anchor="ctr"/>
                </a:tc>
                <a:extLst>
                  <a:ext uri="{0D108BD9-81ED-4DB2-BD59-A6C34878D82A}">
                    <a16:rowId xmlns:a16="http://schemas.microsoft.com/office/drawing/2014/main" val="10010"/>
                  </a:ext>
                </a:extLst>
              </a:tr>
              <a:tr h="267225">
                <a:tc>
                  <a:txBody>
                    <a:bodyPr/>
                    <a:lstStyle/>
                    <a:p>
                      <a:pPr marL="0" marR="0" lvl="0" indent="0" algn="l" rtl="0">
                        <a:lnSpc>
                          <a:spcPct val="100000"/>
                        </a:lnSpc>
                        <a:spcBef>
                          <a:spcPts val="0"/>
                        </a:spcBef>
                        <a:spcAft>
                          <a:spcPts val="0"/>
                        </a:spcAft>
                        <a:buNone/>
                      </a:pPr>
                      <a:r>
                        <a:rPr lang="en-US" sz="1100" u="none" strike="noStrike" cap="none">
                          <a:latin typeface="Century Gothic"/>
                          <a:ea typeface="Century Gothic"/>
                          <a:cs typeface="Century Gothic"/>
                          <a:sym typeface="Century Gothic"/>
                        </a:rPr>
                        <a:t>510</a:t>
                      </a:r>
                      <a:endParaRPr/>
                    </a:p>
                  </a:txBody>
                  <a:tcPr marL="50425" marR="50425" marT="63025" marB="63025" anchor="ctr"/>
                </a:tc>
                <a:tc>
                  <a:txBody>
                    <a:bodyPr/>
                    <a:lstStyle/>
                    <a:p>
                      <a:pPr marL="0" marR="0" lvl="0" indent="0" algn="l" rtl="0">
                        <a:lnSpc>
                          <a:spcPct val="100000"/>
                        </a:lnSpc>
                        <a:spcBef>
                          <a:spcPts val="0"/>
                        </a:spcBef>
                        <a:spcAft>
                          <a:spcPts val="0"/>
                        </a:spcAft>
                        <a:buNone/>
                      </a:pPr>
                      <a:r>
                        <a:rPr lang="en-US" sz="1100" u="none" strike="noStrike" cap="none">
                          <a:latin typeface="Century Gothic"/>
                          <a:ea typeface="Century Gothic"/>
                          <a:cs typeface="Century Gothic"/>
                          <a:sym typeface="Century Gothic"/>
                        </a:rPr>
                        <a:t>Insurance Revenue</a:t>
                      </a:r>
                      <a:endParaRPr/>
                    </a:p>
                  </a:txBody>
                  <a:tcPr marL="50425" marR="50425" marT="63025" marB="63025" anchor="ctr"/>
                </a:tc>
                <a:tc>
                  <a:txBody>
                    <a:bodyPr/>
                    <a:lstStyle/>
                    <a:p>
                      <a:pPr marL="0" marR="0" lvl="0" indent="0" algn="r" rtl="0">
                        <a:lnSpc>
                          <a:spcPct val="100000"/>
                        </a:lnSpc>
                        <a:spcBef>
                          <a:spcPts val="0"/>
                        </a:spcBef>
                        <a:spcAft>
                          <a:spcPts val="0"/>
                        </a:spcAft>
                        <a:buNone/>
                      </a:pPr>
                      <a:r>
                        <a:rPr lang="en-US" sz="1100" u="none" strike="noStrike" cap="none">
                          <a:latin typeface="Century Gothic"/>
                          <a:ea typeface="Century Gothic"/>
                          <a:cs typeface="Century Gothic"/>
                          <a:sym typeface="Century Gothic"/>
                        </a:rPr>
                        <a:t>1,500.00</a:t>
                      </a:r>
                      <a:endParaRPr/>
                    </a:p>
                  </a:txBody>
                  <a:tcPr marL="50425" marR="50425" marT="63025" marB="63025" anchor="ctr"/>
                </a:tc>
                <a:tc>
                  <a:txBody>
                    <a:bodyPr/>
                    <a:lstStyle/>
                    <a:p>
                      <a:pPr marL="0" marR="0" lvl="0" indent="0" algn="r" rtl="0">
                        <a:lnSpc>
                          <a:spcPct val="100000"/>
                        </a:lnSpc>
                        <a:spcBef>
                          <a:spcPts val="0"/>
                        </a:spcBef>
                        <a:spcAft>
                          <a:spcPts val="0"/>
                        </a:spcAft>
                        <a:buNone/>
                      </a:pPr>
                      <a:endParaRPr sz="1100" u="none" strike="noStrike" cap="none">
                        <a:latin typeface="Century Gothic"/>
                        <a:ea typeface="Century Gothic"/>
                        <a:cs typeface="Century Gothic"/>
                        <a:sym typeface="Century Gothic"/>
                      </a:endParaRPr>
                    </a:p>
                  </a:txBody>
                  <a:tcPr marL="50425" marR="50425" marT="63025" marB="63025" anchor="ctr"/>
                </a:tc>
                <a:extLst>
                  <a:ext uri="{0D108BD9-81ED-4DB2-BD59-A6C34878D82A}">
                    <a16:rowId xmlns:a16="http://schemas.microsoft.com/office/drawing/2014/main" val="10011"/>
                  </a:ext>
                </a:extLst>
              </a:tr>
              <a:tr h="267225">
                <a:tc>
                  <a:txBody>
                    <a:bodyPr/>
                    <a:lstStyle/>
                    <a:p>
                      <a:pPr marL="0" marR="0" lvl="0" indent="0" algn="l" rtl="0">
                        <a:lnSpc>
                          <a:spcPct val="100000"/>
                        </a:lnSpc>
                        <a:spcBef>
                          <a:spcPts val="0"/>
                        </a:spcBef>
                        <a:spcAft>
                          <a:spcPts val="0"/>
                        </a:spcAft>
                        <a:buNone/>
                      </a:pPr>
                      <a:r>
                        <a:rPr lang="en-US" sz="1100" u="none" strike="noStrike" cap="none">
                          <a:latin typeface="Century Gothic"/>
                          <a:ea typeface="Century Gothic"/>
                          <a:cs typeface="Century Gothic"/>
                          <a:sym typeface="Century Gothic"/>
                        </a:rPr>
                        <a:t>520</a:t>
                      </a:r>
                      <a:endParaRPr/>
                    </a:p>
                  </a:txBody>
                  <a:tcPr marL="50425" marR="50425" marT="63025" marB="63025" anchor="ctr"/>
                </a:tc>
                <a:tc>
                  <a:txBody>
                    <a:bodyPr/>
                    <a:lstStyle/>
                    <a:p>
                      <a:pPr marL="0" marR="0" lvl="0" indent="0" algn="l" rtl="0">
                        <a:lnSpc>
                          <a:spcPct val="100000"/>
                        </a:lnSpc>
                        <a:spcBef>
                          <a:spcPts val="0"/>
                        </a:spcBef>
                        <a:spcAft>
                          <a:spcPts val="0"/>
                        </a:spcAft>
                        <a:buNone/>
                      </a:pPr>
                      <a:r>
                        <a:rPr lang="en-US" sz="1100" u="none" strike="noStrike" cap="none">
                          <a:latin typeface="Century Gothic"/>
                          <a:ea typeface="Century Gothic"/>
                          <a:cs typeface="Century Gothic"/>
                          <a:sym typeface="Century Gothic"/>
                        </a:rPr>
                        <a:t>Rent Expense</a:t>
                      </a:r>
                      <a:endParaRPr/>
                    </a:p>
                  </a:txBody>
                  <a:tcPr marL="50425" marR="50425" marT="63025" marB="63025" anchor="ctr"/>
                </a:tc>
                <a:tc>
                  <a:txBody>
                    <a:bodyPr/>
                    <a:lstStyle/>
                    <a:p>
                      <a:pPr marL="0" marR="0" lvl="0" indent="0" algn="r" rtl="0">
                        <a:lnSpc>
                          <a:spcPct val="100000"/>
                        </a:lnSpc>
                        <a:spcBef>
                          <a:spcPts val="0"/>
                        </a:spcBef>
                        <a:spcAft>
                          <a:spcPts val="0"/>
                        </a:spcAft>
                        <a:buNone/>
                      </a:pPr>
                      <a:r>
                        <a:rPr lang="en-US" sz="1100" u="none" strike="noStrike" cap="none">
                          <a:latin typeface="Century Gothic"/>
                          <a:ea typeface="Century Gothic"/>
                          <a:cs typeface="Century Gothic"/>
                          <a:sym typeface="Century Gothic"/>
                        </a:rPr>
                        <a:t>–</a:t>
                      </a:r>
                      <a:endParaRPr/>
                    </a:p>
                  </a:txBody>
                  <a:tcPr marL="50425" marR="50425" marT="63025" marB="63025" anchor="ctr"/>
                </a:tc>
                <a:tc>
                  <a:txBody>
                    <a:bodyPr/>
                    <a:lstStyle/>
                    <a:p>
                      <a:pPr marL="0" marR="0" lvl="0" indent="0" algn="r" rtl="0">
                        <a:lnSpc>
                          <a:spcPct val="100000"/>
                        </a:lnSpc>
                        <a:spcBef>
                          <a:spcPts val="0"/>
                        </a:spcBef>
                        <a:spcAft>
                          <a:spcPts val="0"/>
                        </a:spcAft>
                        <a:buNone/>
                      </a:pPr>
                      <a:endParaRPr sz="1100" u="none" strike="noStrike" cap="none">
                        <a:latin typeface="Century Gothic"/>
                        <a:ea typeface="Century Gothic"/>
                        <a:cs typeface="Century Gothic"/>
                        <a:sym typeface="Century Gothic"/>
                      </a:endParaRPr>
                    </a:p>
                  </a:txBody>
                  <a:tcPr marL="50425" marR="50425" marT="63025" marB="63025" anchor="ctr"/>
                </a:tc>
                <a:extLst>
                  <a:ext uri="{0D108BD9-81ED-4DB2-BD59-A6C34878D82A}">
                    <a16:rowId xmlns:a16="http://schemas.microsoft.com/office/drawing/2014/main" val="10012"/>
                  </a:ext>
                </a:extLst>
              </a:tr>
              <a:tr h="267225">
                <a:tc>
                  <a:txBody>
                    <a:bodyPr/>
                    <a:lstStyle/>
                    <a:p>
                      <a:pPr marL="0" marR="0" lvl="0" indent="0" algn="l" rtl="0">
                        <a:lnSpc>
                          <a:spcPct val="100000"/>
                        </a:lnSpc>
                        <a:spcBef>
                          <a:spcPts val="0"/>
                        </a:spcBef>
                        <a:spcAft>
                          <a:spcPts val="0"/>
                        </a:spcAft>
                        <a:buNone/>
                      </a:pPr>
                      <a:r>
                        <a:rPr lang="en-US" sz="1100" u="none" strike="noStrike" cap="none">
                          <a:latin typeface="Century Gothic"/>
                          <a:ea typeface="Century Gothic"/>
                          <a:cs typeface="Century Gothic"/>
                          <a:sym typeface="Century Gothic"/>
                        </a:rPr>
                        <a:t>530</a:t>
                      </a:r>
                      <a:endParaRPr/>
                    </a:p>
                  </a:txBody>
                  <a:tcPr marL="50425" marR="50425" marT="63025" marB="63025" anchor="ctr"/>
                </a:tc>
                <a:tc>
                  <a:txBody>
                    <a:bodyPr/>
                    <a:lstStyle/>
                    <a:p>
                      <a:pPr marL="0" marR="0" lvl="0" indent="0" algn="l" rtl="0">
                        <a:lnSpc>
                          <a:spcPct val="100000"/>
                        </a:lnSpc>
                        <a:spcBef>
                          <a:spcPts val="0"/>
                        </a:spcBef>
                        <a:spcAft>
                          <a:spcPts val="0"/>
                        </a:spcAft>
                        <a:buNone/>
                      </a:pPr>
                      <a:r>
                        <a:rPr lang="en-US" sz="1100" u="none" strike="noStrike" cap="none">
                          <a:latin typeface="Century Gothic"/>
                          <a:ea typeface="Century Gothic"/>
                          <a:cs typeface="Century Gothic"/>
                          <a:sym typeface="Century Gothic"/>
                        </a:rPr>
                        <a:t>Supplies Expense</a:t>
                      </a:r>
                      <a:endParaRPr/>
                    </a:p>
                  </a:txBody>
                  <a:tcPr marL="50425" marR="50425" marT="63025" marB="63025" anchor="ctr"/>
                </a:tc>
                <a:tc>
                  <a:txBody>
                    <a:bodyPr/>
                    <a:lstStyle/>
                    <a:p>
                      <a:pPr marL="0" marR="0" lvl="0" indent="0" algn="r" rtl="0">
                        <a:lnSpc>
                          <a:spcPct val="100000"/>
                        </a:lnSpc>
                        <a:spcBef>
                          <a:spcPts val="0"/>
                        </a:spcBef>
                        <a:spcAft>
                          <a:spcPts val="0"/>
                        </a:spcAft>
                        <a:buNone/>
                      </a:pPr>
                      <a:r>
                        <a:rPr lang="en-US" sz="1100" u="none" strike="noStrike" cap="none">
                          <a:latin typeface="Century Gothic"/>
                          <a:ea typeface="Century Gothic"/>
                          <a:cs typeface="Century Gothic"/>
                          <a:sym typeface="Century Gothic"/>
                        </a:rPr>
                        <a:t>–</a:t>
                      </a:r>
                      <a:endParaRPr/>
                    </a:p>
                  </a:txBody>
                  <a:tcPr marL="50425" marR="50425" marT="63025" marB="63025" anchor="ctr"/>
                </a:tc>
                <a:tc>
                  <a:txBody>
                    <a:bodyPr/>
                    <a:lstStyle/>
                    <a:p>
                      <a:pPr marL="0" marR="0" lvl="0" indent="0" algn="r" rtl="0">
                        <a:lnSpc>
                          <a:spcPct val="100000"/>
                        </a:lnSpc>
                        <a:spcBef>
                          <a:spcPts val="0"/>
                        </a:spcBef>
                        <a:spcAft>
                          <a:spcPts val="0"/>
                        </a:spcAft>
                        <a:buNone/>
                      </a:pPr>
                      <a:endParaRPr sz="1100" u="none" strike="noStrike" cap="none">
                        <a:latin typeface="Century Gothic"/>
                        <a:ea typeface="Century Gothic"/>
                        <a:cs typeface="Century Gothic"/>
                        <a:sym typeface="Century Gothic"/>
                      </a:endParaRPr>
                    </a:p>
                  </a:txBody>
                  <a:tcPr marL="50425" marR="50425" marT="63025" marB="63025" anchor="ctr"/>
                </a:tc>
                <a:extLst>
                  <a:ext uri="{0D108BD9-81ED-4DB2-BD59-A6C34878D82A}">
                    <a16:rowId xmlns:a16="http://schemas.microsoft.com/office/drawing/2014/main" val="10013"/>
                  </a:ext>
                </a:extLst>
              </a:tr>
              <a:tr h="267225">
                <a:tc>
                  <a:txBody>
                    <a:bodyPr/>
                    <a:lstStyle/>
                    <a:p>
                      <a:pPr marL="0" marR="0" lvl="0" indent="0" algn="l" rtl="0">
                        <a:lnSpc>
                          <a:spcPct val="100000"/>
                        </a:lnSpc>
                        <a:spcBef>
                          <a:spcPts val="0"/>
                        </a:spcBef>
                        <a:spcAft>
                          <a:spcPts val="0"/>
                        </a:spcAft>
                        <a:buNone/>
                      </a:pPr>
                      <a:r>
                        <a:rPr lang="en-US" sz="1100" u="none" strike="noStrike" cap="none">
                          <a:latin typeface="Century Gothic"/>
                          <a:ea typeface="Century Gothic"/>
                          <a:cs typeface="Century Gothic"/>
                          <a:sym typeface="Century Gothic"/>
                        </a:rPr>
                        <a:t>540</a:t>
                      </a:r>
                      <a:endParaRPr/>
                    </a:p>
                  </a:txBody>
                  <a:tcPr marL="50425" marR="50425" marT="63025" marB="63025" anchor="ctr"/>
                </a:tc>
                <a:tc>
                  <a:txBody>
                    <a:bodyPr/>
                    <a:lstStyle/>
                    <a:p>
                      <a:pPr marL="0" marR="0" lvl="0" indent="0" algn="l" rtl="0">
                        <a:lnSpc>
                          <a:spcPct val="100000"/>
                        </a:lnSpc>
                        <a:spcBef>
                          <a:spcPts val="0"/>
                        </a:spcBef>
                        <a:spcAft>
                          <a:spcPts val="0"/>
                        </a:spcAft>
                        <a:buNone/>
                      </a:pPr>
                      <a:r>
                        <a:rPr lang="en-US" sz="1100" u="none" strike="noStrike" cap="none">
                          <a:latin typeface="Century Gothic"/>
                          <a:ea typeface="Century Gothic"/>
                          <a:cs typeface="Century Gothic"/>
                          <a:sym typeface="Century Gothic"/>
                        </a:rPr>
                        <a:t>Contractor Expense</a:t>
                      </a:r>
                      <a:endParaRPr/>
                    </a:p>
                  </a:txBody>
                  <a:tcPr marL="50425" marR="50425" marT="63025" marB="63025" anchor="ctr"/>
                </a:tc>
                <a:tc>
                  <a:txBody>
                    <a:bodyPr/>
                    <a:lstStyle/>
                    <a:p>
                      <a:pPr marL="0" marR="0" lvl="0" indent="0" algn="r" rtl="0">
                        <a:lnSpc>
                          <a:spcPct val="100000"/>
                        </a:lnSpc>
                        <a:spcBef>
                          <a:spcPts val="0"/>
                        </a:spcBef>
                        <a:spcAft>
                          <a:spcPts val="0"/>
                        </a:spcAft>
                        <a:buNone/>
                      </a:pPr>
                      <a:r>
                        <a:rPr lang="en-US" sz="1100" u="none" strike="noStrike" cap="none">
                          <a:latin typeface="Century Gothic"/>
                          <a:ea typeface="Century Gothic"/>
                          <a:cs typeface="Century Gothic"/>
                          <a:sym typeface="Century Gothic"/>
                        </a:rPr>
                        <a:t>1,100.00</a:t>
                      </a:r>
                      <a:endParaRPr/>
                    </a:p>
                  </a:txBody>
                  <a:tcPr marL="50425" marR="50425" marT="63025" marB="63025" anchor="ctr"/>
                </a:tc>
                <a:tc>
                  <a:txBody>
                    <a:bodyPr/>
                    <a:lstStyle/>
                    <a:p>
                      <a:pPr marL="0" marR="0" lvl="0" indent="0" algn="r" rtl="0">
                        <a:lnSpc>
                          <a:spcPct val="100000"/>
                        </a:lnSpc>
                        <a:spcBef>
                          <a:spcPts val="0"/>
                        </a:spcBef>
                        <a:spcAft>
                          <a:spcPts val="0"/>
                        </a:spcAft>
                        <a:buNone/>
                      </a:pPr>
                      <a:endParaRPr sz="1100" u="none" strike="noStrike" cap="none">
                        <a:latin typeface="Century Gothic"/>
                        <a:ea typeface="Century Gothic"/>
                        <a:cs typeface="Century Gothic"/>
                        <a:sym typeface="Century Gothic"/>
                      </a:endParaRPr>
                    </a:p>
                  </a:txBody>
                  <a:tcPr marL="50425" marR="50425" marT="63025" marB="63025" anchor="ctr"/>
                </a:tc>
                <a:extLst>
                  <a:ext uri="{0D108BD9-81ED-4DB2-BD59-A6C34878D82A}">
                    <a16:rowId xmlns:a16="http://schemas.microsoft.com/office/drawing/2014/main" val="10014"/>
                  </a:ext>
                </a:extLst>
              </a:tr>
              <a:tr h="408400">
                <a:tc>
                  <a:txBody>
                    <a:bodyPr/>
                    <a:lstStyle/>
                    <a:p>
                      <a:pPr marL="0" marR="0" lvl="0" indent="0" algn="l" rtl="0">
                        <a:lnSpc>
                          <a:spcPct val="100000"/>
                        </a:lnSpc>
                        <a:spcBef>
                          <a:spcPts val="0"/>
                        </a:spcBef>
                        <a:spcAft>
                          <a:spcPts val="0"/>
                        </a:spcAft>
                        <a:buNone/>
                      </a:pPr>
                      <a:endParaRPr sz="1100" b="0" i="0" u="none" strike="noStrike" cap="none">
                        <a:latin typeface="Century Gothic"/>
                        <a:ea typeface="Century Gothic"/>
                        <a:cs typeface="Century Gothic"/>
                        <a:sym typeface="Century Gothic"/>
                      </a:endParaRPr>
                    </a:p>
                  </a:txBody>
                  <a:tcPr marL="50425" marR="50425" marT="63025" marB="63025" anchor="ctr"/>
                </a:tc>
                <a:tc>
                  <a:txBody>
                    <a:bodyPr/>
                    <a:lstStyle/>
                    <a:p>
                      <a:pPr marL="0" marR="0" lvl="0" indent="0" algn="l" rtl="0">
                        <a:lnSpc>
                          <a:spcPct val="100000"/>
                        </a:lnSpc>
                        <a:spcBef>
                          <a:spcPts val="0"/>
                        </a:spcBef>
                        <a:spcAft>
                          <a:spcPts val="0"/>
                        </a:spcAft>
                        <a:buNone/>
                      </a:pPr>
                      <a:r>
                        <a:rPr lang="en-US" sz="1100" u="none" strike="noStrike" cap="none">
                          <a:latin typeface="Century Gothic"/>
                          <a:ea typeface="Century Gothic"/>
                          <a:cs typeface="Century Gothic"/>
                          <a:sym typeface="Century Gothic"/>
                        </a:rPr>
                        <a:t>Totals</a:t>
                      </a:r>
                      <a:endParaRPr sz="1100" b="0" i="0" u="none" strike="noStrike" cap="none">
                        <a:latin typeface="Century Gothic"/>
                        <a:ea typeface="Century Gothic"/>
                        <a:cs typeface="Century Gothic"/>
                        <a:sym typeface="Century Gothic"/>
                      </a:endParaRPr>
                    </a:p>
                  </a:txBody>
                  <a:tcPr marL="50425" marR="50425" marT="63025" marB="63025" anchor="ctr"/>
                </a:tc>
                <a:tc>
                  <a:txBody>
                    <a:bodyPr/>
                    <a:lstStyle/>
                    <a:p>
                      <a:pPr marL="0" marR="0" lvl="0" indent="0" algn="r" rtl="0">
                        <a:lnSpc>
                          <a:spcPct val="100000"/>
                        </a:lnSpc>
                        <a:spcBef>
                          <a:spcPts val="0"/>
                        </a:spcBef>
                        <a:spcAft>
                          <a:spcPts val="0"/>
                        </a:spcAft>
                        <a:buNone/>
                      </a:pPr>
                      <a:r>
                        <a:rPr lang="en-US" sz="1100" u="none" strike="noStrike" cap="none">
                          <a:latin typeface="Century Gothic"/>
                          <a:ea typeface="Century Gothic"/>
                          <a:cs typeface="Century Gothic"/>
                          <a:sym typeface="Century Gothic"/>
                        </a:rPr>
                        <a:t>30,350.00</a:t>
                      </a:r>
                      <a:endParaRPr sz="1100" b="0" i="0" u="none" strike="noStrike" cap="none">
                        <a:latin typeface="Century Gothic"/>
                        <a:ea typeface="Century Gothic"/>
                        <a:cs typeface="Century Gothic"/>
                        <a:sym typeface="Century Gothic"/>
                      </a:endParaRPr>
                    </a:p>
                  </a:txBody>
                  <a:tcPr marL="50425" marR="50425" marT="63025" marB="63025" anchor="ctr"/>
                </a:tc>
                <a:tc>
                  <a:txBody>
                    <a:bodyPr/>
                    <a:lstStyle/>
                    <a:p>
                      <a:pPr marL="0" marR="0" lvl="0" indent="0" algn="r" rtl="0">
                        <a:lnSpc>
                          <a:spcPct val="100000"/>
                        </a:lnSpc>
                        <a:spcBef>
                          <a:spcPts val="0"/>
                        </a:spcBef>
                        <a:spcAft>
                          <a:spcPts val="0"/>
                        </a:spcAft>
                        <a:buNone/>
                      </a:pPr>
                      <a:r>
                        <a:rPr lang="en-US" sz="1100" u="none" strike="noStrike" cap="none">
                          <a:latin typeface="Century Gothic"/>
                          <a:ea typeface="Century Gothic"/>
                          <a:cs typeface="Century Gothic"/>
                          <a:sym typeface="Century Gothic"/>
                        </a:rPr>
                        <a:t>30,350.00</a:t>
                      </a:r>
                      <a:endParaRPr sz="1100" b="0" i="0" u="none" strike="noStrike" cap="none">
                        <a:latin typeface="Century Gothic"/>
                        <a:ea typeface="Century Gothic"/>
                        <a:cs typeface="Century Gothic"/>
                        <a:sym typeface="Century Gothic"/>
                      </a:endParaRPr>
                    </a:p>
                  </a:txBody>
                  <a:tcPr marL="50425" marR="50425" marT="63025" marB="63025" anchor="ctr"/>
                </a:tc>
                <a:extLst>
                  <a:ext uri="{0D108BD9-81ED-4DB2-BD59-A6C34878D82A}">
                    <a16:rowId xmlns:a16="http://schemas.microsoft.com/office/drawing/2014/main" val="10015"/>
                  </a:ext>
                </a:extLst>
              </a:tr>
            </a:tbl>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81"/>
        <p:cNvGrpSpPr/>
        <p:nvPr/>
      </p:nvGrpSpPr>
      <p:grpSpPr>
        <a:xfrm>
          <a:off x="0" y="0"/>
          <a:ext cx="0" cy="0"/>
          <a:chOff x="0" y="0"/>
          <a:chExt cx="0" cy="0"/>
        </a:xfrm>
      </p:grpSpPr>
      <p:sp>
        <p:nvSpPr>
          <p:cNvPr id="182" name="Google Shape;182;p23"/>
          <p:cNvSpPr txBox="1">
            <a:spLocks noGrp="1"/>
          </p:cNvSpPr>
          <p:nvPr>
            <p:ph type="title"/>
          </p:nvPr>
        </p:nvSpPr>
        <p:spPr>
          <a:xfrm>
            <a:off x="838200" y="365127"/>
            <a:ext cx="10515600" cy="1325563"/>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4400"/>
              <a:buFont typeface="Century Gothic"/>
              <a:buNone/>
            </a:pPr>
            <a:r>
              <a:rPr lang="en-US"/>
              <a:t>Using the Worksheet (Proposed Adjustment)</a:t>
            </a:r>
            <a:endParaRPr/>
          </a:p>
        </p:txBody>
      </p:sp>
      <p:graphicFrame>
        <p:nvGraphicFramePr>
          <p:cNvPr id="183" name="Google Shape;183;p23"/>
          <p:cNvGraphicFramePr/>
          <p:nvPr/>
        </p:nvGraphicFramePr>
        <p:xfrm>
          <a:off x="838200" y="1374325"/>
          <a:ext cx="3000000" cy="3000000"/>
        </p:xfrm>
        <a:graphic>
          <a:graphicData uri="http://schemas.openxmlformats.org/drawingml/2006/table">
            <a:tbl>
              <a:tblPr firstRow="1">
                <a:noFill/>
                <a:tableStyleId>{727055FB-B37F-4376-979B-B688EE106093}</a:tableStyleId>
              </a:tblPr>
              <a:tblGrid>
                <a:gridCol w="1314450">
                  <a:extLst>
                    <a:ext uri="{9D8B030D-6E8A-4147-A177-3AD203B41FA5}">
                      <a16:colId xmlns:a16="http://schemas.microsoft.com/office/drawing/2014/main" val="20000"/>
                    </a:ext>
                  </a:extLst>
                </a:gridCol>
                <a:gridCol w="2728850">
                  <a:extLst>
                    <a:ext uri="{9D8B030D-6E8A-4147-A177-3AD203B41FA5}">
                      <a16:colId xmlns:a16="http://schemas.microsoft.com/office/drawing/2014/main" val="20001"/>
                    </a:ext>
                  </a:extLst>
                </a:gridCol>
                <a:gridCol w="1266100">
                  <a:extLst>
                    <a:ext uri="{9D8B030D-6E8A-4147-A177-3AD203B41FA5}">
                      <a16:colId xmlns:a16="http://schemas.microsoft.com/office/drawing/2014/main" val="20002"/>
                    </a:ext>
                  </a:extLst>
                </a:gridCol>
                <a:gridCol w="1026950">
                  <a:extLst>
                    <a:ext uri="{9D8B030D-6E8A-4147-A177-3AD203B41FA5}">
                      <a16:colId xmlns:a16="http://schemas.microsoft.com/office/drawing/2014/main" val="20003"/>
                    </a:ext>
                  </a:extLst>
                </a:gridCol>
                <a:gridCol w="1139475">
                  <a:extLst>
                    <a:ext uri="{9D8B030D-6E8A-4147-A177-3AD203B41FA5}">
                      <a16:colId xmlns:a16="http://schemas.microsoft.com/office/drawing/2014/main" val="20004"/>
                    </a:ext>
                  </a:extLst>
                </a:gridCol>
                <a:gridCol w="731525">
                  <a:extLst>
                    <a:ext uri="{9D8B030D-6E8A-4147-A177-3AD203B41FA5}">
                      <a16:colId xmlns:a16="http://schemas.microsoft.com/office/drawing/2014/main" val="20005"/>
                    </a:ext>
                  </a:extLst>
                </a:gridCol>
                <a:gridCol w="993825">
                  <a:extLst>
                    <a:ext uri="{9D8B030D-6E8A-4147-A177-3AD203B41FA5}">
                      <a16:colId xmlns:a16="http://schemas.microsoft.com/office/drawing/2014/main" val="20006"/>
                    </a:ext>
                  </a:extLst>
                </a:gridCol>
                <a:gridCol w="1314450">
                  <a:extLst>
                    <a:ext uri="{9D8B030D-6E8A-4147-A177-3AD203B41FA5}">
                      <a16:colId xmlns:a16="http://schemas.microsoft.com/office/drawing/2014/main" val="20007"/>
                    </a:ext>
                  </a:extLst>
                </a:gridCol>
              </a:tblGrid>
              <a:tr h="142200">
                <a:tc gridSpan="8">
                  <a:txBody>
                    <a:bodyPr/>
                    <a:lstStyle/>
                    <a:p>
                      <a:pPr marL="0" marR="0" lvl="0" indent="0" algn="ctr" rtl="0">
                        <a:lnSpc>
                          <a:spcPct val="100000"/>
                        </a:lnSpc>
                        <a:spcBef>
                          <a:spcPts val="0"/>
                        </a:spcBef>
                        <a:spcAft>
                          <a:spcPts val="0"/>
                        </a:spcAft>
                        <a:buNone/>
                      </a:pPr>
                      <a:r>
                        <a:rPr lang="en-US" sz="1250" u="none" strike="noStrike" cap="none">
                          <a:latin typeface="Century Gothic"/>
                          <a:ea typeface="Century Gothic"/>
                          <a:cs typeface="Century Gothic"/>
                          <a:sym typeface="Century Gothic"/>
                        </a:rPr>
                        <a:t>NeatNiks</a:t>
                      </a:r>
                      <a:endParaRPr sz="1250" u="none" strike="noStrike" cap="none">
                        <a:latin typeface="Century Gothic"/>
                        <a:ea typeface="Century Gothic"/>
                        <a:cs typeface="Century Gothic"/>
                        <a:sym typeface="Century Gothic"/>
                      </a:endParaRPr>
                    </a:p>
                    <a:p>
                      <a:pPr marL="0" marR="0" lvl="0" indent="0" algn="ctr" rtl="0">
                        <a:lnSpc>
                          <a:spcPct val="100000"/>
                        </a:lnSpc>
                        <a:spcBef>
                          <a:spcPts val="0"/>
                        </a:spcBef>
                        <a:spcAft>
                          <a:spcPts val="0"/>
                        </a:spcAft>
                        <a:buNone/>
                      </a:pPr>
                      <a:r>
                        <a:rPr lang="en-US" sz="1250" u="none" strike="noStrike" cap="none">
                          <a:latin typeface="Century Gothic"/>
                          <a:ea typeface="Century Gothic"/>
                          <a:cs typeface="Century Gothic"/>
                          <a:sym typeface="Century Gothic"/>
                        </a:rPr>
                        <a:t>Trial Balance </a:t>
                      </a:r>
                      <a:endParaRPr/>
                    </a:p>
                    <a:p>
                      <a:pPr marL="0" marR="0" lvl="0" indent="0" algn="ctr" rtl="0">
                        <a:lnSpc>
                          <a:spcPct val="100000"/>
                        </a:lnSpc>
                        <a:spcBef>
                          <a:spcPts val="0"/>
                        </a:spcBef>
                        <a:spcAft>
                          <a:spcPts val="0"/>
                        </a:spcAft>
                        <a:buNone/>
                      </a:pPr>
                      <a:r>
                        <a:rPr lang="en-US" sz="1250" u="none" strike="noStrike" cap="none">
                          <a:latin typeface="Century Gothic"/>
                          <a:ea typeface="Century Gothic"/>
                          <a:cs typeface="Century Gothic"/>
                          <a:sym typeface="Century Gothic"/>
                        </a:rPr>
                        <a:t>For the Month ended October 31, 20XX</a:t>
                      </a:r>
                      <a:endParaRPr/>
                    </a:p>
                  </a:txBody>
                  <a:tcPr marL="42650" marR="42650" marT="21325" marB="21325"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188425">
                <a:tc gridSpan="2">
                  <a:txBody>
                    <a:bodyPr/>
                    <a:lstStyle/>
                    <a:p>
                      <a:pPr marL="0" marR="0" lvl="0" indent="0" algn="ctr" rtl="0">
                        <a:lnSpc>
                          <a:spcPct val="100000"/>
                        </a:lnSpc>
                        <a:spcBef>
                          <a:spcPts val="0"/>
                        </a:spcBef>
                        <a:spcAft>
                          <a:spcPts val="0"/>
                        </a:spcAft>
                        <a:buNone/>
                      </a:pPr>
                      <a:endParaRPr sz="1250" b="1" u="none" strike="noStrike" cap="none">
                        <a:latin typeface="Century Gothic"/>
                        <a:ea typeface="Century Gothic"/>
                        <a:cs typeface="Century Gothic"/>
                        <a:sym typeface="Century Gothic"/>
                      </a:endParaRPr>
                    </a:p>
                  </a:txBody>
                  <a:tcPr marL="35550" marR="35550" marT="44450" marB="44450" anchor="ctr"/>
                </a:tc>
                <a:tc hMerge="1">
                  <a:txBody>
                    <a:bodyPr/>
                    <a:lstStyle/>
                    <a:p>
                      <a:endParaRPr lang="en-US"/>
                    </a:p>
                  </a:txBody>
                  <a:tcPr/>
                </a:tc>
                <a:tc gridSpan="2">
                  <a:txBody>
                    <a:bodyPr/>
                    <a:lstStyle/>
                    <a:p>
                      <a:pPr marL="0" marR="0" lvl="0" indent="0" algn="ctr" rtl="0">
                        <a:lnSpc>
                          <a:spcPct val="100000"/>
                        </a:lnSpc>
                        <a:spcBef>
                          <a:spcPts val="0"/>
                        </a:spcBef>
                        <a:spcAft>
                          <a:spcPts val="0"/>
                        </a:spcAft>
                        <a:buNone/>
                      </a:pPr>
                      <a:r>
                        <a:rPr lang="en-US" sz="1250" b="1" u="none" strike="noStrike" cap="none">
                          <a:latin typeface="Century Gothic"/>
                          <a:ea typeface="Century Gothic"/>
                          <a:cs typeface="Century Gothic"/>
                          <a:sym typeface="Century Gothic"/>
                        </a:rPr>
                        <a:t>Unadjusted Trial Balance</a:t>
                      </a:r>
                      <a:endParaRPr/>
                    </a:p>
                  </a:txBody>
                  <a:tcPr marL="35550" marR="35550" marT="44450" marB="44450" anchor="ctr"/>
                </a:tc>
                <a:tc hMerge="1">
                  <a:txBody>
                    <a:bodyPr/>
                    <a:lstStyle/>
                    <a:p>
                      <a:endParaRPr lang="en-US"/>
                    </a:p>
                  </a:txBody>
                  <a:tcPr/>
                </a:tc>
                <a:tc gridSpan="2">
                  <a:txBody>
                    <a:bodyPr/>
                    <a:lstStyle/>
                    <a:p>
                      <a:pPr marL="0" marR="0" lvl="0" indent="0" algn="ctr" rtl="0">
                        <a:lnSpc>
                          <a:spcPct val="100000"/>
                        </a:lnSpc>
                        <a:spcBef>
                          <a:spcPts val="0"/>
                        </a:spcBef>
                        <a:spcAft>
                          <a:spcPts val="0"/>
                        </a:spcAft>
                        <a:buNone/>
                      </a:pPr>
                      <a:r>
                        <a:rPr lang="en-US" sz="1250" b="1" u="none" strike="noStrike" cap="none">
                          <a:latin typeface="Century Gothic"/>
                          <a:ea typeface="Century Gothic"/>
                          <a:cs typeface="Century Gothic"/>
                          <a:sym typeface="Century Gothic"/>
                        </a:rPr>
                        <a:t>Adjustments</a:t>
                      </a:r>
                      <a:endParaRPr/>
                    </a:p>
                  </a:txBody>
                  <a:tcPr marL="35550" marR="35550" marT="44450" marB="44450" anchor="ctr"/>
                </a:tc>
                <a:tc hMerge="1">
                  <a:txBody>
                    <a:bodyPr/>
                    <a:lstStyle/>
                    <a:p>
                      <a:endParaRPr lang="en-US"/>
                    </a:p>
                  </a:txBody>
                  <a:tcPr/>
                </a:tc>
                <a:tc gridSpan="2">
                  <a:txBody>
                    <a:bodyPr/>
                    <a:lstStyle/>
                    <a:p>
                      <a:pPr marL="0" marR="0" lvl="0" indent="0" algn="ctr" rtl="0">
                        <a:lnSpc>
                          <a:spcPct val="100000"/>
                        </a:lnSpc>
                        <a:spcBef>
                          <a:spcPts val="0"/>
                        </a:spcBef>
                        <a:spcAft>
                          <a:spcPts val="0"/>
                        </a:spcAft>
                        <a:buNone/>
                      </a:pPr>
                      <a:r>
                        <a:rPr lang="en-US" sz="1250" b="1" u="none" strike="noStrike" cap="none">
                          <a:latin typeface="Century Gothic"/>
                          <a:ea typeface="Century Gothic"/>
                          <a:cs typeface="Century Gothic"/>
                          <a:sym typeface="Century Gothic"/>
                        </a:rPr>
                        <a:t>Adjusted Trial Balance</a:t>
                      </a:r>
                      <a:endParaRPr/>
                    </a:p>
                  </a:txBody>
                  <a:tcPr marL="35550" marR="35550" marT="44450" marB="44450" anchor="ctr"/>
                </a:tc>
                <a:tc hMerge="1">
                  <a:txBody>
                    <a:bodyPr/>
                    <a:lstStyle/>
                    <a:p>
                      <a:endParaRPr lang="en-US"/>
                    </a:p>
                  </a:txBody>
                  <a:tcPr/>
                </a:tc>
                <a:extLst>
                  <a:ext uri="{0D108BD9-81ED-4DB2-BD59-A6C34878D82A}">
                    <a16:rowId xmlns:a16="http://schemas.microsoft.com/office/drawing/2014/main" val="10001"/>
                  </a:ext>
                </a:extLst>
              </a:tr>
              <a:tr h="188425">
                <a:tc>
                  <a:txBody>
                    <a:bodyPr/>
                    <a:lstStyle/>
                    <a:p>
                      <a:pPr marL="0" marR="0" lvl="0" indent="0" algn="ctr" rtl="0">
                        <a:lnSpc>
                          <a:spcPct val="100000"/>
                        </a:lnSpc>
                        <a:spcBef>
                          <a:spcPts val="0"/>
                        </a:spcBef>
                        <a:spcAft>
                          <a:spcPts val="0"/>
                        </a:spcAft>
                        <a:buNone/>
                      </a:pPr>
                      <a:r>
                        <a:rPr lang="en-US" sz="1250" b="1" u="none" strike="noStrike" cap="none">
                          <a:latin typeface="Century Gothic"/>
                          <a:ea typeface="Century Gothic"/>
                          <a:cs typeface="Century Gothic"/>
                          <a:sym typeface="Century Gothic"/>
                        </a:rPr>
                        <a:t>Reference No.</a:t>
                      </a:r>
                      <a:endParaRPr/>
                    </a:p>
                  </a:txBody>
                  <a:tcPr marL="35550" marR="35550" marT="44450" marB="44450" anchor="ctr"/>
                </a:tc>
                <a:tc>
                  <a:txBody>
                    <a:bodyPr/>
                    <a:lstStyle/>
                    <a:p>
                      <a:pPr marL="0" marR="0" lvl="0" indent="0" algn="ctr" rtl="0">
                        <a:lnSpc>
                          <a:spcPct val="100000"/>
                        </a:lnSpc>
                        <a:spcBef>
                          <a:spcPts val="0"/>
                        </a:spcBef>
                        <a:spcAft>
                          <a:spcPts val="0"/>
                        </a:spcAft>
                        <a:buNone/>
                      </a:pPr>
                      <a:r>
                        <a:rPr lang="en-US" sz="1250" b="1" u="none" strike="noStrike" cap="none">
                          <a:latin typeface="Century Gothic"/>
                          <a:ea typeface="Century Gothic"/>
                          <a:cs typeface="Century Gothic"/>
                          <a:sym typeface="Century Gothic"/>
                        </a:rPr>
                        <a:t>Accounts</a:t>
                      </a:r>
                      <a:endParaRPr/>
                    </a:p>
                  </a:txBody>
                  <a:tcPr marL="35550" marR="35550" marT="44450" marB="44450" anchor="ctr"/>
                </a:tc>
                <a:tc>
                  <a:txBody>
                    <a:bodyPr/>
                    <a:lstStyle/>
                    <a:p>
                      <a:pPr marL="0" marR="0" lvl="0" indent="0" algn="ctr" rtl="0">
                        <a:lnSpc>
                          <a:spcPct val="100000"/>
                        </a:lnSpc>
                        <a:spcBef>
                          <a:spcPts val="0"/>
                        </a:spcBef>
                        <a:spcAft>
                          <a:spcPts val="0"/>
                        </a:spcAft>
                        <a:buNone/>
                      </a:pPr>
                      <a:r>
                        <a:rPr lang="en-US" sz="1250" b="1" u="none" strike="noStrike" cap="none">
                          <a:latin typeface="Century Gothic"/>
                          <a:ea typeface="Century Gothic"/>
                          <a:cs typeface="Century Gothic"/>
                          <a:sym typeface="Century Gothic"/>
                        </a:rPr>
                        <a:t>DR</a:t>
                      </a:r>
                      <a:endParaRPr/>
                    </a:p>
                  </a:txBody>
                  <a:tcPr marL="35550" marR="35550" marT="44450" marB="44450" anchor="ctr"/>
                </a:tc>
                <a:tc>
                  <a:txBody>
                    <a:bodyPr/>
                    <a:lstStyle/>
                    <a:p>
                      <a:pPr marL="0" marR="0" lvl="0" indent="0" algn="ctr" rtl="0">
                        <a:lnSpc>
                          <a:spcPct val="100000"/>
                        </a:lnSpc>
                        <a:spcBef>
                          <a:spcPts val="0"/>
                        </a:spcBef>
                        <a:spcAft>
                          <a:spcPts val="0"/>
                        </a:spcAft>
                        <a:buNone/>
                      </a:pPr>
                      <a:r>
                        <a:rPr lang="en-US" sz="1250" b="1" u="none" strike="noStrike" cap="none">
                          <a:latin typeface="Century Gothic"/>
                          <a:ea typeface="Century Gothic"/>
                          <a:cs typeface="Century Gothic"/>
                          <a:sym typeface="Century Gothic"/>
                        </a:rPr>
                        <a:t>CR</a:t>
                      </a:r>
                      <a:endParaRPr/>
                    </a:p>
                  </a:txBody>
                  <a:tcPr marL="35550" marR="35550" marT="44450" marB="44450" anchor="ctr"/>
                </a:tc>
                <a:tc>
                  <a:txBody>
                    <a:bodyPr/>
                    <a:lstStyle/>
                    <a:p>
                      <a:pPr marL="0" marR="0" lvl="0" indent="0" algn="ctr" rtl="0">
                        <a:lnSpc>
                          <a:spcPct val="100000"/>
                        </a:lnSpc>
                        <a:spcBef>
                          <a:spcPts val="0"/>
                        </a:spcBef>
                        <a:spcAft>
                          <a:spcPts val="0"/>
                        </a:spcAft>
                        <a:buNone/>
                      </a:pPr>
                      <a:r>
                        <a:rPr lang="en-US" sz="1250" b="1" u="none" strike="noStrike" cap="none">
                          <a:latin typeface="Century Gothic"/>
                          <a:ea typeface="Century Gothic"/>
                          <a:cs typeface="Century Gothic"/>
                          <a:sym typeface="Century Gothic"/>
                        </a:rPr>
                        <a:t>DR</a:t>
                      </a:r>
                      <a:endParaRPr/>
                    </a:p>
                  </a:txBody>
                  <a:tcPr marL="35550" marR="35550" marT="44450" marB="44450" anchor="ctr"/>
                </a:tc>
                <a:tc>
                  <a:txBody>
                    <a:bodyPr/>
                    <a:lstStyle/>
                    <a:p>
                      <a:pPr marL="0" marR="0" lvl="0" indent="0" algn="ctr" rtl="0">
                        <a:lnSpc>
                          <a:spcPct val="100000"/>
                        </a:lnSpc>
                        <a:spcBef>
                          <a:spcPts val="0"/>
                        </a:spcBef>
                        <a:spcAft>
                          <a:spcPts val="0"/>
                        </a:spcAft>
                        <a:buNone/>
                      </a:pPr>
                      <a:r>
                        <a:rPr lang="en-US" sz="1250" b="1" u="none" strike="noStrike" cap="none">
                          <a:latin typeface="Century Gothic"/>
                          <a:ea typeface="Century Gothic"/>
                          <a:cs typeface="Century Gothic"/>
                          <a:sym typeface="Century Gothic"/>
                        </a:rPr>
                        <a:t>CR</a:t>
                      </a:r>
                      <a:endParaRPr/>
                    </a:p>
                  </a:txBody>
                  <a:tcPr marL="35550" marR="35550" marT="44450" marB="44450" anchor="ctr"/>
                </a:tc>
                <a:tc>
                  <a:txBody>
                    <a:bodyPr/>
                    <a:lstStyle/>
                    <a:p>
                      <a:pPr marL="0" marR="0" lvl="0" indent="0" algn="ctr" rtl="0">
                        <a:lnSpc>
                          <a:spcPct val="100000"/>
                        </a:lnSpc>
                        <a:spcBef>
                          <a:spcPts val="0"/>
                        </a:spcBef>
                        <a:spcAft>
                          <a:spcPts val="0"/>
                        </a:spcAft>
                        <a:buNone/>
                      </a:pPr>
                      <a:r>
                        <a:rPr lang="en-US" sz="1250" b="1" u="none" strike="noStrike" cap="none">
                          <a:latin typeface="Century Gothic"/>
                          <a:ea typeface="Century Gothic"/>
                          <a:cs typeface="Century Gothic"/>
                          <a:sym typeface="Century Gothic"/>
                        </a:rPr>
                        <a:t>DR</a:t>
                      </a:r>
                      <a:endParaRPr/>
                    </a:p>
                  </a:txBody>
                  <a:tcPr marL="35550" marR="35550" marT="44450" marB="44450" anchor="ctr"/>
                </a:tc>
                <a:tc>
                  <a:txBody>
                    <a:bodyPr/>
                    <a:lstStyle/>
                    <a:p>
                      <a:pPr marL="0" marR="0" lvl="0" indent="0" algn="ctr" rtl="0">
                        <a:lnSpc>
                          <a:spcPct val="100000"/>
                        </a:lnSpc>
                        <a:spcBef>
                          <a:spcPts val="0"/>
                        </a:spcBef>
                        <a:spcAft>
                          <a:spcPts val="0"/>
                        </a:spcAft>
                        <a:buNone/>
                      </a:pPr>
                      <a:r>
                        <a:rPr lang="en-US" sz="1250" b="1" u="none" strike="noStrike" cap="none">
                          <a:latin typeface="Century Gothic"/>
                          <a:ea typeface="Century Gothic"/>
                          <a:cs typeface="Century Gothic"/>
                          <a:sym typeface="Century Gothic"/>
                        </a:rPr>
                        <a:t>CR</a:t>
                      </a:r>
                      <a:endParaRPr/>
                    </a:p>
                  </a:txBody>
                  <a:tcPr marL="35550" marR="35550" marT="44450" marB="44450" anchor="ctr"/>
                </a:tc>
                <a:extLst>
                  <a:ext uri="{0D108BD9-81ED-4DB2-BD59-A6C34878D82A}">
                    <a16:rowId xmlns:a16="http://schemas.microsoft.com/office/drawing/2014/main" val="10002"/>
                  </a:ext>
                </a:extLst>
              </a:tr>
              <a:tr h="188425">
                <a:tc>
                  <a:txBody>
                    <a:bodyPr/>
                    <a:lstStyle/>
                    <a:p>
                      <a:pPr marL="0" marR="0" lvl="0" indent="0" algn="l" rtl="0">
                        <a:lnSpc>
                          <a:spcPct val="100000"/>
                        </a:lnSpc>
                        <a:spcBef>
                          <a:spcPts val="0"/>
                        </a:spcBef>
                        <a:spcAft>
                          <a:spcPts val="0"/>
                        </a:spcAft>
                        <a:buNone/>
                      </a:pPr>
                      <a:r>
                        <a:rPr lang="en-US" sz="1250" u="none" strike="noStrike" cap="none">
                          <a:latin typeface="Century Gothic"/>
                          <a:ea typeface="Century Gothic"/>
                          <a:cs typeface="Century Gothic"/>
                          <a:sym typeface="Century Gothic"/>
                        </a:rPr>
                        <a:t>110</a:t>
                      </a:r>
                      <a:endParaRPr/>
                    </a:p>
                  </a:txBody>
                  <a:tcPr marL="35550" marR="35550" marT="44450" marB="44450" anchor="ctr"/>
                </a:tc>
                <a:tc>
                  <a:txBody>
                    <a:bodyPr/>
                    <a:lstStyle/>
                    <a:p>
                      <a:pPr marL="0" marR="0" lvl="0" indent="0" algn="l" rtl="0">
                        <a:lnSpc>
                          <a:spcPct val="100000"/>
                        </a:lnSpc>
                        <a:spcBef>
                          <a:spcPts val="0"/>
                        </a:spcBef>
                        <a:spcAft>
                          <a:spcPts val="0"/>
                        </a:spcAft>
                        <a:buNone/>
                      </a:pPr>
                      <a:r>
                        <a:rPr lang="en-US" sz="1250" u="none" strike="noStrike" cap="none">
                          <a:latin typeface="Century Gothic"/>
                          <a:ea typeface="Century Gothic"/>
                          <a:cs typeface="Century Gothic"/>
                          <a:sym typeface="Century Gothic"/>
                        </a:rPr>
                        <a:t>Checking</a:t>
                      </a:r>
                      <a:endParaRPr/>
                    </a:p>
                  </a:txBody>
                  <a:tcPr marL="35550" marR="35550" marT="44450" marB="44450" anchor="ctr"/>
                </a:tc>
                <a:tc>
                  <a:txBody>
                    <a:bodyPr/>
                    <a:lstStyle/>
                    <a:p>
                      <a:pPr marL="0" marR="0" lvl="0" indent="0" algn="r" rtl="0">
                        <a:lnSpc>
                          <a:spcPct val="100000"/>
                        </a:lnSpc>
                        <a:spcBef>
                          <a:spcPts val="0"/>
                        </a:spcBef>
                        <a:spcAft>
                          <a:spcPts val="0"/>
                        </a:spcAft>
                        <a:buNone/>
                      </a:pPr>
                      <a:r>
                        <a:rPr lang="en-US" sz="1250" u="none" strike="noStrike" cap="none">
                          <a:latin typeface="Century Gothic"/>
                          <a:ea typeface="Century Gothic"/>
                          <a:cs typeface="Century Gothic"/>
                          <a:sym typeface="Century Gothic"/>
                        </a:rPr>
                        <a:t>3,500.00</a:t>
                      </a:r>
                      <a:endParaRPr/>
                    </a:p>
                  </a:txBody>
                  <a:tcPr marL="35550" marR="35550" marT="44450" marB="44450" anchor="ctr"/>
                </a:tc>
                <a:tc>
                  <a:txBody>
                    <a:bodyPr/>
                    <a:lstStyle/>
                    <a:p>
                      <a:pPr marL="0" marR="0" lvl="0" indent="0" algn="r" rtl="0">
                        <a:lnSpc>
                          <a:spcPct val="100000"/>
                        </a:lnSpc>
                        <a:spcBef>
                          <a:spcPts val="0"/>
                        </a:spcBef>
                        <a:spcAft>
                          <a:spcPts val="0"/>
                        </a:spcAft>
                        <a:buNone/>
                      </a:pPr>
                      <a:endParaRPr sz="1250" u="none" strike="noStrike" cap="none">
                        <a:latin typeface="Century Gothic"/>
                        <a:ea typeface="Century Gothic"/>
                        <a:cs typeface="Century Gothic"/>
                        <a:sym typeface="Century Gothic"/>
                      </a:endParaRPr>
                    </a:p>
                  </a:txBody>
                  <a:tcPr marL="35550" marR="35550" marT="44450" marB="44450" anchor="ctr"/>
                </a:tc>
                <a:tc>
                  <a:txBody>
                    <a:bodyPr/>
                    <a:lstStyle/>
                    <a:p>
                      <a:pPr marL="0" marR="0" lvl="0" indent="0" algn="r" rtl="0">
                        <a:lnSpc>
                          <a:spcPct val="100000"/>
                        </a:lnSpc>
                        <a:spcBef>
                          <a:spcPts val="0"/>
                        </a:spcBef>
                        <a:spcAft>
                          <a:spcPts val="0"/>
                        </a:spcAft>
                        <a:buNone/>
                      </a:pPr>
                      <a:endParaRPr sz="1250" u="none" strike="noStrike" cap="none">
                        <a:latin typeface="Century Gothic"/>
                        <a:ea typeface="Century Gothic"/>
                        <a:cs typeface="Century Gothic"/>
                        <a:sym typeface="Century Gothic"/>
                      </a:endParaRPr>
                    </a:p>
                  </a:txBody>
                  <a:tcPr marL="35550" marR="35550" marT="44450" marB="44450" anchor="ctr"/>
                </a:tc>
                <a:tc>
                  <a:txBody>
                    <a:bodyPr/>
                    <a:lstStyle/>
                    <a:p>
                      <a:pPr marL="0" marR="0" lvl="0" indent="0" algn="r" rtl="0">
                        <a:lnSpc>
                          <a:spcPct val="100000"/>
                        </a:lnSpc>
                        <a:spcBef>
                          <a:spcPts val="0"/>
                        </a:spcBef>
                        <a:spcAft>
                          <a:spcPts val="0"/>
                        </a:spcAft>
                        <a:buNone/>
                      </a:pPr>
                      <a:endParaRPr sz="1250" u="none" strike="noStrike" cap="none">
                        <a:latin typeface="Century Gothic"/>
                        <a:ea typeface="Century Gothic"/>
                        <a:cs typeface="Century Gothic"/>
                        <a:sym typeface="Century Gothic"/>
                      </a:endParaRPr>
                    </a:p>
                  </a:txBody>
                  <a:tcPr marL="35550" marR="35550" marT="44450" marB="44450" anchor="ctr"/>
                </a:tc>
                <a:tc>
                  <a:txBody>
                    <a:bodyPr/>
                    <a:lstStyle/>
                    <a:p>
                      <a:pPr marL="0" marR="0" lvl="0" indent="0" algn="r" rtl="0">
                        <a:lnSpc>
                          <a:spcPct val="100000"/>
                        </a:lnSpc>
                        <a:spcBef>
                          <a:spcPts val="0"/>
                        </a:spcBef>
                        <a:spcAft>
                          <a:spcPts val="0"/>
                        </a:spcAft>
                        <a:buNone/>
                      </a:pPr>
                      <a:r>
                        <a:rPr lang="en-US" sz="1250" u="none" strike="noStrike" cap="none">
                          <a:latin typeface="Century Gothic"/>
                          <a:ea typeface="Century Gothic"/>
                          <a:cs typeface="Century Gothic"/>
                          <a:sym typeface="Century Gothic"/>
                        </a:rPr>
                        <a:t>3,500.00</a:t>
                      </a:r>
                      <a:endParaRPr/>
                    </a:p>
                  </a:txBody>
                  <a:tcPr marL="35550" marR="35550" marT="44450" marB="44450" anchor="ctr"/>
                </a:tc>
                <a:tc>
                  <a:txBody>
                    <a:bodyPr/>
                    <a:lstStyle/>
                    <a:p>
                      <a:pPr marL="0" marR="0" lvl="0" indent="0" algn="r" rtl="0">
                        <a:lnSpc>
                          <a:spcPct val="100000"/>
                        </a:lnSpc>
                        <a:spcBef>
                          <a:spcPts val="0"/>
                        </a:spcBef>
                        <a:spcAft>
                          <a:spcPts val="0"/>
                        </a:spcAft>
                        <a:buNone/>
                      </a:pPr>
                      <a:endParaRPr sz="1250" u="none" strike="noStrike" cap="none">
                        <a:latin typeface="Century Gothic"/>
                        <a:ea typeface="Century Gothic"/>
                        <a:cs typeface="Century Gothic"/>
                        <a:sym typeface="Century Gothic"/>
                      </a:endParaRPr>
                    </a:p>
                  </a:txBody>
                  <a:tcPr marL="35550" marR="35550" marT="44450" marB="44450" anchor="ctr"/>
                </a:tc>
                <a:extLst>
                  <a:ext uri="{0D108BD9-81ED-4DB2-BD59-A6C34878D82A}">
                    <a16:rowId xmlns:a16="http://schemas.microsoft.com/office/drawing/2014/main" val="10003"/>
                  </a:ext>
                </a:extLst>
              </a:tr>
              <a:tr h="287950">
                <a:tc>
                  <a:txBody>
                    <a:bodyPr/>
                    <a:lstStyle/>
                    <a:p>
                      <a:pPr marL="0" marR="0" lvl="0" indent="0" algn="l" rtl="0">
                        <a:lnSpc>
                          <a:spcPct val="100000"/>
                        </a:lnSpc>
                        <a:spcBef>
                          <a:spcPts val="0"/>
                        </a:spcBef>
                        <a:spcAft>
                          <a:spcPts val="0"/>
                        </a:spcAft>
                        <a:buNone/>
                      </a:pPr>
                      <a:r>
                        <a:rPr lang="en-US" sz="1250" u="none" strike="noStrike" cap="none">
                          <a:latin typeface="Century Gothic"/>
                          <a:ea typeface="Century Gothic"/>
                          <a:cs typeface="Century Gothic"/>
                          <a:sym typeface="Century Gothic"/>
                        </a:rPr>
                        <a:t>120</a:t>
                      </a:r>
                      <a:endParaRPr/>
                    </a:p>
                  </a:txBody>
                  <a:tcPr marL="35550" marR="35550" marT="44450" marB="44450" anchor="ctr"/>
                </a:tc>
                <a:tc>
                  <a:txBody>
                    <a:bodyPr/>
                    <a:lstStyle/>
                    <a:p>
                      <a:pPr marL="0" marR="0" lvl="0" indent="0" algn="l" rtl="0">
                        <a:lnSpc>
                          <a:spcPct val="100000"/>
                        </a:lnSpc>
                        <a:spcBef>
                          <a:spcPts val="0"/>
                        </a:spcBef>
                        <a:spcAft>
                          <a:spcPts val="0"/>
                        </a:spcAft>
                        <a:buNone/>
                      </a:pPr>
                      <a:r>
                        <a:rPr lang="en-US" sz="1250" u="none" strike="noStrike" cap="none">
                          <a:latin typeface="Century Gothic"/>
                          <a:ea typeface="Century Gothic"/>
                          <a:cs typeface="Century Gothic"/>
                          <a:sym typeface="Century Gothic"/>
                        </a:rPr>
                        <a:t>Accounts Receivable</a:t>
                      </a:r>
                      <a:endParaRPr/>
                    </a:p>
                  </a:txBody>
                  <a:tcPr marL="35550" marR="35550" marT="44450" marB="44450" anchor="ctr"/>
                </a:tc>
                <a:tc>
                  <a:txBody>
                    <a:bodyPr/>
                    <a:lstStyle/>
                    <a:p>
                      <a:pPr marL="0" marR="0" lvl="0" indent="0" algn="r" rtl="0">
                        <a:lnSpc>
                          <a:spcPct val="100000"/>
                        </a:lnSpc>
                        <a:spcBef>
                          <a:spcPts val="0"/>
                        </a:spcBef>
                        <a:spcAft>
                          <a:spcPts val="0"/>
                        </a:spcAft>
                        <a:buNone/>
                      </a:pPr>
                      <a:r>
                        <a:rPr lang="en-US" sz="1250" u="none" strike="noStrike" cap="none">
                          <a:latin typeface="Century Gothic"/>
                          <a:ea typeface="Century Gothic"/>
                          <a:cs typeface="Century Gothic"/>
                          <a:sym typeface="Century Gothic"/>
                        </a:rPr>
                        <a:t>5,650.00</a:t>
                      </a:r>
                      <a:endParaRPr/>
                    </a:p>
                  </a:txBody>
                  <a:tcPr marL="35550" marR="35550" marT="44450" marB="44450" anchor="ctr"/>
                </a:tc>
                <a:tc>
                  <a:txBody>
                    <a:bodyPr/>
                    <a:lstStyle/>
                    <a:p>
                      <a:pPr marL="0" marR="0" lvl="0" indent="0" algn="r" rtl="0">
                        <a:lnSpc>
                          <a:spcPct val="100000"/>
                        </a:lnSpc>
                        <a:spcBef>
                          <a:spcPts val="0"/>
                        </a:spcBef>
                        <a:spcAft>
                          <a:spcPts val="0"/>
                        </a:spcAft>
                        <a:buNone/>
                      </a:pPr>
                      <a:endParaRPr sz="1250" u="none" strike="noStrike" cap="none">
                        <a:latin typeface="Century Gothic"/>
                        <a:ea typeface="Century Gothic"/>
                        <a:cs typeface="Century Gothic"/>
                        <a:sym typeface="Century Gothic"/>
                      </a:endParaRPr>
                    </a:p>
                  </a:txBody>
                  <a:tcPr marL="35550" marR="35550" marT="44450" marB="44450" anchor="ctr"/>
                </a:tc>
                <a:tc>
                  <a:txBody>
                    <a:bodyPr/>
                    <a:lstStyle/>
                    <a:p>
                      <a:pPr marL="0" marR="0" lvl="0" indent="0" algn="r" rtl="0">
                        <a:lnSpc>
                          <a:spcPct val="100000"/>
                        </a:lnSpc>
                        <a:spcBef>
                          <a:spcPts val="0"/>
                        </a:spcBef>
                        <a:spcAft>
                          <a:spcPts val="0"/>
                        </a:spcAft>
                        <a:buNone/>
                      </a:pPr>
                      <a:endParaRPr sz="1250" u="none" strike="noStrike" cap="none">
                        <a:latin typeface="Century Gothic"/>
                        <a:ea typeface="Century Gothic"/>
                        <a:cs typeface="Century Gothic"/>
                        <a:sym typeface="Century Gothic"/>
                      </a:endParaRPr>
                    </a:p>
                  </a:txBody>
                  <a:tcPr marL="35550" marR="35550" marT="44450" marB="44450" anchor="ctr"/>
                </a:tc>
                <a:tc>
                  <a:txBody>
                    <a:bodyPr/>
                    <a:lstStyle/>
                    <a:p>
                      <a:pPr marL="0" marR="0" lvl="0" indent="0" algn="r" rtl="0">
                        <a:lnSpc>
                          <a:spcPct val="100000"/>
                        </a:lnSpc>
                        <a:spcBef>
                          <a:spcPts val="0"/>
                        </a:spcBef>
                        <a:spcAft>
                          <a:spcPts val="0"/>
                        </a:spcAft>
                        <a:buNone/>
                      </a:pPr>
                      <a:endParaRPr sz="1250" u="none" strike="noStrike" cap="none">
                        <a:latin typeface="Century Gothic"/>
                        <a:ea typeface="Century Gothic"/>
                        <a:cs typeface="Century Gothic"/>
                        <a:sym typeface="Century Gothic"/>
                      </a:endParaRPr>
                    </a:p>
                  </a:txBody>
                  <a:tcPr marL="35550" marR="35550" marT="44450" marB="44450" anchor="ctr"/>
                </a:tc>
                <a:tc>
                  <a:txBody>
                    <a:bodyPr/>
                    <a:lstStyle/>
                    <a:p>
                      <a:pPr marL="0" marR="0" lvl="0" indent="0" algn="r" rtl="0">
                        <a:lnSpc>
                          <a:spcPct val="100000"/>
                        </a:lnSpc>
                        <a:spcBef>
                          <a:spcPts val="0"/>
                        </a:spcBef>
                        <a:spcAft>
                          <a:spcPts val="0"/>
                        </a:spcAft>
                        <a:buNone/>
                      </a:pPr>
                      <a:r>
                        <a:rPr lang="en-US" sz="1250" u="none" strike="noStrike" cap="none">
                          <a:latin typeface="Century Gothic"/>
                          <a:ea typeface="Century Gothic"/>
                          <a:cs typeface="Century Gothic"/>
                          <a:sym typeface="Century Gothic"/>
                        </a:rPr>
                        <a:t>5,650.00</a:t>
                      </a:r>
                      <a:endParaRPr/>
                    </a:p>
                  </a:txBody>
                  <a:tcPr marL="35550" marR="35550" marT="44450" marB="44450" anchor="ctr"/>
                </a:tc>
                <a:tc>
                  <a:txBody>
                    <a:bodyPr/>
                    <a:lstStyle/>
                    <a:p>
                      <a:pPr marL="0" marR="0" lvl="0" indent="0" algn="r" rtl="0">
                        <a:lnSpc>
                          <a:spcPct val="100000"/>
                        </a:lnSpc>
                        <a:spcBef>
                          <a:spcPts val="0"/>
                        </a:spcBef>
                        <a:spcAft>
                          <a:spcPts val="0"/>
                        </a:spcAft>
                        <a:buNone/>
                      </a:pPr>
                      <a:endParaRPr sz="1250" u="none" strike="noStrike" cap="none">
                        <a:latin typeface="Century Gothic"/>
                        <a:ea typeface="Century Gothic"/>
                        <a:cs typeface="Century Gothic"/>
                        <a:sym typeface="Century Gothic"/>
                      </a:endParaRPr>
                    </a:p>
                  </a:txBody>
                  <a:tcPr marL="35550" marR="35550" marT="44450" marB="44450" anchor="ctr"/>
                </a:tc>
                <a:extLst>
                  <a:ext uri="{0D108BD9-81ED-4DB2-BD59-A6C34878D82A}">
                    <a16:rowId xmlns:a16="http://schemas.microsoft.com/office/drawing/2014/main" val="10004"/>
                  </a:ext>
                </a:extLst>
              </a:tr>
              <a:tr h="188425">
                <a:tc>
                  <a:txBody>
                    <a:bodyPr/>
                    <a:lstStyle/>
                    <a:p>
                      <a:pPr marL="0" marR="0" lvl="0" indent="0" algn="l" rtl="0">
                        <a:lnSpc>
                          <a:spcPct val="100000"/>
                        </a:lnSpc>
                        <a:spcBef>
                          <a:spcPts val="0"/>
                        </a:spcBef>
                        <a:spcAft>
                          <a:spcPts val="0"/>
                        </a:spcAft>
                        <a:buNone/>
                      </a:pPr>
                      <a:r>
                        <a:rPr lang="en-US" sz="1250" u="none" strike="noStrike" cap="none">
                          <a:latin typeface="Century Gothic"/>
                          <a:ea typeface="Century Gothic"/>
                          <a:cs typeface="Century Gothic"/>
                          <a:sym typeface="Century Gothic"/>
                        </a:rPr>
                        <a:t>125</a:t>
                      </a:r>
                      <a:endParaRPr/>
                    </a:p>
                  </a:txBody>
                  <a:tcPr marL="35550" marR="35550" marT="44450" marB="44450" anchor="ctr"/>
                </a:tc>
                <a:tc>
                  <a:txBody>
                    <a:bodyPr/>
                    <a:lstStyle/>
                    <a:p>
                      <a:pPr marL="0" marR="0" lvl="0" indent="0" algn="l" rtl="0">
                        <a:lnSpc>
                          <a:spcPct val="100000"/>
                        </a:lnSpc>
                        <a:spcBef>
                          <a:spcPts val="0"/>
                        </a:spcBef>
                        <a:spcAft>
                          <a:spcPts val="0"/>
                        </a:spcAft>
                        <a:buNone/>
                      </a:pPr>
                      <a:r>
                        <a:rPr lang="en-US" sz="1250" u="none" strike="noStrike" cap="none">
                          <a:latin typeface="Century Gothic"/>
                          <a:ea typeface="Century Gothic"/>
                          <a:cs typeface="Century Gothic"/>
                          <a:sym typeface="Century Gothic"/>
                        </a:rPr>
                        <a:t>Supplies</a:t>
                      </a:r>
                      <a:endParaRPr/>
                    </a:p>
                  </a:txBody>
                  <a:tcPr marL="35550" marR="35550" marT="44450" marB="44450" anchor="ctr"/>
                </a:tc>
                <a:tc>
                  <a:txBody>
                    <a:bodyPr/>
                    <a:lstStyle/>
                    <a:p>
                      <a:pPr marL="0" marR="0" lvl="0" indent="0" algn="r" rtl="0">
                        <a:lnSpc>
                          <a:spcPct val="100000"/>
                        </a:lnSpc>
                        <a:spcBef>
                          <a:spcPts val="0"/>
                        </a:spcBef>
                        <a:spcAft>
                          <a:spcPts val="0"/>
                        </a:spcAft>
                        <a:buNone/>
                      </a:pPr>
                      <a:r>
                        <a:rPr lang="en-US" sz="1250" u="none" strike="noStrike" cap="none">
                          <a:latin typeface="Century Gothic"/>
                          <a:ea typeface="Century Gothic"/>
                          <a:cs typeface="Century Gothic"/>
                          <a:sym typeface="Century Gothic"/>
                        </a:rPr>
                        <a:t>2,600.00</a:t>
                      </a:r>
                      <a:endParaRPr/>
                    </a:p>
                  </a:txBody>
                  <a:tcPr marL="35550" marR="35550" marT="44450" marB="44450" anchor="ctr"/>
                </a:tc>
                <a:tc>
                  <a:txBody>
                    <a:bodyPr/>
                    <a:lstStyle/>
                    <a:p>
                      <a:pPr marL="0" marR="0" lvl="0" indent="0" algn="r" rtl="0">
                        <a:lnSpc>
                          <a:spcPct val="100000"/>
                        </a:lnSpc>
                        <a:spcBef>
                          <a:spcPts val="0"/>
                        </a:spcBef>
                        <a:spcAft>
                          <a:spcPts val="0"/>
                        </a:spcAft>
                        <a:buNone/>
                      </a:pPr>
                      <a:endParaRPr sz="1250" u="none" strike="noStrike" cap="none">
                        <a:latin typeface="Century Gothic"/>
                        <a:ea typeface="Century Gothic"/>
                        <a:cs typeface="Century Gothic"/>
                        <a:sym typeface="Century Gothic"/>
                      </a:endParaRPr>
                    </a:p>
                  </a:txBody>
                  <a:tcPr marL="35550" marR="35550" marT="44450" marB="44450" anchor="ctr"/>
                </a:tc>
                <a:tc>
                  <a:txBody>
                    <a:bodyPr/>
                    <a:lstStyle/>
                    <a:p>
                      <a:pPr marL="0" marR="0" lvl="0" indent="0" algn="r" rtl="0">
                        <a:lnSpc>
                          <a:spcPct val="100000"/>
                        </a:lnSpc>
                        <a:spcBef>
                          <a:spcPts val="0"/>
                        </a:spcBef>
                        <a:spcAft>
                          <a:spcPts val="0"/>
                        </a:spcAft>
                        <a:buNone/>
                      </a:pPr>
                      <a:endParaRPr sz="1250" u="none" strike="noStrike" cap="none">
                        <a:latin typeface="Century Gothic"/>
                        <a:ea typeface="Century Gothic"/>
                        <a:cs typeface="Century Gothic"/>
                        <a:sym typeface="Century Gothic"/>
                      </a:endParaRPr>
                    </a:p>
                  </a:txBody>
                  <a:tcPr marL="35550" marR="35550" marT="44450" marB="44450" anchor="ctr"/>
                </a:tc>
                <a:tc>
                  <a:txBody>
                    <a:bodyPr/>
                    <a:lstStyle/>
                    <a:p>
                      <a:pPr marL="0" marR="0" lvl="0" indent="0" algn="r" rtl="0">
                        <a:lnSpc>
                          <a:spcPct val="100000"/>
                        </a:lnSpc>
                        <a:spcBef>
                          <a:spcPts val="0"/>
                        </a:spcBef>
                        <a:spcAft>
                          <a:spcPts val="0"/>
                        </a:spcAft>
                        <a:buNone/>
                      </a:pPr>
                      <a:endParaRPr sz="1250" u="none" strike="noStrike" cap="none">
                        <a:latin typeface="Century Gothic"/>
                        <a:ea typeface="Century Gothic"/>
                        <a:cs typeface="Century Gothic"/>
                        <a:sym typeface="Century Gothic"/>
                      </a:endParaRPr>
                    </a:p>
                  </a:txBody>
                  <a:tcPr marL="35550" marR="35550" marT="44450" marB="44450" anchor="ctr"/>
                </a:tc>
                <a:tc>
                  <a:txBody>
                    <a:bodyPr/>
                    <a:lstStyle/>
                    <a:p>
                      <a:pPr marL="0" marR="0" lvl="0" indent="0" algn="r" rtl="0">
                        <a:lnSpc>
                          <a:spcPct val="100000"/>
                        </a:lnSpc>
                        <a:spcBef>
                          <a:spcPts val="0"/>
                        </a:spcBef>
                        <a:spcAft>
                          <a:spcPts val="0"/>
                        </a:spcAft>
                        <a:buNone/>
                      </a:pPr>
                      <a:r>
                        <a:rPr lang="en-US" sz="1250" u="none" strike="noStrike" cap="none">
                          <a:latin typeface="Century Gothic"/>
                          <a:ea typeface="Century Gothic"/>
                          <a:cs typeface="Century Gothic"/>
                          <a:sym typeface="Century Gothic"/>
                        </a:rPr>
                        <a:t>2,600.00</a:t>
                      </a:r>
                      <a:endParaRPr/>
                    </a:p>
                  </a:txBody>
                  <a:tcPr marL="35550" marR="35550" marT="44450" marB="44450" anchor="ctr"/>
                </a:tc>
                <a:tc>
                  <a:txBody>
                    <a:bodyPr/>
                    <a:lstStyle/>
                    <a:p>
                      <a:pPr marL="0" marR="0" lvl="0" indent="0" algn="r" rtl="0">
                        <a:lnSpc>
                          <a:spcPct val="100000"/>
                        </a:lnSpc>
                        <a:spcBef>
                          <a:spcPts val="0"/>
                        </a:spcBef>
                        <a:spcAft>
                          <a:spcPts val="0"/>
                        </a:spcAft>
                        <a:buNone/>
                      </a:pPr>
                      <a:endParaRPr sz="1250" u="none" strike="noStrike" cap="none">
                        <a:latin typeface="Century Gothic"/>
                        <a:ea typeface="Century Gothic"/>
                        <a:cs typeface="Century Gothic"/>
                        <a:sym typeface="Century Gothic"/>
                      </a:endParaRPr>
                    </a:p>
                  </a:txBody>
                  <a:tcPr marL="35550" marR="35550" marT="44450" marB="44450" anchor="ctr"/>
                </a:tc>
                <a:extLst>
                  <a:ext uri="{0D108BD9-81ED-4DB2-BD59-A6C34878D82A}">
                    <a16:rowId xmlns:a16="http://schemas.microsoft.com/office/drawing/2014/main" val="10005"/>
                  </a:ext>
                </a:extLst>
              </a:tr>
              <a:tr h="188425">
                <a:tc>
                  <a:txBody>
                    <a:bodyPr/>
                    <a:lstStyle/>
                    <a:p>
                      <a:pPr marL="0" marR="0" lvl="0" indent="0" algn="l" rtl="0">
                        <a:lnSpc>
                          <a:spcPct val="100000"/>
                        </a:lnSpc>
                        <a:spcBef>
                          <a:spcPts val="0"/>
                        </a:spcBef>
                        <a:spcAft>
                          <a:spcPts val="0"/>
                        </a:spcAft>
                        <a:buNone/>
                      </a:pPr>
                      <a:r>
                        <a:rPr lang="en-US" sz="1250" u="none" strike="noStrike" cap="none">
                          <a:latin typeface="Century Gothic"/>
                          <a:ea typeface="Century Gothic"/>
                          <a:cs typeface="Century Gothic"/>
                          <a:sym typeface="Century Gothic"/>
                        </a:rPr>
                        <a:t>130</a:t>
                      </a:r>
                      <a:endParaRPr/>
                    </a:p>
                  </a:txBody>
                  <a:tcPr marL="35550" marR="35550" marT="44450" marB="44450" anchor="ctr"/>
                </a:tc>
                <a:tc>
                  <a:txBody>
                    <a:bodyPr/>
                    <a:lstStyle/>
                    <a:p>
                      <a:pPr marL="0" marR="0" lvl="0" indent="0" algn="l" rtl="0">
                        <a:lnSpc>
                          <a:spcPct val="100000"/>
                        </a:lnSpc>
                        <a:spcBef>
                          <a:spcPts val="0"/>
                        </a:spcBef>
                        <a:spcAft>
                          <a:spcPts val="0"/>
                        </a:spcAft>
                        <a:buNone/>
                      </a:pPr>
                      <a:r>
                        <a:rPr lang="en-US" sz="1250" u="none" strike="noStrike" cap="none">
                          <a:latin typeface="Century Gothic"/>
                          <a:ea typeface="Century Gothic"/>
                          <a:cs typeface="Century Gothic"/>
                          <a:sym typeface="Century Gothic"/>
                        </a:rPr>
                        <a:t>Prepaid Rent</a:t>
                      </a:r>
                      <a:endParaRPr/>
                    </a:p>
                  </a:txBody>
                  <a:tcPr marL="35550" marR="35550" marT="44450" marB="44450" anchor="ctr"/>
                </a:tc>
                <a:tc>
                  <a:txBody>
                    <a:bodyPr/>
                    <a:lstStyle/>
                    <a:p>
                      <a:pPr marL="0" marR="0" lvl="0" indent="0" algn="r" rtl="0">
                        <a:lnSpc>
                          <a:spcPct val="100000"/>
                        </a:lnSpc>
                        <a:spcBef>
                          <a:spcPts val="0"/>
                        </a:spcBef>
                        <a:spcAft>
                          <a:spcPts val="0"/>
                        </a:spcAft>
                        <a:buNone/>
                      </a:pPr>
                      <a:r>
                        <a:rPr lang="en-US" sz="1250" u="none" strike="noStrike" cap="none">
                          <a:latin typeface="Century Gothic"/>
                          <a:ea typeface="Century Gothic"/>
                          <a:cs typeface="Century Gothic"/>
                          <a:sym typeface="Century Gothic"/>
                        </a:rPr>
                        <a:t>12,000.00</a:t>
                      </a:r>
                      <a:endParaRPr/>
                    </a:p>
                  </a:txBody>
                  <a:tcPr marL="35550" marR="35550" marT="44450" marB="44450" anchor="ctr"/>
                </a:tc>
                <a:tc>
                  <a:txBody>
                    <a:bodyPr/>
                    <a:lstStyle/>
                    <a:p>
                      <a:pPr marL="0" marR="0" lvl="0" indent="0" algn="r" rtl="0">
                        <a:lnSpc>
                          <a:spcPct val="100000"/>
                        </a:lnSpc>
                        <a:spcBef>
                          <a:spcPts val="0"/>
                        </a:spcBef>
                        <a:spcAft>
                          <a:spcPts val="0"/>
                        </a:spcAft>
                        <a:buNone/>
                      </a:pPr>
                      <a:endParaRPr sz="1250" u="none" strike="noStrike" cap="none">
                        <a:latin typeface="Century Gothic"/>
                        <a:ea typeface="Century Gothic"/>
                        <a:cs typeface="Century Gothic"/>
                        <a:sym typeface="Century Gothic"/>
                      </a:endParaRPr>
                    </a:p>
                  </a:txBody>
                  <a:tcPr marL="35550" marR="35550" marT="44450" marB="44450" anchor="ctr"/>
                </a:tc>
                <a:tc>
                  <a:txBody>
                    <a:bodyPr/>
                    <a:lstStyle/>
                    <a:p>
                      <a:pPr marL="0" marR="0" lvl="0" indent="0" algn="r" rtl="0">
                        <a:lnSpc>
                          <a:spcPct val="100000"/>
                        </a:lnSpc>
                        <a:spcBef>
                          <a:spcPts val="0"/>
                        </a:spcBef>
                        <a:spcAft>
                          <a:spcPts val="0"/>
                        </a:spcAft>
                        <a:buNone/>
                      </a:pPr>
                      <a:endParaRPr sz="1250" u="none" strike="noStrike" cap="none">
                        <a:latin typeface="Century Gothic"/>
                        <a:ea typeface="Century Gothic"/>
                        <a:cs typeface="Century Gothic"/>
                        <a:sym typeface="Century Gothic"/>
                      </a:endParaRPr>
                    </a:p>
                  </a:txBody>
                  <a:tcPr marL="35550" marR="35550" marT="44450" marB="44450" anchor="ctr"/>
                </a:tc>
                <a:tc>
                  <a:txBody>
                    <a:bodyPr/>
                    <a:lstStyle/>
                    <a:p>
                      <a:pPr marL="0" marR="0" lvl="0" indent="0" algn="r" rtl="0">
                        <a:lnSpc>
                          <a:spcPct val="100000"/>
                        </a:lnSpc>
                        <a:spcBef>
                          <a:spcPts val="0"/>
                        </a:spcBef>
                        <a:spcAft>
                          <a:spcPts val="0"/>
                        </a:spcAft>
                        <a:buNone/>
                      </a:pPr>
                      <a:endParaRPr sz="1250" u="none" strike="noStrike" cap="none">
                        <a:latin typeface="Century Gothic"/>
                        <a:ea typeface="Century Gothic"/>
                        <a:cs typeface="Century Gothic"/>
                        <a:sym typeface="Century Gothic"/>
                      </a:endParaRPr>
                    </a:p>
                  </a:txBody>
                  <a:tcPr marL="35550" marR="35550" marT="44450" marB="44450" anchor="ctr"/>
                </a:tc>
                <a:tc>
                  <a:txBody>
                    <a:bodyPr/>
                    <a:lstStyle/>
                    <a:p>
                      <a:pPr marL="0" marR="0" lvl="0" indent="0" algn="r" rtl="0">
                        <a:lnSpc>
                          <a:spcPct val="100000"/>
                        </a:lnSpc>
                        <a:spcBef>
                          <a:spcPts val="0"/>
                        </a:spcBef>
                        <a:spcAft>
                          <a:spcPts val="0"/>
                        </a:spcAft>
                        <a:buNone/>
                      </a:pPr>
                      <a:r>
                        <a:rPr lang="en-US" sz="1250" u="none" strike="noStrike" cap="none">
                          <a:latin typeface="Century Gothic"/>
                          <a:ea typeface="Century Gothic"/>
                          <a:cs typeface="Century Gothic"/>
                          <a:sym typeface="Century Gothic"/>
                        </a:rPr>
                        <a:t>12,000.00</a:t>
                      </a:r>
                      <a:endParaRPr/>
                    </a:p>
                  </a:txBody>
                  <a:tcPr marL="35550" marR="35550" marT="44450" marB="44450" anchor="ctr"/>
                </a:tc>
                <a:tc>
                  <a:txBody>
                    <a:bodyPr/>
                    <a:lstStyle/>
                    <a:p>
                      <a:pPr marL="0" marR="0" lvl="0" indent="0" algn="r" rtl="0">
                        <a:lnSpc>
                          <a:spcPct val="100000"/>
                        </a:lnSpc>
                        <a:spcBef>
                          <a:spcPts val="0"/>
                        </a:spcBef>
                        <a:spcAft>
                          <a:spcPts val="0"/>
                        </a:spcAft>
                        <a:buNone/>
                      </a:pPr>
                      <a:endParaRPr sz="1250" u="none" strike="noStrike" cap="none">
                        <a:latin typeface="Century Gothic"/>
                        <a:ea typeface="Century Gothic"/>
                        <a:cs typeface="Century Gothic"/>
                        <a:sym typeface="Century Gothic"/>
                      </a:endParaRPr>
                    </a:p>
                  </a:txBody>
                  <a:tcPr marL="35550" marR="35550" marT="44450" marB="44450" anchor="ctr"/>
                </a:tc>
                <a:extLst>
                  <a:ext uri="{0D108BD9-81ED-4DB2-BD59-A6C34878D82A}">
                    <a16:rowId xmlns:a16="http://schemas.microsoft.com/office/drawing/2014/main" val="10006"/>
                  </a:ext>
                </a:extLst>
              </a:tr>
              <a:tr h="287950">
                <a:tc>
                  <a:txBody>
                    <a:bodyPr/>
                    <a:lstStyle/>
                    <a:p>
                      <a:pPr marL="0" marR="0" lvl="0" indent="0" algn="l" rtl="0">
                        <a:lnSpc>
                          <a:spcPct val="100000"/>
                        </a:lnSpc>
                        <a:spcBef>
                          <a:spcPts val="0"/>
                        </a:spcBef>
                        <a:spcAft>
                          <a:spcPts val="0"/>
                        </a:spcAft>
                        <a:buNone/>
                      </a:pPr>
                      <a:r>
                        <a:rPr lang="en-US" sz="1250" u="none" strike="noStrike" cap="none">
                          <a:latin typeface="Century Gothic"/>
                          <a:ea typeface="Century Gothic"/>
                          <a:cs typeface="Century Gothic"/>
                          <a:sym typeface="Century Gothic"/>
                        </a:rPr>
                        <a:t>210</a:t>
                      </a:r>
                      <a:endParaRPr/>
                    </a:p>
                  </a:txBody>
                  <a:tcPr marL="35550" marR="35550" marT="44450" marB="44450" anchor="ctr"/>
                </a:tc>
                <a:tc>
                  <a:txBody>
                    <a:bodyPr/>
                    <a:lstStyle/>
                    <a:p>
                      <a:pPr marL="0" marR="0" lvl="0" indent="0" algn="l" rtl="0">
                        <a:lnSpc>
                          <a:spcPct val="100000"/>
                        </a:lnSpc>
                        <a:spcBef>
                          <a:spcPts val="0"/>
                        </a:spcBef>
                        <a:spcAft>
                          <a:spcPts val="0"/>
                        </a:spcAft>
                        <a:buNone/>
                      </a:pPr>
                      <a:r>
                        <a:rPr lang="en-US" sz="1250" u="none" strike="noStrike" cap="none">
                          <a:latin typeface="Century Gothic"/>
                          <a:ea typeface="Century Gothic"/>
                          <a:cs typeface="Century Gothic"/>
                          <a:sym typeface="Century Gothic"/>
                        </a:rPr>
                        <a:t>Accounts Payable</a:t>
                      </a:r>
                      <a:endParaRPr/>
                    </a:p>
                  </a:txBody>
                  <a:tcPr marL="35550" marR="35550" marT="44450" marB="44450" anchor="ctr"/>
                </a:tc>
                <a:tc>
                  <a:txBody>
                    <a:bodyPr/>
                    <a:lstStyle/>
                    <a:p>
                      <a:pPr marL="0" marR="0" lvl="0" indent="0" algn="r" rtl="0">
                        <a:lnSpc>
                          <a:spcPct val="100000"/>
                        </a:lnSpc>
                        <a:spcBef>
                          <a:spcPts val="0"/>
                        </a:spcBef>
                        <a:spcAft>
                          <a:spcPts val="0"/>
                        </a:spcAft>
                        <a:buNone/>
                      </a:pPr>
                      <a:endParaRPr sz="1250" u="none" strike="noStrike" cap="none">
                        <a:latin typeface="Century Gothic"/>
                        <a:ea typeface="Century Gothic"/>
                        <a:cs typeface="Century Gothic"/>
                        <a:sym typeface="Century Gothic"/>
                      </a:endParaRPr>
                    </a:p>
                  </a:txBody>
                  <a:tcPr marL="35550" marR="35550" marT="44450" marB="44450" anchor="ctr"/>
                </a:tc>
                <a:tc>
                  <a:txBody>
                    <a:bodyPr/>
                    <a:lstStyle/>
                    <a:p>
                      <a:pPr marL="0" marR="0" lvl="0" indent="0" algn="r" rtl="0">
                        <a:lnSpc>
                          <a:spcPct val="100000"/>
                        </a:lnSpc>
                        <a:spcBef>
                          <a:spcPts val="0"/>
                        </a:spcBef>
                        <a:spcAft>
                          <a:spcPts val="0"/>
                        </a:spcAft>
                        <a:buNone/>
                      </a:pPr>
                      <a:r>
                        <a:rPr lang="en-US" sz="1250" u="none" strike="noStrike" cap="none">
                          <a:latin typeface="Century Gothic"/>
                          <a:ea typeface="Century Gothic"/>
                          <a:cs typeface="Century Gothic"/>
                          <a:sym typeface="Century Gothic"/>
                        </a:rPr>
                        <a:t>1,600.00</a:t>
                      </a:r>
                      <a:endParaRPr/>
                    </a:p>
                  </a:txBody>
                  <a:tcPr marL="35550" marR="35550" marT="44450" marB="44450" anchor="ctr"/>
                </a:tc>
                <a:tc>
                  <a:txBody>
                    <a:bodyPr/>
                    <a:lstStyle/>
                    <a:p>
                      <a:pPr marL="0" marR="0" lvl="0" indent="0" algn="r" rtl="0">
                        <a:lnSpc>
                          <a:spcPct val="100000"/>
                        </a:lnSpc>
                        <a:spcBef>
                          <a:spcPts val="0"/>
                        </a:spcBef>
                        <a:spcAft>
                          <a:spcPts val="0"/>
                        </a:spcAft>
                        <a:buNone/>
                      </a:pPr>
                      <a:endParaRPr sz="1250" u="none" strike="noStrike" cap="none">
                        <a:latin typeface="Century Gothic"/>
                        <a:ea typeface="Century Gothic"/>
                        <a:cs typeface="Century Gothic"/>
                        <a:sym typeface="Century Gothic"/>
                      </a:endParaRPr>
                    </a:p>
                  </a:txBody>
                  <a:tcPr marL="35550" marR="35550" marT="44450" marB="44450" anchor="ctr"/>
                </a:tc>
                <a:tc>
                  <a:txBody>
                    <a:bodyPr/>
                    <a:lstStyle/>
                    <a:p>
                      <a:pPr marL="0" marR="0" lvl="0" indent="0" algn="r" rtl="0">
                        <a:lnSpc>
                          <a:spcPct val="100000"/>
                        </a:lnSpc>
                        <a:spcBef>
                          <a:spcPts val="0"/>
                        </a:spcBef>
                        <a:spcAft>
                          <a:spcPts val="0"/>
                        </a:spcAft>
                        <a:buNone/>
                      </a:pPr>
                      <a:endParaRPr sz="1250" u="none" strike="noStrike" cap="none">
                        <a:latin typeface="Century Gothic"/>
                        <a:ea typeface="Century Gothic"/>
                        <a:cs typeface="Century Gothic"/>
                        <a:sym typeface="Century Gothic"/>
                      </a:endParaRPr>
                    </a:p>
                  </a:txBody>
                  <a:tcPr marL="35550" marR="35550" marT="44450" marB="44450" anchor="ctr"/>
                </a:tc>
                <a:tc>
                  <a:txBody>
                    <a:bodyPr/>
                    <a:lstStyle/>
                    <a:p>
                      <a:pPr marL="0" marR="0" lvl="0" indent="0" algn="r" rtl="0">
                        <a:lnSpc>
                          <a:spcPct val="100000"/>
                        </a:lnSpc>
                        <a:spcBef>
                          <a:spcPts val="0"/>
                        </a:spcBef>
                        <a:spcAft>
                          <a:spcPts val="0"/>
                        </a:spcAft>
                        <a:buNone/>
                      </a:pPr>
                      <a:endParaRPr sz="1250" u="none" strike="noStrike" cap="none">
                        <a:latin typeface="Century Gothic"/>
                        <a:ea typeface="Century Gothic"/>
                        <a:cs typeface="Century Gothic"/>
                        <a:sym typeface="Century Gothic"/>
                      </a:endParaRPr>
                    </a:p>
                  </a:txBody>
                  <a:tcPr marL="35550" marR="35550" marT="44450" marB="44450" anchor="ctr"/>
                </a:tc>
                <a:tc>
                  <a:txBody>
                    <a:bodyPr/>
                    <a:lstStyle/>
                    <a:p>
                      <a:pPr marL="0" marR="0" lvl="0" indent="0" algn="r" rtl="0">
                        <a:lnSpc>
                          <a:spcPct val="100000"/>
                        </a:lnSpc>
                        <a:spcBef>
                          <a:spcPts val="0"/>
                        </a:spcBef>
                        <a:spcAft>
                          <a:spcPts val="0"/>
                        </a:spcAft>
                        <a:buNone/>
                      </a:pPr>
                      <a:r>
                        <a:rPr lang="en-US" sz="1250" u="none" strike="noStrike" cap="none">
                          <a:latin typeface="Century Gothic"/>
                          <a:ea typeface="Century Gothic"/>
                          <a:cs typeface="Century Gothic"/>
                          <a:sym typeface="Century Gothic"/>
                        </a:rPr>
                        <a:t>1,600.00</a:t>
                      </a:r>
                      <a:endParaRPr/>
                    </a:p>
                  </a:txBody>
                  <a:tcPr marL="35550" marR="35550" marT="44450" marB="44450" anchor="ctr"/>
                </a:tc>
                <a:extLst>
                  <a:ext uri="{0D108BD9-81ED-4DB2-BD59-A6C34878D82A}">
                    <a16:rowId xmlns:a16="http://schemas.microsoft.com/office/drawing/2014/main" val="10007"/>
                  </a:ext>
                </a:extLst>
              </a:tr>
              <a:tr h="287950">
                <a:tc>
                  <a:txBody>
                    <a:bodyPr/>
                    <a:lstStyle/>
                    <a:p>
                      <a:pPr marL="0" marR="0" lvl="0" indent="0" algn="l" rtl="0">
                        <a:lnSpc>
                          <a:spcPct val="100000"/>
                        </a:lnSpc>
                        <a:spcBef>
                          <a:spcPts val="0"/>
                        </a:spcBef>
                        <a:spcAft>
                          <a:spcPts val="0"/>
                        </a:spcAft>
                        <a:buNone/>
                      </a:pPr>
                      <a:r>
                        <a:rPr lang="en-US" sz="1250" u="none" strike="noStrike" cap="none">
                          <a:latin typeface="Century Gothic"/>
                          <a:ea typeface="Century Gothic"/>
                          <a:cs typeface="Century Gothic"/>
                          <a:sym typeface="Century Gothic"/>
                        </a:rPr>
                        <a:t>220</a:t>
                      </a:r>
                      <a:endParaRPr/>
                    </a:p>
                  </a:txBody>
                  <a:tcPr marL="35550" marR="35550" marT="44450" marB="44450" anchor="ctr"/>
                </a:tc>
                <a:tc>
                  <a:txBody>
                    <a:bodyPr/>
                    <a:lstStyle/>
                    <a:p>
                      <a:pPr marL="0" marR="0" lvl="0" indent="0" algn="l" rtl="0">
                        <a:lnSpc>
                          <a:spcPct val="100000"/>
                        </a:lnSpc>
                        <a:spcBef>
                          <a:spcPts val="0"/>
                        </a:spcBef>
                        <a:spcAft>
                          <a:spcPts val="0"/>
                        </a:spcAft>
                        <a:buNone/>
                      </a:pPr>
                      <a:r>
                        <a:rPr lang="en-US" sz="1250" u="none" strike="noStrike" cap="none">
                          <a:latin typeface="Century Gothic"/>
                          <a:ea typeface="Century Gothic"/>
                          <a:cs typeface="Century Gothic"/>
                          <a:sym typeface="Century Gothic"/>
                        </a:rPr>
                        <a:t>Contractor Payable</a:t>
                      </a:r>
                      <a:endParaRPr/>
                    </a:p>
                  </a:txBody>
                  <a:tcPr marL="35550" marR="35550" marT="44450" marB="44450" anchor="ctr"/>
                </a:tc>
                <a:tc>
                  <a:txBody>
                    <a:bodyPr/>
                    <a:lstStyle/>
                    <a:p>
                      <a:pPr marL="0" marR="0" lvl="0" indent="0" algn="r" rtl="0">
                        <a:lnSpc>
                          <a:spcPct val="100000"/>
                        </a:lnSpc>
                        <a:spcBef>
                          <a:spcPts val="0"/>
                        </a:spcBef>
                        <a:spcAft>
                          <a:spcPts val="0"/>
                        </a:spcAft>
                        <a:buNone/>
                      </a:pPr>
                      <a:endParaRPr sz="1250" u="none" strike="noStrike" cap="none">
                        <a:latin typeface="Century Gothic"/>
                        <a:ea typeface="Century Gothic"/>
                        <a:cs typeface="Century Gothic"/>
                        <a:sym typeface="Century Gothic"/>
                      </a:endParaRPr>
                    </a:p>
                  </a:txBody>
                  <a:tcPr marL="35550" marR="35550" marT="44450" marB="44450" anchor="ctr"/>
                </a:tc>
                <a:tc>
                  <a:txBody>
                    <a:bodyPr/>
                    <a:lstStyle/>
                    <a:p>
                      <a:pPr marL="0" marR="0" lvl="0" indent="0" algn="r" rtl="0">
                        <a:lnSpc>
                          <a:spcPct val="100000"/>
                        </a:lnSpc>
                        <a:spcBef>
                          <a:spcPts val="0"/>
                        </a:spcBef>
                        <a:spcAft>
                          <a:spcPts val="0"/>
                        </a:spcAft>
                        <a:buNone/>
                      </a:pPr>
                      <a:r>
                        <a:rPr lang="en-US" sz="1250" u="none" strike="noStrike" cap="none">
                          <a:latin typeface="Century Gothic"/>
                          <a:ea typeface="Century Gothic"/>
                          <a:cs typeface="Century Gothic"/>
                          <a:sym typeface="Century Gothic"/>
                        </a:rPr>
                        <a:t>–</a:t>
                      </a:r>
                      <a:endParaRPr/>
                    </a:p>
                  </a:txBody>
                  <a:tcPr marL="35550" marR="35550" marT="44450" marB="44450" anchor="ctr"/>
                </a:tc>
                <a:tc>
                  <a:txBody>
                    <a:bodyPr/>
                    <a:lstStyle/>
                    <a:p>
                      <a:pPr marL="0" marR="0" lvl="0" indent="0" algn="r" rtl="0">
                        <a:lnSpc>
                          <a:spcPct val="100000"/>
                        </a:lnSpc>
                        <a:spcBef>
                          <a:spcPts val="0"/>
                        </a:spcBef>
                        <a:spcAft>
                          <a:spcPts val="0"/>
                        </a:spcAft>
                        <a:buNone/>
                      </a:pPr>
                      <a:endParaRPr sz="1250" u="none" strike="noStrike" cap="none">
                        <a:latin typeface="Century Gothic"/>
                        <a:ea typeface="Century Gothic"/>
                        <a:cs typeface="Century Gothic"/>
                        <a:sym typeface="Century Gothic"/>
                      </a:endParaRPr>
                    </a:p>
                  </a:txBody>
                  <a:tcPr marL="35550" marR="35550" marT="44450" marB="44450" anchor="ctr"/>
                </a:tc>
                <a:tc>
                  <a:txBody>
                    <a:bodyPr/>
                    <a:lstStyle/>
                    <a:p>
                      <a:pPr marL="0" marR="0" lvl="0" indent="0" algn="r" rtl="0">
                        <a:lnSpc>
                          <a:spcPct val="100000"/>
                        </a:lnSpc>
                        <a:spcBef>
                          <a:spcPts val="0"/>
                        </a:spcBef>
                        <a:spcAft>
                          <a:spcPts val="0"/>
                        </a:spcAft>
                        <a:buNone/>
                      </a:pPr>
                      <a:endParaRPr sz="1250" u="none" strike="noStrike" cap="none">
                        <a:latin typeface="Century Gothic"/>
                        <a:ea typeface="Century Gothic"/>
                        <a:cs typeface="Century Gothic"/>
                        <a:sym typeface="Century Gothic"/>
                      </a:endParaRPr>
                    </a:p>
                  </a:txBody>
                  <a:tcPr marL="35550" marR="35550" marT="44450" marB="44450" anchor="ctr"/>
                </a:tc>
                <a:tc>
                  <a:txBody>
                    <a:bodyPr/>
                    <a:lstStyle/>
                    <a:p>
                      <a:pPr marL="0" marR="0" lvl="0" indent="0" algn="r" rtl="0">
                        <a:lnSpc>
                          <a:spcPct val="100000"/>
                        </a:lnSpc>
                        <a:spcBef>
                          <a:spcPts val="0"/>
                        </a:spcBef>
                        <a:spcAft>
                          <a:spcPts val="0"/>
                        </a:spcAft>
                        <a:buNone/>
                      </a:pPr>
                      <a:endParaRPr sz="1250" u="none" strike="noStrike" cap="none">
                        <a:latin typeface="Century Gothic"/>
                        <a:ea typeface="Century Gothic"/>
                        <a:cs typeface="Century Gothic"/>
                        <a:sym typeface="Century Gothic"/>
                      </a:endParaRPr>
                    </a:p>
                  </a:txBody>
                  <a:tcPr marL="35550" marR="35550" marT="44450" marB="44450" anchor="ctr"/>
                </a:tc>
                <a:tc>
                  <a:txBody>
                    <a:bodyPr/>
                    <a:lstStyle/>
                    <a:p>
                      <a:pPr marL="0" marR="0" lvl="0" indent="0" algn="r" rtl="0">
                        <a:lnSpc>
                          <a:spcPct val="100000"/>
                        </a:lnSpc>
                        <a:spcBef>
                          <a:spcPts val="0"/>
                        </a:spcBef>
                        <a:spcAft>
                          <a:spcPts val="0"/>
                        </a:spcAft>
                        <a:buNone/>
                      </a:pPr>
                      <a:r>
                        <a:rPr lang="en-US" sz="1250" u="none" strike="noStrike" cap="none">
                          <a:latin typeface="Century Gothic"/>
                          <a:ea typeface="Century Gothic"/>
                          <a:cs typeface="Century Gothic"/>
                          <a:sym typeface="Century Gothic"/>
                        </a:rPr>
                        <a:t>–</a:t>
                      </a:r>
                      <a:endParaRPr/>
                    </a:p>
                  </a:txBody>
                  <a:tcPr marL="35550" marR="35550" marT="44450" marB="44450" anchor="ctr"/>
                </a:tc>
                <a:extLst>
                  <a:ext uri="{0D108BD9-81ED-4DB2-BD59-A6C34878D82A}">
                    <a16:rowId xmlns:a16="http://schemas.microsoft.com/office/drawing/2014/main" val="10008"/>
                  </a:ext>
                </a:extLst>
              </a:tr>
              <a:tr h="158750">
                <a:tc>
                  <a:txBody>
                    <a:bodyPr/>
                    <a:lstStyle/>
                    <a:p>
                      <a:pPr marL="0" marR="0" lvl="0" indent="0" algn="l" rtl="0">
                        <a:lnSpc>
                          <a:spcPct val="100000"/>
                        </a:lnSpc>
                        <a:spcBef>
                          <a:spcPts val="0"/>
                        </a:spcBef>
                        <a:spcAft>
                          <a:spcPts val="0"/>
                        </a:spcAft>
                        <a:buNone/>
                      </a:pPr>
                      <a:r>
                        <a:rPr lang="en-US" sz="1250" u="none" strike="noStrike" cap="none">
                          <a:latin typeface="Century Gothic"/>
                          <a:ea typeface="Century Gothic"/>
                          <a:cs typeface="Century Gothic"/>
                          <a:sym typeface="Century Gothic"/>
                        </a:rPr>
                        <a:t>310</a:t>
                      </a:r>
                      <a:endParaRPr/>
                    </a:p>
                  </a:txBody>
                  <a:tcPr marL="35550" marR="35550" marT="44450" marB="44450" anchor="ctr"/>
                </a:tc>
                <a:tc>
                  <a:txBody>
                    <a:bodyPr/>
                    <a:lstStyle/>
                    <a:p>
                      <a:pPr marL="0" marR="0" lvl="0" indent="0" algn="l" rtl="0">
                        <a:lnSpc>
                          <a:spcPct val="100000"/>
                        </a:lnSpc>
                        <a:spcBef>
                          <a:spcPts val="0"/>
                        </a:spcBef>
                        <a:spcAft>
                          <a:spcPts val="0"/>
                        </a:spcAft>
                        <a:buNone/>
                      </a:pPr>
                      <a:r>
                        <a:rPr lang="en-US" sz="1250" u="none" strike="noStrike" cap="none">
                          <a:latin typeface="Century Gothic"/>
                          <a:ea typeface="Century Gothic"/>
                          <a:cs typeface="Century Gothic"/>
                          <a:sym typeface="Century Gothic"/>
                        </a:rPr>
                        <a:t>Nick Frank, Capital Contributions</a:t>
                      </a:r>
                      <a:endParaRPr/>
                    </a:p>
                  </a:txBody>
                  <a:tcPr marL="35550" marR="35550" marT="44450" marB="44450" anchor="ctr"/>
                </a:tc>
                <a:tc>
                  <a:txBody>
                    <a:bodyPr/>
                    <a:lstStyle/>
                    <a:p>
                      <a:pPr marL="0" marR="0" lvl="0" indent="0" algn="r" rtl="0">
                        <a:lnSpc>
                          <a:spcPct val="100000"/>
                        </a:lnSpc>
                        <a:spcBef>
                          <a:spcPts val="0"/>
                        </a:spcBef>
                        <a:spcAft>
                          <a:spcPts val="0"/>
                        </a:spcAft>
                        <a:buNone/>
                      </a:pPr>
                      <a:endParaRPr sz="1250" u="none" strike="noStrike" cap="none">
                        <a:latin typeface="Century Gothic"/>
                        <a:ea typeface="Century Gothic"/>
                        <a:cs typeface="Century Gothic"/>
                        <a:sym typeface="Century Gothic"/>
                      </a:endParaRPr>
                    </a:p>
                  </a:txBody>
                  <a:tcPr marL="35550" marR="35550" marT="44450" marB="44450" anchor="ctr"/>
                </a:tc>
                <a:tc>
                  <a:txBody>
                    <a:bodyPr/>
                    <a:lstStyle/>
                    <a:p>
                      <a:pPr marL="0" marR="0" lvl="0" indent="0" algn="r" rtl="0">
                        <a:lnSpc>
                          <a:spcPct val="100000"/>
                        </a:lnSpc>
                        <a:spcBef>
                          <a:spcPts val="0"/>
                        </a:spcBef>
                        <a:spcAft>
                          <a:spcPts val="0"/>
                        </a:spcAft>
                        <a:buNone/>
                      </a:pPr>
                      <a:r>
                        <a:rPr lang="en-US" sz="1250" u="none" strike="noStrike" cap="none">
                          <a:latin typeface="Century Gothic"/>
                          <a:ea typeface="Century Gothic"/>
                          <a:cs typeface="Century Gothic"/>
                          <a:sym typeface="Century Gothic"/>
                        </a:rPr>
                        <a:t>20,000.00</a:t>
                      </a:r>
                      <a:endParaRPr/>
                    </a:p>
                  </a:txBody>
                  <a:tcPr marL="35550" marR="35550" marT="44450" marB="44450" anchor="ctr"/>
                </a:tc>
                <a:tc>
                  <a:txBody>
                    <a:bodyPr/>
                    <a:lstStyle/>
                    <a:p>
                      <a:pPr marL="0" marR="0" lvl="0" indent="0" algn="r" rtl="0">
                        <a:lnSpc>
                          <a:spcPct val="100000"/>
                        </a:lnSpc>
                        <a:spcBef>
                          <a:spcPts val="0"/>
                        </a:spcBef>
                        <a:spcAft>
                          <a:spcPts val="0"/>
                        </a:spcAft>
                        <a:buNone/>
                      </a:pPr>
                      <a:endParaRPr sz="1250" u="none" strike="noStrike" cap="none">
                        <a:latin typeface="Century Gothic"/>
                        <a:ea typeface="Century Gothic"/>
                        <a:cs typeface="Century Gothic"/>
                        <a:sym typeface="Century Gothic"/>
                      </a:endParaRPr>
                    </a:p>
                  </a:txBody>
                  <a:tcPr marL="35550" marR="35550" marT="44450" marB="44450" anchor="ctr"/>
                </a:tc>
                <a:tc>
                  <a:txBody>
                    <a:bodyPr/>
                    <a:lstStyle/>
                    <a:p>
                      <a:pPr marL="0" marR="0" lvl="0" indent="0" algn="r" rtl="0">
                        <a:lnSpc>
                          <a:spcPct val="100000"/>
                        </a:lnSpc>
                        <a:spcBef>
                          <a:spcPts val="0"/>
                        </a:spcBef>
                        <a:spcAft>
                          <a:spcPts val="0"/>
                        </a:spcAft>
                        <a:buNone/>
                      </a:pPr>
                      <a:endParaRPr sz="1250" u="none" strike="noStrike" cap="none">
                        <a:latin typeface="Century Gothic"/>
                        <a:ea typeface="Century Gothic"/>
                        <a:cs typeface="Century Gothic"/>
                        <a:sym typeface="Century Gothic"/>
                      </a:endParaRPr>
                    </a:p>
                  </a:txBody>
                  <a:tcPr marL="35550" marR="35550" marT="44450" marB="44450" anchor="ctr"/>
                </a:tc>
                <a:tc>
                  <a:txBody>
                    <a:bodyPr/>
                    <a:lstStyle/>
                    <a:p>
                      <a:pPr marL="0" marR="0" lvl="0" indent="0" algn="r" rtl="0">
                        <a:lnSpc>
                          <a:spcPct val="100000"/>
                        </a:lnSpc>
                        <a:spcBef>
                          <a:spcPts val="0"/>
                        </a:spcBef>
                        <a:spcAft>
                          <a:spcPts val="0"/>
                        </a:spcAft>
                        <a:buNone/>
                      </a:pPr>
                      <a:endParaRPr sz="1250" u="none" strike="noStrike" cap="none">
                        <a:latin typeface="Century Gothic"/>
                        <a:ea typeface="Century Gothic"/>
                        <a:cs typeface="Century Gothic"/>
                        <a:sym typeface="Century Gothic"/>
                      </a:endParaRPr>
                    </a:p>
                  </a:txBody>
                  <a:tcPr marL="35550" marR="35550" marT="44450" marB="44450" anchor="ctr"/>
                </a:tc>
                <a:tc>
                  <a:txBody>
                    <a:bodyPr/>
                    <a:lstStyle/>
                    <a:p>
                      <a:pPr marL="0" marR="0" lvl="0" indent="0" algn="r" rtl="0">
                        <a:lnSpc>
                          <a:spcPct val="100000"/>
                        </a:lnSpc>
                        <a:spcBef>
                          <a:spcPts val="0"/>
                        </a:spcBef>
                        <a:spcAft>
                          <a:spcPts val="0"/>
                        </a:spcAft>
                        <a:buNone/>
                      </a:pPr>
                      <a:r>
                        <a:rPr lang="en-US" sz="1250" u="none" strike="noStrike" cap="none">
                          <a:latin typeface="Century Gothic"/>
                          <a:ea typeface="Century Gothic"/>
                          <a:cs typeface="Century Gothic"/>
                          <a:sym typeface="Century Gothic"/>
                        </a:rPr>
                        <a:t>20,000.00</a:t>
                      </a:r>
                      <a:endParaRPr/>
                    </a:p>
                  </a:txBody>
                  <a:tcPr marL="35550" marR="35550" marT="44450" marB="44450" anchor="ctr"/>
                </a:tc>
                <a:extLst>
                  <a:ext uri="{0D108BD9-81ED-4DB2-BD59-A6C34878D82A}">
                    <a16:rowId xmlns:a16="http://schemas.microsoft.com/office/drawing/2014/main" val="10009"/>
                  </a:ext>
                </a:extLst>
              </a:tr>
              <a:tr h="287950">
                <a:tc>
                  <a:txBody>
                    <a:bodyPr/>
                    <a:lstStyle/>
                    <a:p>
                      <a:pPr marL="0" marR="0" lvl="0" indent="0" algn="l" rtl="0">
                        <a:lnSpc>
                          <a:spcPct val="100000"/>
                        </a:lnSpc>
                        <a:spcBef>
                          <a:spcPts val="0"/>
                        </a:spcBef>
                        <a:spcAft>
                          <a:spcPts val="0"/>
                        </a:spcAft>
                        <a:buNone/>
                      </a:pPr>
                      <a:r>
                        <a:rPr lang="en-US" sz="1250" u="none" strike="noStrike" cap="none">
                          <a:latin typeface="Century Gothic"/>
                          <a:ea typeface="Century Gothic"/>
                          <a:cs typeface="Century Gothic"/>
                          <a:sym typeface="Century Gothic"/>
                        </a:rPr>
                        <a:t>330</a:t>
                      </a:r>
                      <a:endParaRPr/>
                    </a:p>
                  </a:txBody>
                  <a:tcPr marL="35550" marR="35550" marT="44450" marB="44450" anchor="ctr"/>
                </a:tc>
                <a:tc>
                  <a:txBody>
                    <a:bodyPr/>
                    <a:lstStyle/>
                    <a:p>
                      <a:pPr marL="0" marR="0" lvl="0" indent="0" algn="l" rtl="0">
                        <a:lnSpc>
                          <a:spcPct val="100000"/>
                        </a:lnSpc>
                        <a:spcBef>
                          <a:spcPts val="0"/>
                        </a:spcBef>
                        <a:spcAft>
                          <a:spcPts val="0"/>
                        </a:spcAft>
                        <a:buNone/>
                      </a:pPr>
                      <a:r>
                        <a:rPr lang="en-US" sz="1250" u="none" strike="noStrike" cap="none">
                          <a:latin typeface="Century Gothic"/>
                          <a:ea typeface="Century Gothic"/>
                          <a:cs typeface="Century Gothic"/>
                          <a:sym typeface="Century Gothic"/>
                        </a:rPr>
                        <a:t>Nick Frank, Withdrawals</a:t>
                      </a:r>
                      <a:endParaRPr/>
                    </a:p>
                  </a:txBody>
                  <a:tcPr marL="35550" marR="35550" marT="44450" marB="44450" anchor="ctr"/>
                </a:tc>
                <a:tc>
                  <a:txBody>
                    <a:bodyPr/>
                    <a:lstStyle/>
                    <a:p>
                      <a:pPr marL="0" marR="0" lvl="0" indent="0" algn="r" rtl="0">
                        <a:lnSpc>
                          <a:spcPct val="100000"/>
                        </a:lnSpc>
                        <a:spcBef>
                          <a:spcPts val="0"/>
                        </a:spcBef>
                        <a:spcAft>
                          <a:spcPts val="0"/>
                        </a:spcAft>
                        <a:buNone/>
                      </a:pPr>
                      <a:r>
                        <a:rPr lang="en-US" sz="1250" u="none" strike="noStrike" cap="none">
                          <a:latin typeface="Century Gothic"/>
                          <a:ea typeface="Century Gothic"/>
                          <a:cs typeface="Century Gothic"/>
                          <a:sym typeface="Century Gothic"/>
                        </a:rPr>
                        <a:t>4,000.00</a:t>
                      </a:r>
                      <a:endParaRPr/>
                    </a:p>
                  </a:txBody>
                  <a:tcPr marL="35550" marR="35550" marT="44450" marB="44450" anchor="ctr"/>
                </a:tc>
                <a:tc>
                  <a:txBody>
                    <a:bodyPr/>
                    <a:lstStyle/>
                    <a:p>
                      <a:pPr marL="0" marR="0" lvl="0" indent="0" algn="r" rtl="0">
                        <a:lnSpc>
                          <a:spcPct val="100000"/>
                        </a:lnSpc>
                        <a:spcBef>
                          <a:spcPts val="0"/>
                        </a:spcBef>
                        <a:spcAft>
                          <a:spcPts val="0"/>
                        </a:spcAft>
                        <a:buNone/>
                      </a:pPr>
                      <a:endParaRPr sz="1250" u="none" strike="noStrike" cap="none">
                        <a:latin typeface="Century Gothic"/>
                        <a:ea typeface="Century Gothic"/>
                        <a:cs typeface="Century Gothic"/>
                        <a:sym typeface="Century Gothic"/>
                      </a:endParaRPr>
                    </a:p>
                  </a:txBody>
                  <a:tcPr marL="35550" marR="35550" marT="44450" marB="44450" anchor="ctr"/>
                </a:tc>
                <a:tc>
                  <a:txBody>
                    <a:bodyPr/>
                    <a:lstStyle/>
                    <a:p>
                      <a:pPr marL="0" marR="0" lvl="0" indent="0" algn="r" rtl="0">
                        <a:lnSpc>
                          <a:spcPct val="100000"/>
                        </a:lnSpc>
                        <a:spcBef>
                          <a:spcPts val="0"/>
                        </a:spcBef>
                        <a:spcAft>
                          <a:spcPts val="0"/>
                        </a:spcAft>
                        <a:buNone/>
                      </a:pPr>
                      <a:endParaRPr sz="1250" u="none" strike="noStrike" cap="none">
                        <a:latin typeface="Century Gothic"/>
                        <a:ea typeface="Century Gothic"/>
                        <a:cs typeface="Century Gothic"/>
                        <a:sym typeface="Century Gothic"/>
                      </a:endParaRPr>
                    </a:p>
                  </a:txBody>
                  <a:tcPr marL="35550" marR="35550" marT="44450" marB="44450" anchor="ctr"/>
                </a:tc>
                <a:tc>
                  <a:txBody>
                    <a:bodyPr/>
                    <a:lstStyle/>
                    <a:p>
                      <a:pPr marL="0" marR="0" lvl="0" indent="0" algn="r" rtl="0">
                        <a:lnSpc>
                          <a:spcPct val="100000"/>
                        </a:lnSpc>
                        <a:spcBef>
                          <a:spcPts val="0"/>
                        </a:spcBef>
                        <a:spcAft>
                          <a:spcPts val="0"/>
                        </a:spcAft>
                        <a:buNone/>
                      </a:pPr>
                      <a:endParaRPr sz="1250" u="none" strike="noStrike" cap="none">
                        <a:latin typeface="Century Gothic"/>
                        <a:ea typeface="Century Gothic"/>
                        <a:cs typeface="Century Gothic"/>
                        <a:sym typeface="Century Gothic"/>
                      </a:endParaRPr>
                    </a:p>
                  </a:txBody>
                  <a:tcPr marL="35550" marR="35550" marT="44450" marB="44450" anchor="ctr"/>
                </a:tc>
                <a:tc>
                  <a:txBody>
                    <a:bodyPr/>
                    <a:lstStyle/>
                    <a:p>
                      <a:pPr marL="0" marR="0" lvl="0" indent="0" algn="r" rtl="0">
                        <a:lnSpc>
                          <a:spcPct val="100000"/>
                        </a:lnSpc>
                        <a:spcBef>
                          <a:spcPts val="0"/>
                        </a:spcBef>
                        <a:spcAft>
                          <a:spcPts val="0"/>
                        </a:spcAft>
                        <a:buNone/>
                      </a:pPr>
                      <a:r>
                        <a:rPr lang="en-US" sz="1250" u="none" strike="noStrike" cap="none">
                          <a:latin typeface="Century Gothic"/>
                          <a:ea typeface="Century Gothic"/>
                          <a:cs typeface="Century Gothic"/>
                          <a:sym typeface="Century Gothic"/>
                        </a:rPr>
                        <a:t>4,000.00</a:t>
                      </a:r>
                      <a:endParaRPr/>
                    </a:p>
                  </a:txBody>
                  <a:tcPr marL="35550" marR="35550" marT="44450" marB="44450" anchor="ctr"/>
                </a:tc>
                <a:tc>
                  <a:txBody>
                    <a:bodyPr/>
                    <a:lstStyle/>
                    <a:p>
                      <a:pPr marL="0" marR="0" lvl="0" indent="0" algn="r" rtl="0">
                        <a:lnSpc>
                          <a:spcPct val="100000"/>
                        </a:lnSpc>
                        <a:spcBef>
                          <a:spcPts val="0"/>
                        </a:spcBef>
                        <a:spcAft>
                          <a:spcPts val="0"/>
                        </a:spcAft>
                        <a:buNone/>
                      </a:pPr>
                      <a:endParaRPr sz="1250" u="none" strike="noStrike" cap="none">
                        <a:latin typeface="Century Gothic"/>
                        <a:ea typeface="Century Gothic"/>
                        <a:cs typeface="Century Gothic"/>
                        <a:sym typeface="Century Gothic"/>
                      </a:endParaRPr>
                    </a:p>
                  </a:txBody>
                  <a:tcPr marL="35550" marR="35550" marT="44450" marB="44450" anchor="ctr"/>
                </a:tc>
                <a:extLst>
                  <a:ext uri="{0D108BD9-81ED-4DB2-BD59-A6C34878D82A}">
                    <a16:rowId xmlns:a16="http://schemas.microsoft.com/office/drawing/2014/main" val="10010"/>
                  </a:ext>
                </a:extLst>
              </a:tr>
              <a:tr h="287950">
                <a:tc>
                  <a:txBody>
                    <a:bodyPr/>
                    <a:lstStyle/>
                    <a:p>
                      <a:pPr marL="0" marR="0" lvl="0" indent="0" algn="l" rtl="0">
                        <a:lnSpc>
                          <a:spcPct val="100000"/>
                        </a:lnSpc>
                        <a:spcBef>
                          <a:spcPts val="0"/>
                        </a:spcBef>
                        <a:spcAft>
                          <a:spcPts val="0"/>
                        </a:spcAft>
                        <a:buNone/>
                      </a:pPr>
                      <a:r>
                        <a:rPr lang="en-US" sz="1250" u="none" strike="noStrike" cap="none">
                          <a:latin typeface="Century Gothic"/>
                          <a:ea typeface="Century Gothic"/>
                          <a:cs typeface="Century Gothic"/>
                          <a:sym typeface="Century Gothic"/>
                        </a:rPr>
                        <a:t>410</a:t>
                      </a:r>
                      <a:endParaRPr/>
                    </a:p>
                  </a:txBody>
                  <a:tcPr marL="35550" marR="35550" marT="44450" marB="44450" anchor="ctr"/>
                </a:tc>
                <a:tc>
                  <a:txBody>
                    <a:bodyPr/>
                    <a:lstStyle/>
                    <a:p>
                      <a:pPr marL="0" marR="0" lvl="0" indent="0" algn="l" rtl="0">
                        <a:lnSpc>
                          <a:spcPct val="100000"/>
                        </a:lnSpc>
                        <a:spcBef>
                          <a:spcPts val="0"/>
                        </a:spcBef>
                        <a:spcAft>
                          <a:spcPts val="0"/>
                        </a:spcAft>
                        <a:buNone/>
                      </a:pPr>
                      <a:r>
                        <a:rPr lang="en-US" sz="1250" u="none" strike="noStrike" cap="none">
                          <a:latin typeface="Century Gothic"/>
                          <a:ea typeface="Century Gothic"/>
                          <a:cs typeface="Century Gothic"/>
                          <a:sym typeface="Century Gothic"/>
                        </a:rPr>
                        <a:t>Service Revenue</a:t>
                      </a:r>
                      <a:endParaRPr/>
                    </a:p>
                  </a:txBody>
                  <a:tcPr marL="35550" marR="35550" marT="44450" marB="44450" anchor="ctr"/>
                </a:tc>
                <a:tc>
                  <a:txBody>
                    <a:bodyPr/>
                    <a:lstStyle/>
                    <a:p>
                      <a:pPr marL="0" marR="0" lvl="0" indent="0" algn="r" rtl="0">
                        <a:lnSpc>
                          <a:spcPct val="100000"/>
                        </a:lnSpc>
                        <a:spcBef>
                          <a:spcPts val="0"/>
                        </a:spcBef>
                        <a:spcAft>
                          <a:spcPts val="0"/>
                        </a:spcAft>
                        <a:buNone/>
                      </a:pPr>
                      <a:endParaRPr sz="1250" u="none" strike="noStrike" cap="none">
                        <a:latin typeface="Century Gothic"/>
                        <a:ea typeface="Century Gothic"/>
                        <a:cs typeface="Century Gothic"/>
                        <a:sym typeface="Century Gothic"/>
                      </a:endParaRPr>
                    </a:p>
                  </a:txBody>
                  <a:tcPr marL="35550" marR="35550" marT="44450" marB="44450" anchor="ctr"/>
                </a:tc>
                <a:tc>
                  <a:txBody>
                    <a:bodyPr/>
                    <a:lstStyle/>
                    <a:p>
                      <a:pPr marL="0" marR="0" lvl="0" indent="0" algn="r" rtl="0">
                        <a:lnSpc>
                          <a:spcPct val="100000"/>
                        </a:lnSpc>
                        <a:spcBef>
                          <a:spcPts val="0"/>
                        </a:spcBef>
                        <a:spcAft>
                          <a:spcPts val="0"/>
                        </a:spcAft>
                        <a:buNone/>
                      </a:pPr>
                      <a:r>
                        <a:rPr lang="en-US" sz="1250" u="none" strike="noStrike" cap="none">
                          <a:latin typeface="Century Gothic"/>
                          <a:ea typeface="Century Gothic"/>
                          <a:cs typeface="Century Gothic"/>
                          <a:sym typeface="Century Gothic"/>
                        </a:rPr>
                        <a:t>8,750.00</a:t>
                      </a:r>
                      <a:endParaRPr/>
                    </a:p>
                  </a:txBody>
                  <a:tcPr marL="35550" marR="35550" marT="44450" marB="44450" anchor="ctr"/>
                </a:tc>
                <a:tc>
                  <a:txBody>
                    <a:bodyPr/>
                    <a:lstStyle/>
                    <a:p>
                      <a:pPr marL="0" marR="0" lvl="0" indent="0" algn="r" rtl="0">
                        <a:lnSpc>
                          <a:spcPct val="100000"/>
                        </a:lnSpc>
                        <a:spcBef>
                          <a:spcPts val="0"/>
                        </a:spcBef>
                        <a:spcAft>
                          <a:spcPts val="0"/>
                        </a:spcAft>
                        <a:buNone/>
                      </a:pPr>
                      <a:endParaRPr sz="1250" u="none" strike="noStrike" cap="none">
                        <a:latin typeface="Century Gothic"/>
                        <a:ea typeface="Century Gothic"/>
                        <a:cs typeface="Century Gothic"/>
                        <a:sym typeface="Century Gothic"/>
                      </a:endParaRPr>
                    </a:p>
                  </a:txBody>
                  <a:tcPr marL="35550" marR="35550" marT="44450" marB="44450" anchor="ctr"/>
                </a:tc>
                <a:tc>
                  <a:txBody>
                    <a:bodyPr/>
                    <a:lstStyle/>
                    <a:p>
                      <a:pPr marL="0" marR="0" lvl="0" indent="0" algn="r" rtl="0">
                        <a:lnSpc>
                          <a:spcPct val="100000"/>
                        </a:lnSpc>
                        <a:spcBef>
                          <a:spcPts val="0"/>
                        </a:spcBef>
                        <a:spcAft>
                          <a:spcPts val="0"/>
                        </a:spcAft>
                        <a:buNone/>
                      </a:pPr>
                      <a:endParaRPr sz="1250" u="none" strike="noStrike" cap="none">
                        <a:latin typeface="Century Gothic"/>
                        <a:ea typeface="Century Gothic"/>
                        <a:cs typeface="Century Gothic"/>
                        <a:sym typeface="Century Gothic"/>
                      </a:endParaRPr>
                    </a:p>
                  </a:txBody>
                  <a:tcPr marL="35550" marR="35550" marT="44450" marB="44450" anchor="ctr"/>
                </a:tc>
                <a:tc>
                  <a:txBody>
                    <a:bodyPr/>
                    <a:lstStyle/>
                    <a:p>
                      <a:pPr marL="0" marR="0" lvl="0" indent="0" algn="r" rtl="0">
                        <a:lnSpc>
                          <a:spcPct val="100000"/>
                        </a:lnSpc>
                        <a:spcBef>
                          <a:spcPts val="0"/>
                        </a:spcBef>
                        <a:spcAft>
                          <a:spcPts val="0"/>
                        </a:spcAft>
                        <a:buNone/>
                      </a:pPr>
                      <a:endParaRPr sz="1250" u="none" strike="noStrike" cap="none">
                        <a:latin typeface="Century Gothic"/>
                        <a:ea typeface="Century Gothic"/>
                        <a:cs typeface="Century Gothic"/>
                        <a:sym typeface="Century Gothic"/>
                      </a:endParaRPr>
                    </a:p>
                  </a:txBody>
                  <a:tcPr marL="35550" marR="35550" marT="44450" marB="44450" anchor="ctr"/>
                </a:tc>
                <a:tc>
                  <a:txBody>
                    <a:bodyPr/>
                    <a:lstStyle/>
                    <a:p>
                      <a:pPr marL="0" marR="0" lvl="0" indent="0" algn="r" rtl="0">
                        <a:lnSpc>
                          <a:spcPct val="100000"/>
                        </a:lnSpc>
                        <a:spcBef>
                          <a:spcPts val="0"/>
                        </a:spcBef>
                        <a:spcAft>
                          <a:spcPts val="0"/>
                        </a:spcAft>
                        <a:buNone/>
                      </a:pPr>
                      <a:r>
                        <a:rPr lang="en-US" sz="1250" u="none" strike="noStrike" cap="none">
                          <a:latin typeface="Century Gothic"/>
                          <a:ea typeface="Century Gothic"/>
                          <a:cs typeface="Century Gothic"/>
                          <a:sym typeface="Century Gothic"/>
                        </a:rPr>
                        <a:t>8,750.00</a:t>
                      </a:r>
                      <a:endParaRPr/>
                    </a:p>
                  </a:txBody>
                  <a:tcPr marL="35550" marR="35550" marT="44450" marB="44450" anchor="ctr"/>
                </a:tc>
                <a:extLst>
                  <a:ext uri="{0D108BD9-81ED-4DB2-BD59-A6C34878D82A}">
                    <a16:rowId xmlns:a16="http://schemas.microsoft.com/office/drawing/2014/main" val="10011"/>
                  </a:ext>
                </a:extLst>
              </a:tr>
              <a:tr h="287950">
                <a:tc>
                  <a:txBody>
                    <a:bodyPr/>
                    <a:lstStyle/>
                    <a:p>
                      <a:pPr marL="0" marR="0" lvl="0" indent="0" algn="l" rtl="0">
                        <a:lnSpc>
                          <a:spcPct val="100000"/>
                        </a:lnSpc>
                        <a:spcBef>
                          <a:spcPts val="0"/>
                        </a:spcBef>
                        <a:spcAft>
                          <a:spcPts val="0"/>
                        </a:spcAft>
                        <a:buNone/>
                      </a:pPr>
                      <a:r>
                        <a:rPr lang="en-US" sz="1250" u="none" strike="noStrike" cap="none">
                          <a:latin typeface="Century Gothic"/>
                          <a:ea typeface="Century Gothic"/>
                          <a:cs typeface="Century Gothic"/>
                          <a:sym typeface="Century Gothic"/>
                        </a:rPr>
                        <a:t>510</a:t>
                      </a:r>
                      <a:endParaRPr/>
                    </a:p>
                  </a:txBody>
                  <a:tcPr marL="35550" marR="35550" marT="44450" marB="44450" anchor="ctr"/>
                </a:tc>
                <a:tc>
                  <a:txBody>
                    <a:bodyPr/>
                    <a:lstStyle/>
                    <a:p>
                      <a:pPr marL="0" marR="0" lvl="0" indent="0" algn="l" rtl="0">
                        <a:lnSpc>
                          <a:spcPct val="100000"/>
                        </a:lnSpc>
                        <a:spcBef>
                          <a:spcPts val="0"/>
                        </a:spcBef>
                        <a:spcAft>
                          <a:spcPts val="0"/>
                        </a:spcAft>
                        <a:buNone/>
                      </a:pPr>
                      <a:r>
                        <a:rPr lang="en-US" sz="1250" u="none" strike="noStrike" cap="none">
                          <a:latin typeface="Century Gothic"/>
                          <a:ea typeface="Century Gothic"/>
                          <a:cs typeface="Century Gothic"/>
                          <a:sym typeface="Century Gothic"/>
                        </a:rPr>
                        <a:t>Insurance Expense</a:t>
                      </a:r>
                      <a:endParaRPr/>
                    </a:p>
                  </a:txBody>
                  <a:tcPr marL="35550" marR="35550" marT="44450" marB="44450" anchor="ctr"/>
                </a:tc>
                <a:tc>
                  <a:txBody>
                    <a:bodyPr/>
                    <a:lstStyle/>
                    <a:p>
                      <a:pPr marL="0" marR="0" lvl="0" indent="0" algn="r" rtl="0">
                        <a:lnSpc>
                          <a:spcPct val="100000"/>
                        </a:lnSpc>
                        <a:spcBef>
                          <a:spcPts val="0"/>
                        </a:spcBef>
                        <a:spcAft>
                          <a:spcPts val="0"/>
                        </a:spcAft>
                        <a:buNone/>
                      </a:pPr>
                      <a:r>
                        <a:rPr lang="en-US" sz="1250" u="none" strike="noStrike" cap="none">
                          <a:latin typeface="Century Gothic"/>
                          <a:ea typeface="Century Gothic"/>
                          <a:cs typeface="Century Gothic"/>
                          <a:sym typeface="Century Gothic"/>
                        </a:rPr>
                        <a:t>1,500.00</a:t>
                      </a:r>
                      <a:endParaRPr/>
                    </a:p>
                  </a:txBody>
                  <a:tcPr marL="35550" marR="35550" marT="44450" marB="44450" anchor="ctr"/>
                </a:tc>
                <a:tc>
                  <a:txBody>
                    <a:bodyPr/>
                    <a:lstStyle/>
                    <a:p>
                      <a:pPr marL="0" marR="0" lvl="0" indent="0" algn="r" rtl="0">
                        <a:lnSpc>
                          <a:spcPct val="100000"/>
                        </a:lnSpc>
                        <a:spcBef>
                          <a:spcPts val="0"/>
                        </a:spcBef>
                        <a:spcAft>
                          <a:spcPts val="0"/>
                        </a:spcAft>
                        <a:buNone/>
                      </a:pPr>
                      <a:endParaRPr sz="1250" u="none" strike="noStrike" cap="none">
                        <a:latin typeface="Century Gothic"/>
                        <a:ea typeface="Century Gothic"/>
                        <a:cs typeface="Century Gothic"/>
                        <a:sym typeface="Century Gothic"/>
                      </a:endParaRPr>
                    </a:p>
                  </a:txBody>
                  <a:tcPr marL="35550" marR="35550" marT="44450" marB="44450" anchor="ctr"/>
                </a:tc>
                <a:tc>
                  <a:txBody>
                    <a:bodyPr/>
                    <a:lstStyle/>
                    <a:p>
                      <a:pPr marL="0" marR="0" lvl="0" indent="0" algn="r" rtl="0">
                        <a:lnSpc>
                          <a:spcPct val="100000"/>
                        </a:lnSpc>
                        <a:spcBef>
                          <a:spcPts val="0"/>
                        </a:spcBef>
                        <a:spcAft>
                          <a:spcPts val="0"/>
                        </a:spcAft>
                        <a:buNone/>
                      </a:pPr>
                      <a:endParaRPr sz="1250" u="none" strike="noStrike" cap="none">
                        <a:latin typeface="Century Gothic"/>
                        <a:ea typeface="Century Gothic"/>
                        <a:cs typeface="Century Gothic"/>
                        <a:sym typeface="Century Gothic"/>
                      </a:endParaRPr>
                    </a:p>
                  </a:txBody>
                  <a:tcPr marL="35550" marR="35550" marT="44450" marB="44450" anchor="ctr"/>
                </a:tc>
                <a:tc>
                  <a:txBody>
                    <a:bodyPr/>
                    <a:lstStyle/>
                    <a:p>
                      <a:pPr marL="0" marR="0" lvl="0" indent="0" algn="r" rtl="0">
                        <a:lnSpc>
                          <a:spcPct val="100000"/>
                        </a:lnSpc>
                        <a:spcBef>
                          <a:spcPts val="0"/>
                        </a:spcBef>
                        <a:spcAft>
                          <a:spcPts val="0"/>
                        </a:spcAft>
                        <a:buNone/>
                      </a:pPr>
                      <a:endParaRPr sz="1250" u="none" strike="noStrike" cap="none">
                        <a:latin typeface="Century Gothic"/>
                        <a:ea typeface="Century Gothic"/>
                        <a:cs typeface="Century Gothic"/>
                        <a:sym typeface="Century Gothic"/>
                      </a:endParaRPr>
                    </a:p>
                  </a:txBody>
                  <a:tcPr marL="35550" marR="35550" marT="44450" marB="44450" anchor="ctr"/>
                </a:tc>
                <a:tc>
                  <a:txBody>
                    <a:bodyPr/>
                    <a:lstStyle/>
                    <a:p>
                      <a:pPr marL="0" marR="0" lvl="0" indent="0" algn="r" rtl="0">
                        <a:lnSpc>
                          <a:spcPct val="100000"/>
                        </a:lnSpc>
                        <a:spcBef>
                          <a:spcPts val="0"/>
                        </a:spcBef>
                        <a:spcAft>
                          <a:spcPts val="0"/>
                        </a:spcAft>
                        <a:buNone/>
                      </a:pPr>
                      <a:r>
                        <a:rPr lang="en-US" sz="1250" u="none" strike="noStrike" cap="none">
                          <a:latin typeface="Century Gothic"/>
                          <a:ea typeface="Century Gothic"/>
                          <a:cs typeface="Century Gothic"/>
                          <a:sym typeface="Century Gothic"/>
                        </a:rPr>
                        <a:t>1,500.00</a:t>
                      </a:r>
                      <a:endParaRPr/>
                    </a:p>
                  </a:txBody>
                  <a:tcPr marL="35550" marR="35550" marT="44450" marB="44450" anchor="ctr"/>
                </a:tc>
                <a:tc>
                  <a:txBody>
                    <a:bodyPr/>
                    <a:lstStyle/>
                    <a:p>
                      <a:pPr marL="0" marR="0" lvl="0" indent="0" algn="r" rtl="0">
                        <a:lnSpc>
                          <a:spcPct val="100000"/>
                        </a:lnSpc>
                        <a:spcBef>
                          <a:spcPts val="0"/>
                        </a:spcBef>
                        <a:spcAft>
                          <a:spcPts val="0"/>
                        </a:spcAft>
                        <a:buNone/>
                      </a:pPr>
                      <a:endParaRPr sz="1250" u="none" strike="noStrike" cap="none">
                        <a:latin typeface="Century Gothic"/>
                        <a:ea typeface="Century Gothic"/>
                        <a:cs typeface="Century Gothic"/>
                        <a:sym typeface="Century Gothic"/>
                      </a:endParaRPr>
                    </a:p>
                  </a:txBody>
                  <a:tcPr marL="35550" marR="35550" marT="44450" marB="44450" anchor="ctr"/>
                </a:tc>
                <a:extLst>
                  <a:ext uri="{0D108BD9-81ED-4DB2-BD59-A6C34878D82A}">
                    <a16:rowId xmlns:a16="http://schemas.microsoft.com/office/drawing/2014/main" val="10012"/>
                  </a:ext>
                </a:extLst>
              </a:tr>
              <a:tr h="188425">
                <a:tc>
                  <a:txBody>
                    <a:bodyPr/>
                    <a:lstStyle/>
                    <a:p>
                      <a:pPr marL="0" marR="0" lvl="0" indent="0" algn="l" rtl="0">
                        <a:lnSpc>
                          <a:spcPct val="100000"/>
                        </a:lnSpc>
                        <a:spcBef>
                          <a:spcPts val="0"/>
                        </a:spcBef>
                        <a:spcAft>
                          <a:spcPts val="0"/>
                        </a:spcAft>
                        <a:buNone/>
                      </a:pPr>
                      <a:r>
                        <a:rPr lang="en-US" sz="1250" u="none" strike="noStrike" cap="none">
                          <a:latin typeface="Century Gothic"/>
                          <a:ea typeface="Century Gothic"/>
                          <a:cs typeface="Century Gothic"/>
                          <a:sym typeface="Century Gothic"/>
                        </a:rPr>
                        <a:t>520</a:t>
                      </a:r>
                      <a:endParaRPr/>
                    </a:p>
                  </a:txBody>
                  <a:tcPr marL="35550" marR="35550" marT="44450" marB="44450" anchor="ctr"/>
                </a:tc>
                <a:tc>
                  <a:txBody>
                    <a:bodyPr/>
                    <a:lstStyle/>
                    <a:p>
                      <a:pPr marL="0" marR="0" lvl="0" indent="0" algn="l" rtl="0">
                        <a:lnSpc>
                          <a:spcPct val="100000"/>
                        </a:lnSpc>
                        <a:spcBef>
                          <a:spcPts val="0"/>
                        </a:spcBef>
                        <a:spcAft>
                          <a:spcPts val="0"/>
                        </a:spcAft>
                        <a:buNone/>
                      </a:pPr>
                      <a:r>
                        <a:rPr lang="en-US" sz="1250" u="none" strike="noStrike" cap="none">
                          <a:latin typeface="Century Gothic"/>
                          <a:ea typeface="Century Gothic"/>
                          <a:cs typeface="Century Gothic"/>
                          <a:sym typeface="Century Gothic"/>
                        </a:rPr>
                        <a:t>Rent Expense</a:t>
                      </a:r>
                      <a:endParaRPr/>
                    </a:p>
                  </a:txBody>
                  <a:tcPr marL="35550" marR="35550" marT="44450" marB="44450" anchor="ctr"/>
                </a:tc>
                <a:tc>
                  <a:txBody>
                    <a:bodyPr/>
                    <a:lstStyle/>
                    <a:p>
                      <a:pPr marL="0" marR="0" lvl="0" indent="0" algn="r" rtl="0">
                        <a:lnSpc>
                          <a:spcPct val="100000"/>
                        </a:lnSpc>
                        <a:spcBef>
                          <a:spcPts val="0"/>
                        </a:spcBef>
                        <a:spcAft>
                          <a:spcPts val="0"/>
                        </a:spcAft>
                        <a:buNone/>
                      </a:pPr>
                      <a:r>
                        <a:rPr lang="en-US" sz="1250" u="none" strike="noStrike" cap="none">
                          <a:latin typeface="Century Gothic"/>
                          <a:ea typeface="Century Gothic"/>
                          <a:cs typeface="Century Gothic"/>
                          <a:sym typeface="Century Gothic"/>
                        </a:rPr>
                        <a:t>–</a:t>
                      </a:r>
                      <a:endParaRPr/>
                    </a:p>
                  </a:txBody>
                  <a:tcPr marL="35550" marR="35550" marT="44450" marB="44450" anchor="ctr"/>
                </a:tc>
                <a:tc>
                  <a:txBody>
                    <a:bodyPr/>
                    <a:lstStyle/>
                    <a:p>
                      <a:pPr marL="0" marR="0" lvl="0" indent="0" algn="r" rtl="0">
                        <a:lnSpc>
                          <a:spcPct val="100000"/>
                        </a:lnSpc>
                        <a:spcBef>
                          <a:spcPts val="0"/>
                        </a:spcBef>
                        <a:spcAft>
                          <a:spcPts val="0"/>
                        </a:spcAft>
                        <a:buNone/>
                      </a:pPr>
                      <a:endParaRPr sz="1250" u="none" strike="noStrike" cap="none">
                        <a:latin typeface="Century Gothic"/>
                        <a:ea typeface="Century Gothic"/>
                        <a:cs typeface="Century Gothic"/>
                        <a:sym typeface="Century Gothic"/>
                      </a:endParaRPr>
                    </a:p>
                  </a:txBody>
                  <a:tcPr marL="35550" marR="35550" marT="44450" marB="44450" anchor="ctr"/>
                </a:tc>
                <a:tc>
                  <a:txBody>
                    <a:bodyPr/>
                    <a:lstStyle/>
                    <a:p>
                      <a:pPr marL="0" marR="0" lvl="0" indent="0" algn="r" rtl="0">
                        <a:lnSpc>
                          <a:spcPct val="100000"/>
                        </a:lnSpc>
                        <a:spcBef>
                          <a:spcPts val="0"/>
                        </a:spcBef>
                        <a:spcAft>
                          <a:spcPts val="0"/>
                        </a:spcAft>
                        <a:buNone/>
                      </a:pPr>
                      <a:endParaRPr sz="1250" u="none" strike="noStrike" cap="none">
                        <a:latin typeface="Century Gothic"/>
                        <a:ea typeface="Century Gothic"/>
                        <a:cs typeface="Century Gothic"/>
                        <a:sym typeface="Century Gothic"/>
                      </a:endParaRPr>
                    </a:p>
                  </a:txBody>
                  <a:tcPr marL="35550" marR="35550" marT="44450" marB="44450" anchor="ctr"/>
                </a:tc>
                <a:tc>
                  <a:txBody>
                    <a:bodyPr/>
                    <a:lstStyle/>
                    <a:p>
                      <a:pPr marL="0" marR="0" lvl="0" indent="0" algn="r" rtl="0">
                        <a:lnSpc>
                          <a:spcPct val="100000"/>
                        </a:lnSpc>
                        <a:spcBef>
                          <a:spcPts val="0"/>
                        </a:spcBef>
                        <a:spcAft>
                          <a:spcPts val="0"/>
                        </a:spcAft>
                        <a:buNone/>
                      </a:pPr>
                      <a:endParaRPr sz="1250" u="none" strike="noStrike" cap="none">
                        <a:latin typeface="Century Gothic"/>
                        <a:ea typeface="Century Gothic"/>
                        <a:cs typeface="Century Gothic"/>
                        <a:sym typeface="Century Gothic"/>
                      </a:endParaRPr>
                    </a:p>
                  </a:txBody>
                  <a:tcPr marL="35550" marR="35550" marT="44450" marB="44450" anchor="ctr"/>
                </a:tc>
                <a:tc>
                  <a:txBody>
                    <a:bodyPr/>
                    <a:lstStyle/>
                    <a:p>
                      <a:pPr marL="0" marR="0" lvl="0" indent="0" algn="r" rtl="0">
                        <a:lnSpc>
                          <a:spcPct val="100000"/>
                        </a:lnSpc>
                        <a:spcBef>
                          <a:spcPts val="0"/>
                        </a:spcBef>
                        <a:spcAft>
                          <a:spcPts val="0"/>
                        </a:spcAft>
                        <a:buNone/>
                      </a:pPr>
                      <a:r>
                        <a:rPr lang="en-US" sz="1250" u="none" strike="noStrike" cap="none">
                          <a:latin typeface="Century Gothic"/>
                          <a:ea typeface="Century Gothic"/>
                          <a:cs typeface="Century Gothic"/>
                          <a:sym typeface="Century Gothic"/>
                        </a:rPr>
                        <a:t>–</a:t>
                      </a:r>
                      <a:endParaRPr/>
                    </a:p>
                  </a:txBody>
                  <a:tcPr marL="35550" marR="35550" marT="44450" marB="44450" anchor="ctr"/>
                </a:tc>
                <a:tc>
                  <a:txBody>
                    <a:bodyPr/>
                    <a:lstStyle/>
                    <a:p>
                      <a:pPr marL="0" marR="0" lvl="0" indent="0" algn="r" rtl="0">
                        <a:lnSpc>
                          <a:spcPct val="100000"/>
                        </a:lnSpc>
                        <a:spcBef>
                          <a:spcPts val="0"/>
                        </a:spcBef>
                        <a:spcAft>
                          <a:spcPts val="0"/>
                        </a:spcAft>
                        <a:buNone/>
                      </a:pPr>
                      <a:endParaRPr sz="1250" u="none" strike="noStrike" cap="none">
                        <a:latin typeface="Century Gothic"/>
                        <a:ea typeface="Century Gothic"/>
                        <a:cs typeface="Century Gothic"/>
                        <a:sym typeface="Century Gothic"/>
                      </a:endParaRPr>
                    </a:p>
                  </a:txBody>
                  <a:tcPr marL="35550" marR="35550" marT="44450" marB="44450" anchor="ctr"/>
                </a:tc>
                <a:extLst>
                  <a:ext uri="{0D108BD9-81ED-4DB2-BD59-A6C34878D82A}">
                    <a16:rowId xmlns:a16="http://schemas.microsoft.com/office/drawing/2014/main" val="10013"/>
                  </a:ext>
                </a:extLst>
              </a:tr>
              <a:tr h="287950">
                <a:tc>
                  <a:txBody>
                    <a:bodyPr/>
                    <a:lstStyle/>
                    <a:p>
                      <a:pPr marL="0" marR="0" lvl="0" indent="0" algn="l" rtl="0">
                        <a:lnSpc>
                          <a:spcPct val="100000"/>
                        </a:lnSpc>
                        <a:spcBef>
                          <a:spcPts val="0"/>
                        </a:spcBef>
                        <a:spcAft>
                          <a:spcPts val="0"/>
                        </a:spcAft>
                        <a:buNone/>
                      </a:pPr>
                      <a:r>
                        <a:rPr lang="en-US" sz="1250" u="none" strike="noStrike" cap="none">
                          <a:latin typeface="Century Gothic"/>
                          <a:ea typeface="Century Gothic"/>
                          <a:cs typeface="Century Gothic"/>
                          <a:sym typeface="Century Gothic"/>
                        </a:rPr>
                        <a:t>530</a:t>
                      </a:r>
                      <a:endParaRPr/>
                    </a:p>
                  </a:txBody>
                  <a:tcPr marL="35550" marR="35550" marT="44450" marB="44450" anchor="ctr"/>
                </a:tc>
                <a:tc>
                  <a:txBody>
                    <a:bodyPr/>
                    <a:lstStyle/>
                    <a:p>
                      <a:pPr marL="0" marR="0" lvl="0" indent="0" algn="l" rtl="0">
                        <a:lnSpc>
                          <a:spcPct val="100000"/>
                        </a:lnSpc>
                        <a:spcBef>
                          <a:spcPts val="0"/>
                        </a:spcBef>
                        <a:spcAft>
                          <a:spcPts val="0"/>
                        </a:spcAft>
                        <a:buNone/>
                      </a:pPr>
                      <a:r>
                        <a:rPr lang="en-US" sz="1250" u="none" strike="noStrike" cap="none">
                          <a:latin typeface="Century Gothic"/>
                          <a:ea typeface="Century Gothic"/>
                          <a:cs typeface="Century Gothic"/>
                          <a:sym typeface="Century Gothic"/>
                        </a:rPr>
                        <a:t>Supplies Expense</a:t>
                      </a:r>
                      <a:endParaRPr/>
                    </a:p>
                  </a:txBody>
                  <a:tcPr marL="35550" marR="35550" marT="44450" marB="44450" anchor="ctr"/>
                </a:tc>
                <a:tc>
                  <a:txBody>
                    <a:bodyPr/>
                    <a:lstStyle/>
                    <a:p>
                      <a:pPr marL="0" marR="0" lvl="0" indent="0" algn="r" rtl="0">
                        <a:lnSpc>
                          <a:spcPct val="100000"/>
                        </a:lnSpc>
                        <a:spcBef>
                          <a:spcPts val="0"/>
                        </a:spcBef>
                        <a:spcAft>
                          <a:spcPts val="0"/>
                        </a:spcAft>
                        <a:buNone/>
                      </a:pPr>
                      <a:r>
                        <a:rPr lang="en-US" sz="1250" u="none" strike="noStrike" cap="none">
                          <a:latin typeface="Century Gothic"/>
                          <a:ea typeface="Century Gothic"/>
                          <a:cs typeface="Century Gothic"/>
                          <a:sym typeface="Century Gothic"/>
                        </a:rPr>
                        <a:t>–</a:t>
                      </a:r>
                      <a:endParaRPr/>
                    </a:p>
                  </a:txBody>
                  <a:tcPr marL="35550" marR="35550" marT="44450" marB="44450" anchor="ctr"/>
                </a:tc>
                <a:tc>
                  <a:txBody>
                    <a:bodyPr/>
                    <a:lstStyle/>
                    <a:p>
                      <a:pPr marL="0" marR="0" lvl="0" indent="0" algn="r" rtl="0">
                        <a:lnSpc>
                          <a:spcPct val="100000"/>
                        </a:lnSpc>
                        <a:spcBef>
                          <a:spcPts val="0"/>
                        </a:spcBef>
                        <a:spcAft>
                          <a:spcPts val="0"/>
                        </a:spcAft>
                        <a:buNone/>
                      </a:pPr>
                      <a:endParaRPr sz="1250" u="none" strike="noStrike" cap="none">
                        <a:latin typeface="Century Gothic"/>
                        <a:ea typeface="Century Gothic"/>
                        <a:cs typeface="Century Gothic"/>
                        <a:sym typeface="Century Gothic"/>
                      </a:endParaRPr>
                    </a:p>
                  </a:txBody>
                  <a:tcPr marL="35550" marR="35550" marT="44450" marB="44450" anchor="ctr"/>
                </a:tc>
                <a:tc>
                  <a:txBody>
                    <a:bodyPr/>
                    <a:lstStyle/>
                    <a:p>
                      <a:pPr marL="0" marR="0" lvl="0" indent="0" algn="r" rtl="0">
                        <a:lnSpc>
                          <a:spcPct val="100000"/>
                        </a:lnSpc>
                        <a:spcBef>
                          <a:spcPts val="0"/>
                        </a:spcBef>
                        <a:spcAft>
                          <a:spcPts val="0"/>
                        </a:spcAft>
                        <a:buNone/>
                      </a:pPr>
                      <a:endParaRPr sz="1250" u="none" strike="noStrike" cap="none">
                        <a:latin typeface="Century Gothic"/>
                        <a:ea typeface="Century Gothic"/>
                        <a:cs typeface="Century Gothic"/>
                        <a:sym typeface="Century Gothic"/>
                      </a:endParaRPr>
                    </a:p>
                  </a:txBody>
                  <a:tcPr marL="35550" marR="35550" marT="44450" marB="44450" anchor="ctr"/>
                </a:tc>
                <a:tc>
                  <a:txBody>
                    <a:bodyPr/>
                    <a:lstStyle/>
                    <a:p>
                      <a:pPr marL="0" marR="0" lvl="0" indent="0" algn="r" rtl="0">
                        <a:lnSpc>
                          <a:spcPct val="100000"/>
                        </a:lnSpc>
                        <a:spcBef>
                          <a:spcPts val="0"/>
                        </a:spcBef>
                        <a:spcAft>
                          <a:spcPts val="0"/>
                        </a:spcAft>
                        <a:buNone/>
                      </a:pPr>
                      <a:endParaRPr sz="1250" u="none" strike="noStrike" cap="none">
                        <a:latin typeface="Century Gothic"/>
                        <a:ea typeface="Century Gothic"/>
                        <a:cs typeface="Century Gothic"/>
                        <a:sym typeface="Century Gothic"/>
                      </a:endParaRPr>
                    </a:p>
                  </a:txBody>
                  <a:tcPr marL="35550" marR="35550" marT="44450" marB="44450" anchor="ctr"/>
                </a:tc>
                <a:tc>
                  <a:txBody>
                    <a:bodyPr/>
                    <a:lstStyle/>
                    <a:p>
                      <a:pPr marL="0" marR="0" lvl="0" indent="0" algn="r" rtl="0">
                        <a:lnSpc>
                          <a:spcPct val="100000"/>
                        </a:lnSpc>
                        <a:spcBef>
                          <a:spcPts val="0"/>
                        </a:spcBef>
                        <a:spcAft>
                          <a:spcPts val="0"/>
                        </a:spcAft>
                        <a:buNone/>
                      </a:pPr>
                      <a:r>
                        <a:rPr lang="en-US" sz="1250" u="none" strike="noStrike" cap="none">
                          <a:latin typeface="Century Gothic"/>
                          <a:ea typeface="Century Gothic"/>
                          <a:cs typeface="Century Gothic"/>
                          <a:sym typeface="Century Gothic"/>
                        </a:rPr>
                        <a:t>–</a:t>
                      </a:r>
                      <a:endParaRPr/>
                    </a:p>
                  </a:txBody>
                  <a:tcPr marL="35550" marR="35550" marT="44450" marB="44450" anchor="ctr"/>
                </a:tc>
                <a:tc>
                  <a:txBody>
                    <a:bodyPr/>
                    <a:lstStyle/>
                    <a:p>
                      <a:pPr marL="0" marR="0" lvl="0" indent="0" algn="r" rtl="0">
                        <a:lnSpc>
                          <a:spcPct val="100000"/>
                        </a:lnSpc>
                        <a:spcBef>
                          <a:spcPts val="0"/>
                        </a:spcBef>
                        <a:spcAft>
                          <a:spcPts val="0"/>
                        </a:spcAft>
                        <a:buNone/>
                      </a:pPr>
                      <a:endParaRPr sz="1250" u="none" strike="noStrike" cap="none">
                        <a:latin typeface="Century Gothic"/>
                        <a:ea typeface="Century Gothic"/>
                        <a:cs typeface="Century Gothic"/>
                        <a:sym typeface="Century Gothic"/>
                      </a:endParaRPr>
                    </a:p>
                  </a:txBody>
                  <a:tcPr marL="35550" marR="35550" marT="44450" marB="44450" anchor="ctr"/>
                </a:tc>
                <a:extLst>
                  <a:ext uri="{0D108BD9-81ED-4DB2-BD59-A6C34878D82A}">
                    <a16:rowId xmlns:a16="http://schemas.microsoft.com/office/drawing/2014/main" val="10014"/>
                  </a:ext>
                </a:extLst>
              </a:tr>
              <a:tr h="287950">
                <a:tc>
                  <a:txBody>
                    <a:bodyPr/>
                    <a:lstStyle/>
                    <a:p>
                      <a:pPr marL="0" marR="0" lvl="0" indent="0" algn="l" rtl="0">
                        <a:lnSpc>
                          <a:spcPct val="100000"/>
                        </a:lnSpc>
                        <a:spcBef>
                          <a:spcPts val="0"/>
                        </a:spcBef>
                        <a:spcAft>
                          <a:spcPts val="0"/>
                        </a:spcAft>
                        <a:buNone/>
                      </a:pPr>
                      <a:r>
                        <a:rPr lang="en-US" sz="1250" u="none" strike="noStrike" cap="none">
                          <a:latin typeface="Century Gothic"/>
                          <a:ea typeface="Century Gothic"/>
                          <a:cs typeface="Century Gothic"/>
                          <a:sym typeface="Century Gothic"/>
                        </a:rPr>
                        <a:t>540</a:t>
                      </a:r>
                      <a:endParaRPr/>
                    </a:p>
                  </a:txBody>
                  <a:tcPr marL="35550" marR="35550" marT="44450" marB="44450" anchor="ctr"/>
                </a:tc>
                <a:tc>
                  <a:txBody>
                    <a:bodyPr/>
                    <a:lstStyle/>
                    <a:p>
                      <a:pPr marL="0" marR="0" lvl="0" indent="0" algn="l" rtl="0">
                        <a:lnSpc>
                          <a:spcPct val="100000"/>
                        </a:lnSpc>
                        <a:spcBef>
                          <a:spcPts val="0"/>
                        </a:spcBef>
                        <a:spcAft>
                          <a:spcPts val="0"/>
                        </a:spcAft>
                        <a:buNone/>
                      </a:pPr>
                      <a:r>
                        <a:rPr lang="en-US" sz="1250" u="none" strike="noStrike" cap="none">
                          <a:latin typeface="Century Gothic"/>
                          <a:ea typeface="Century Gothic"/>
                          <a:cs typeface="Century Gothic"/>
                          <a:sym typeface="Century Gothic"/>
                        </a:rPr>
                        <a:t>Contractor Expense</a:t>
                      </a:r>
                      <a:endParaRPr/>
                    </a:p>
                  </a:txBody>
                  <a:tcPr marL="35550" marR="35550" marT="44450" marB="44450" anchor="ctr"/>
                </a:tc>
                <a:tc>
                  <a:txBody>
                    <a:bodyPr/>
                    <a:lstStyle/>
                    <a:p>
                      <a:pPr marL="0" marR="0" lvl="0" indent="0" algn="r" rtl="0">
                        <a:lnSpc>
                          <a:spcPct val="100000"/>
                        </a:lnSpc>
                        <a:spcBef>
                          <a:spcPts val="0"/>
                        </a:spcBef>
                        <a:spcAft>
                          <a:spcPts val="0"/>
                        </a:spcAft>
                        <a:buNone/>
                      </a:pPr>
                      <a:r>
                        <a:rPr lang="en-US" sz="1250" u="none" strike="noStrike" cap="none">
                          <a:latin typeface="Century Gothic"/>
                          <a:ea typeface="Century Gothic"/>
                          <a:cs typeface="Century Gothic"/>
                          <a:sym typeface="Century Gothic"/>
                        </a:rPr>
                        <a:t>1,100.00</a:t>
                      </a:r>
                      <a:endParaRPr/>
                    </a:p>
                  </a:txBody>
                  <a:tcPr marL="35550" marR="35550" marT="44450" marB="44450" anchor="ctr"/>
                </a:tc>
                <a:tc>
                  <a:txBody>
                    <a:bodyPr/>
                    <a:lstStyle/>
                    <a:p>
                      <a:pPr marL="0" marR="0" lvl="0" indent="0" algn="r" rtl="0">
                        <a:lnSpc>
                          <a:spcPct val="100000"/>
                        </a:lnSpc>
                        <a:spcBef>
                          <a:spcPts val="0"/>
                        </a:spcBef>
                        <a:spcAft>
                          <a:spcPts val="0"/>
                        </a:spcAft>
                        <a:buNone/>
                      </a:pPr>
                      <a:endParaRPr sz="1250" u="none" strike="noStrike" cap="none">
                        <a:latin typeface="Century Gothic"/>
                        <a:ea typeface="Century Gothic"/>
                        <a:cs typeface="Century Gothic"/>
                        <a:sym typeface="Century Gothic"/>
                      </a:endParaRPr>
                    </a:p>
                  </a:txBody>
                  <a:tcPr marL="35550" marR="35550" marT="44450" marB="44450" anchor="ctr"/>
                </a:tc>
                <a:tc>
                  <a:txBody>
                    <a:bodyPr/>
                    <a:lstStyle/>
                    <a:p>
                      <a:pPr marL="0" marR="0" lvl="0" indent="0" algn="r" rtl="0">
                        <a:lnSpc>
                          <a:spcPct val="100000"/>
                        </a:lnSpc>
                        <a:spcBef>
                          <a:spcPts val="0"/>
                        </a:spcBef>
                        <a:spcAft>
                          <a:spcPts val="0"/>
                        </a:spcAft>
                        <a:buNone/>
                      </a:pPr>
                      <a:endParaRPr sz="1250" u="none" strike="noStrike" cap="none">
                        <a:latin typeface="Century Gothic"/>
                        <a:ea typeface="Century Gothic"/>
                        <a:cs typeface="Century Gothic"/>
                        <a:sym typeface="Century Gothic"/>
                      </a:endParaRPr>
                    </a:p>
                  </a:txBody>
                  <a:tcPr marL="35550" marR="35550" marT="44450" marB="44450" anchor="ctr"/>
                </a:tc>
                <a:tc>
                  <a:txBody>
                    <a:bodyPr/>
                    <a:lstStyle/>
                    <a:p>
                      <a:pPr marL="0" marR="0" lvl="0" indent="0" algn="r" rtl="0">
                        <a:lnSpc>
                          <a:spcPct val="100000"/>
                        </a:lnSpc>
                        <a:spcBef>
                          <a:spcPts val="0"/>
                        </a:spcBef>
                        <a:spcAft>
                          <a:spcPts val="0"/>
                        </a:spcAft>
                        <a:buNone/>
                      </a:pPr>
                      <a:endParaRPr sz="1250" u="none" strike="noStrike" cap="none">
                        <a:latin typeface="Century Gothic"/>
                        <a:ea typeface="Century Gothic"/>
                        <a:cs typeface="Century Gothic"/>
                        <a:sym typeface="Century Gothic"/>
                      </a:endParaRPr>
                    </a:p>
                  </a:txBody>
                  <a:tcPr marL="35550" marR="35550" marT="44450" marB="44450" anchor="ctr"/>
                </a:tc>
                <a:tc>
                  <a:txBody>
                    <a:bodyPr/>
                    <a:lstStyle/>
                    <a:p>
                      <a:pPr marL="0" marR="0" lvl="0" indent="0" algn="r" rtl="0">
                        <a:lnSpc>
                          <a:spcPct val="100000"/>
                        </a:lnSpc>
                        <a:spcBef>
                          <a:spcPts val="0"/>
                        </a:spcBef>
                        <a:spcAft>
                          <a:spcPts val="0"/>
                        </a:spcAft>
                        <a:buNone/>
                      </a:pPr>
                      <a:r>
                        <a:rPr lang="en-US" sz="1250" u="none" strike="noStrike" cap="none">
                          <a:latin typeface="Century Gothic"/>
                          <a:ea typeface="Century Gothic"/>
                          <a:cs typeface="Century Gothic"/>
                          <a:sym typeface="Century Gothic"/>
                        </a:rPr>
                        <a:t>1,100.00</a:t>
                      </a:r>
                      <a:endParaRPr/>
                    </a:p>
                  </a:txBody>
                  <a:tcPr marL="35550" marR="35550" marT="44450" marB="44450" anchor="ctr"/>
                </a:tc>
                <a:tc>
                  <a:txBody>
                    <a:bodyPr/>
                    <a:lstStyle/>
                    <a:p>
                      <a:pPr marL="0" marR="0" lvl="0" indent="0" algn="r" rtl="0">
                        <a:lnSpc>
                          <a:spcPct val="100000"/>
                        </a:lnSpc>
                        <a:spcBef>
                          <a:spcPts val="0"/>
                        </a:spcBef>
                        <a:spcAft>
                          <a:spcPts val="0"/>
                        </a:spcAft>
                        <a:buNone/>
                      </a:pPr>
                      <a:endParaRPr sz="1250" u="none" strike="noStrike" cap="none">
                        <a:latin typeface="Century Gothic"/>
                        <a:ea typeface="Century Gothic"/>
                        <a:cs typeface="Century Gothic"/>
                        <a:sym typeface="Century Gothic"/>
                      </a:endParaRPr>
                    </a:p>
                  </a:txBody>
                  <a:tcPr marL="35550" marR="35550" marT="44450" marB="44450" anchor="ctr"/>
                </a:tc>
                <a:extLst>
                  <a:ext uri="{0D108BD9-81ED-4DB2-BD59-A6C34878D82A}">
                    <a16:rowId xmlns:a16="http://schemas.microsoft.com/office/drawing/2014/main" val="10015"/>
                  </a:ext>
                </a:extLst>
              </a:tr>
              <a:tr h="158750">
                <a:tc>
                  <a:txBody>
                    <a:bodyPr/>
                    <a:lstStyle/>
                    <a:p>
                      <a:pPr marL="0" marR="0" lvl="0" indent="0" algn="r" rtl="0">
                        <a:lnSpc>
                          <a:spcPct val="100000"/>
                        </a:lnSpc>
                        <a:spcBef>
                          <a:spcPts val="0"/>
                        </a:spcBef>
                        <a:spcAft>
                          <a:spcPts val="0"/>
                        </a:spcAft>
                        <a:buNone/>
                      </a:pPr>
                      <a:endParaRPr sz="1250" b="0" i="0" u="none" strike="noStrike" cap="none">
                        <a:latin typeface="Century Gothic"/>
                        <a:ea typeface="Century Gothic"/>
                        <a:cs typeface="Century Gothic"/>
                        <a:sym typeface="Century Gothic"/>
                      </a:endParaRPr>
                    </a:p>
                  </a:txBody>
                  <a:tcPr marL="35550" marR="35550" marT="44450" marB="44450" anchor="ctr"/>
                </a:tc>
                <a:tc>
                  <a:txBody>
                    <a:bodyPr/>
                    <a:lstStyle/>
                    <a:p>
                      <a:pPr marL="0" marR="0" lvl="0" indent="0" algn="r" rtl="0">
                        <a:lnSpc>
                          <a:spcPct val="100000"/>
                        </a:lnSpc>
                        <a:spcBef>
                          <a:spcPts val="0"/>
                        </a:spcBef>
                        <a:spcAft>
                          <a:spcPts val="0"/>
                        </a:spcAft>
                        <a:buNone/>
                      </a:pPr>
                      <a:endParaRPr sz="1250" b="0" i="0" u="none" strike="noStrike" cap="none">
                        <a:latin typeface="Century Gothic"/>
                        <a:ea typeface="Century Gothic"/>
                        <a:cs typeface="Century Gothic"/>
                        <a:sym typeface="Century Gothic"/>
                      </a:endParaRPr>
                    </a:p>
                  </a:txBody>
                  <a:tcPr marL="35550" marR="35550" marT="44450" marB="44450" anchor="ctr"/>
                </a:tc>
                <a:tc>
                  <a:txBody>
                    <a:bodyPr/>
                    <a:lstStyle/>
                    <a:p>
                      <a:pPr marL="0" marR="0" lvl="0" indent="0" algn="r" rtl="0">
                        <a:lnSpc>
                          <a:spcPct val="100000"/>
                        </a:lnSpc>
                        <a:spcBef>
                          <a:spcPts val="0"/>
                        </a:spcBef>
                        <a:spcAft>
                          <a:spcPts val="0"/>
                        </a:spcAft>
                        <a:buNone/>
                      </a:pPr>
                      <a:r>
                        <a:rPr lang="en-US" sz="1250" u="none" strike="noStrike" cap="none">
                          <a:latin typeface="Century Gothic"/>
                          <a:ea typeface="Century Gothic"/>
                          <a:cs typeface="Century Gothic"/>
                          <a:sym typeface="Century Gothic"/>
                        </a:rPr>
                        <a:t>30,350</a:t>
                      </a:r>
                      <a:endParaRPr sz="1250" b="0" i="0" u="none" strike="noStrike" cap="none">
                        <a:latin typeface="Century Gothic"/>
                        <a:ea typeface="Century Gothic"/>
                        <a:cs typeface="Century Gothic"/>
                        <a:sym typeface="Century Gothic"/>
                      </a:endParaRPr>
                    </a:p>
                  </a:txBody>
                  <a:tcPr marL="35550" marR="35550" marT="44450" marB="44450" anchor="ctr"/>
                </a:tc>
                <a:tc>
                  <a:txBody>
                    <a:bodyPr/>
                    <a:lstStyle/>
                    <a:p>
                      <a:pPr marL="0" marR="0" lvl="0" indent="0" algn="r" rtl="0">
                        <a:lnSpc>
                          <a:spcPct val="100000"/>
                        </a:lnSpc>
                        <a:spcBef>
                          <a:spcPts val="0"/>
                        </a:spcBef>
                        <a:spcAft>
                          <a:spcPts val="0"/>
                        </a:spcAft>
                        <a:buNone/>
                      </a:pPr>
                      <a:r>
                        <a:rPr lang="en-US" sz="1250" u="none" strike="noStrike" cap="none">
                          <a:latin typeface="Century Gothic"/>
                          <a:ea typeface="Century Gothic"/>
                          <a:cs typeface="Century Gothic"/>
                          <a:sym typeface="Century Gothic"/>
                        </a:rPr>
                        <a:t>30,350</a:t>
                      </a:r>
                      <a:endParaRPr sz="1250" b="0" i="0" u="none" strike="noStrike" cap="none">
                        <a:latin typeface="Century Gothic"/>
                        <a:ea typeface="Century Gothic"/>
                        <a:cs typeface="Century Gothic"/>
                        <a:sym typeface="Century Gothic"/>
                      </a:endParaRPr>
                    </a:p>
                  </a:txBody>
                  <a:tcPr marL="35550" marR="35550" marT="44450" marB="44450" anchor="ctr"/>
                </a:tc>
                <a:tc>
                  <a:txBody>
                    <a:bodyPr/>
                    <a:lstStyle/>
                    <a:p>
                      <a:pPr marL="0" marR="0" lvl="0" indent="0" algn="r" rtl="0">
                        <a:lnSpc>
                          <a:spcPct val="100000"/>
                        </a:lnSpc>
                        <a:spcBef>
                          <a:spcPts val="0"/>
                        </a:spcBef>
                        <a:spcAft>
                          <a:spcPts val="0"/>
                        </a:spcAft>
                        <a:buNone/>
                      </a:pPr>
                      <a:endParaRPr sz="1250" b="0" i="0" u="none" strike="noStrike" cap="none">
                        <a:latin typeface="Century Gothic"/>
                        <a:ea typeface="Century Gothic"/>
                        <a:cs typeface="Century Gothic"/>
                        <a:sym typeface="Century Gothic"/>
                      </a:endParaRPr>
                    </a:p>
                  </a:txBody>
                  <a:tcPr marL="35550" marR="35550" marT="44450" marB="44450" anchor="ctr"/>
                </a:tc>
                <a:tc>
                  <a:txBody>
                    <a:bodyPr/>
                    <a:lstStyle/>
                    <a:p>
                      <a:pPr marL="0" marR="0" lvl="0" indent="0" algn="r" rtl="0">
                        <a:lnSpc>
                          <a:spcPct val="100000"/>
                        </a:lnSpc>
                        <a:spcBef>
                          <a:spcPts val="0"/>
                        </a:spcBef>
                        <a:spcAft>
                          <a:spcPts val="0"/>
                        </a:spcAft>
                        <a:buNone/>
                      </a:pPr>
                      <a:endParaRPr sz="1250" b="0" i="0" u="none" strike="noStrike" cap="none">
                        <a:latin typeface="Century Gothic"/>
                        <a:ea typeface="Century Gothic"/>
                        <a:cs typeface="Century Gothic"/>
                        <a:sym typeface="Century Gothic"/>
                      </a:endParaRPr>
                    </a:p>
                  </a:txBody>
                  <a:tcPr marL="35550" marR="35550" marT="44450" marB="44450" anchor="ctr"/>
                </a:tc>
                <a:tc>
                  <a:txBody>
                    <a:bodyPr/>
                    <a:lstStyle/>
                    <a:p>
                      <a:pPr marL="0" marR="0" lvl="0" indent="0" algn="r" rtl="0">
                        <a:lnSpc>
                          <a:spcPct val="100000"/>
                        </a:lnSpc>
                        <a:spcBef>
                          <a:spcPts val="0"/>
                        </a:spcBef>
                        <a:spcAft>
                          <a:spcPts val="0"/>
                        </a:spcAft>
                        <a:buNone/>
                      </a:pPr>
                      <a:r>
                        <a:rPr lang="en-US" sz="1250" u="none" strike="noStrike" cap="none">
                          <a:latin typeface="Century Gothic"/>
                          <a:ea typeface="Century Gothic"/>
                          <a:cs typeface="Century Gothic"/>
                          <a:sym typeface="Century Gothic"/>
                        </a:rPr>
                        <a:t>30,350</a:t>
                      </a:r>
                      <a:endParaRPr sz="1250" b="0" i="0" u="none" strike="noStrike" cap="none">
                        <a:latin typeface="Century Gothic"/>
                        <a:ea typeface="Century Gothic"/>
                        <a:cs typeface="Century Gothic"/>
                        <a:sym typeface="Century Gothic"/>
                      </a:endParaRPr>
                    </a:p>
                  </a:txBody>
                  <a:tcPr marL="35550" marR="35550" marT="44450" marB="44450" anchor="ctr"/>
                </a:tc>
                <a:tc>
                  <a:txBody>
                    <a:bodyPr/>
                    <a:lstStyle/>
                    <a:p>
                      <a:pPr marL="0" marR="0" lvl="0" indent="0" algn="r" rtl="0">
                        <a:lnSpc>
                          <a:spcPct val="100000"/>
                        </a:lnSpc>
                        <a:spcBef>
                          <a:spcPts val="0"/>
                        </a:spcBef>
                        <a:spcAft>
                          <a:spcPts val="0"/>
                        </a:spcAft>
                        <a:buNone/>
                      </a:pPr>
                      <a:r>
                        <a:rPr lang="en-US" sz="1250" u="none" strike="noStrike" cap="none">
                          <a:latin typeface="Century Gothic"/>
                          <a:ea typeface="Century Gothic"/>
                          <a:cs typeface="Century Gothic"/>
                          <a:sym typeface="Century Gothic"/>
                        </a:rPr>
                        <a:t>0,350</a:t>
                      </a:r>
                      <a:endParaRPr sz="1250" b="0" i="0" u="none" strike="noStrike" cap="none">
                        <a:latin typeface="Century Gothic"/>
                        <a:ea typeface="Century Gothic"/>
                        <a:cs typeface="Century Gothic"/>
                        <a:sym typeface="Century Gothic"/>
                      </a:endParaRPr>
                    </a:p>
                  </a:txBody>
                  <a:tcPr marL="35550" marR="35550" marT="44450" marB="44450" anchor="ctr"/>
                </a:tc>
                <a:extLst>
                  <a:ext uri="{0D108BD9-81ED-4DB2-BD59-A6C34878D82A}">
                    <a16:rowId xmlns:a16="http://schemas.microsoft.com/office/drawing/2014/main" val="10016"/>
                  </a:ext>
                </a:extLst>
              </a:tr>
            </a:tbl>
          </a:graphicData>
        </a:graphic>
      </p:graphicFrame>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88"/>
        <p:cNvGrpSpPr/>
        <p:nvPr/>
      </p:nvGrpSpPr>
      <p:grpSpPr>
        <a:xfrm>
          <a:off x="0" y="0"/>
          <a:ext cx="0" cy="0"/>
          <a:chOff x="0" y="0"/>
          <a:chExt cx="0" cy="0"/>
        </a:xfrm>
      </p:grpSpPr>
      <p:sp>
        <p:nvSpPr>
          <p:cNvPr id="189" name="Google Shape;189;p24"/>
          <p:cNvSpPr txBox="1">
            <a:spLocks noGrp="1"/>
          </p:cNvSpPr>
          <p:nvPr>
            <p:ph type="title"/>
          </p:nvPr>
        </p:nvSpPr>
        <p:spPr>
          <a:xfrm>
            <a:off x="838200" y="365127"/>
            <a:ext cx="10515600" cy="1325563"/>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4400"/>
              <a:buFont typeface="Century Gothic"/>
              <a:buNone/>
            </a:pPr>
            <a:r>
              <a:rPr lang="en-US"/>
              <a:t>Using the Worksheet (Proposed Adjustment)</a:t>
            </a:r>
            <a:endParaRPr/>
          </a:p>
        </p:txBody>
      </p:sp>
      <p:graphicFrame>
        <p:nvGraphicFramePr>
          <p:cNvPr id="190" name="Google Shape;190;p24"/>
          <p:cNvGraphicFramePr/>
          <p:nvPr/>
        </p:nvGraphicFramePr>
        <p:xfrm>
          <a:off x="838200" y="1374325"/>
          <a:ext cx="3000000" cy="3000000"/>
        </p:xfrm>
        <a:graphic>
          <a:graphicData uri="http://schemas.openxmlformats.org/drawingml/2006/table">
            <a:tbl>
              <a:tblPr firstRow="1">
                <a:noFill/>
                <a:tableStyleId>{32B9EAF6-7872-4B73-95C9-C1448D98B86F}</a:tableStyleId>
              </a:tblPr>
              <a:tblGrid>
                <a:gridCol w="627325">
                  <a:extLst>
                    <a:ext uri="{9D8B030D-6E8A-4147-A177-3AD203B41FA5}">
                      <a16:colId xmlns:a16="http://schemas.microsoft.com/office/drawing/2014/main" val="20000"/>
                    </a:ext>
                  </a:extLst>
                </a:gridCol>
                <a:gridCol w="2205000">
                  <a:extLst>
                    <a:ext uri="{9D8B030D-6E8A-4147-A177-3AD203B41FA5}">
                      <a16:colId xmlns:a16="http://schemas.microsoft.com/office/drawing/2014/main" val="20001"/>
                    </a:ext>
                  </a:extLst>
                </a:gridCol>
                <a:gridCol w="1122700">
                  <a:extLst>
                    <a:ext uri="{9D8B030D-6E8A-4147-A177-3AD203B41FA5}">
                      <a16:colId xmlns:a16="http://schemas.microsoft.com/office/drawing/2014/main" val="20002"/>
                    </a:ext>
                  </a:extLst>
                </a:gridCol>
                <a:gridCol w="988150">
                  <a:extLst>
                    <a:ext uri="{9D8B030D-6E8A-4147-A177-3AD203B41FA5}">
                      <a16:colId xmlns:a16="http://schemas.microsoft.com/office/drawing/2014/main" val="20003"/>
                    </a:ext>
                  </a:extLst>
                </a:gridCol>
                <a:gridCol w="884900">
                  <a:extLst>
                    <a:ext uri="{9D8B030D-6E8A-4147-A177-3AD203B41FA5}">
                      <a16:colId xmlns:a16="http://schemas.microsoft.com/office/drawing/2014/main" val="20004"/>
                    </a:ext>
                  </a:extLst>
                </a:gridCol>
                <a:gridCol w="825900">
                  <a:extLst>
                    <a:ext uri="{9D8B030D-6E8A-4147-A177-3AD203B41FA5}">
                      <a16:colId xmlns:a16="http://schemas.microsoft.com/office/drawing/2014/main" val="20005"/>
                    </a:ext>
                  </a:extLst>
                </a:gridCol>
                <a:gridCol w="943900">
                  <a:extLst>
                    <a:ext uri="{9D8B030D-6E8A-4147-A177-3AD203B41FA5}">
                      <a16:colId xmlns:a16="http://schemas.microsoft.com/office/drawing/2014/main" val="20006"/>
                    </a:ext>
                  </a:extLst>
                </a:gridCol>
                <a:gridCol w="1017650">
                  <a:extLst>
                    <a:ext uri="{9D8B030D-6E8A-4147-A177-3AD203B41FA5}">
                      <a16:colId xmlns:a16="http://schemas.microsoft.com/office/drawing/2014/main" val="20007"/>
                    </a:ext>
                  </a:extLst>
                </a:gridCol>
                <a:gridCol w="1047125">
                  <a:extLst>
                    <a:ext uri="{9D8B030D-6E8A-4147-A177-3AD203B41FA5}">
                      <a16:colId xmlns:a16="http://schemas.microsoft.com/office/drawing/2014/main" val="20008"/>
                    </a:ext>
                  </a:extLst>
                </a:gridCol>
                <a:gridCol w="852950">
                  <a:extLst>
                    <a:ext uri="{9D8B030D-6E8A-4147-A177-3AD203B41FA5}">
                      <a16:colId xmlns:a16="http://schemas.microsoft.com/office/drawing/2014/main" val="20009"/>
                    </a:ext>
                  </a:extLst>
                </a:gridCol>
              </a:tblGrid>
              <a:tr h="142200">
                <a:tc gridSpan="10">
                  <a:txBody>
                    <a:bodyPr/>
                    <a:lstStyle/>
                    <a:p>
                      <a:pPr marL="0" marR="0" lvl="0" indent="0" algn="ctr" rtl="0">
                        <a:lnSpc>
                          <a:spcPct val="100000"/>
                        </a:lnSpc>
                        <a:spcBef>
                          <a:spcPts val="0"/>
                        </a:spcBef>
                        <a:spcAft>
                          <a:spcPts val="0"/>
                        </a:spcAft>
                        <a:buNone/>
                      </a:pPr>
                      <a:r>
                        <a:rPr lang="en-US" sz="1250" b="1" u="none" strike="noStrike" cap="none">
                          <a:latin typeface="Century Gothic"/>
                          <a:ea typeface="Century Gothic"/>
                          <a:cs typeface="Century Gothic"/>
                          <a:sym typeface="Century Gothic"/>
                        </a:rPr>
                        <a:t>NeatNiks</a:t>
                      </a:r>
                      <a:endParaRPr sz="1250" b="1" u="none" strike="noStrike" cap="none">
                        <a:latin typeface="Century Gothic"/>
                        <a:ea typeface="Century Gothic"/>
                        <a:cs typeface="Century Gothic"/>
                        <a:sym typeface="Century Gothic"/>
                      </a:endParaRPr>
                    </a:p>
                    <a:p>
                      <a:pPr marL="0" marR="0" lvl="0" indent="0" algn="ctr" rtl="0">
                        <a:lnSpc>
                          <a:spcPct val="100000"/>
                        </a:lnSpc>
                        <a:spcBef>
                          <a:spcPts val="0"/>
                        </a:spcBef>
                        <a:spcAft>
                          <a:spcPts val="0"/>
                        </a:spcAft>
                        <a:buNone/>
                      </a:pPr>
                      <a:r>
                        <a:rPr lang="en-US" sz="1250" b="1" u="none" strike="noStrike" cap="none">
                          <a:latin typeface="Century Gothic"/>
                          <a:ea typeface="Century Gothic"/>
                          <a:cs typeface="Century Gothic"/>
                          <a:sym typeface="Century Gothic"/>
                        </a:rPr>
                        <a:t>Trial Balance </a:t>
                      </a:r>
                      <a:endParaRPr/>
                    </a:p>
                    <a:p>
                      <a:pPr marL="0" marR="0" lvl="0" indent="0" algn="ctr" rtl="0">
                        <a:lnSpc>
                          <a:spcPct val="100000"/>
                        </a:lnSpc>
                        <a:spcBef>
                          <a:spcPts val="0"/>
                        </a:spcBef>
                        <a:spcAft>
                          <a:spcPts val="0"/>
                        </a:spcAft>
                        <a:buNone/>
                      </a:pPr>
                      <a:r>
                        <a:rPr lang="en-US" sz="1250" b="1" u="none" strike="noStrike" cap="none">
                          <a:latin typeface="Century Gothic"/>
                          <a:ea typeface="Century Gothic"/>
                          <a:cs typeface="Century Gothic"/>
                          <a:sym typeface="Century Gothic"/>
                        </a:rPr>
                        <a:t>For the Month ended October 31, 20XX</a:t>
                      </a:r>
                      <a:endParaRPr/>
                    </a:p>
                  </a:txBody>
                  <a:tcPr marL="42650" marR="42650" marT="21325" marB="21325" anchor="ctr">
                    <a:lnB w="12700" cap="flat" cmpd="sng">
                      <a:solidFill>
                        <a:srgbClr val="5963B8"/>
                      </a:solidFill>
                      <a:prstDash val="solid"/>
                      <a:round/>
                      <a:headEnd type="none" w="sm" len="sm"/>
                      <a:tailEnd type="none" w="sm" len="sm"/>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188425">
                <a:tc rowSpan="2">
                  <a:txBody>
                    <a:bodyPr/>
                    <a:lstStyle/>
                    <a:p>
                      <a:pPr marL="0" marR="0" lvl="0" indent="0" algn="ctr" rtl="0">
                        <a:lnSpc>
                          <a:spcPct val="100000"/>
                        </a:lnSpc>
                        <a:spcBef>
                          <a:spcPts val="0"/>
                        </a:spcBef>
                        <a:spcAft>
                          <a:spcPts val="0"/>
                        </a:spcAft>
                        <a:buNone/>
                      </a:pPr>
                      <a:r>
                        <a:rPr lang="en-US" sz="1250" b="1" u="none" strike="noStrike" cap="none">
                          <a:latin typeface="Century Gothic"/>
                          <a:ea typeface="Century Gothic"/>
                          <a:cs typeface="Century Gothic"/>
                          <a:sym typeface="Century Gothic"/>
                        </a:rPr>
                        <a:t>Ref No.</a:t>
                      </a:r>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tc rowSpan="2">
                  <a:txBody>
                    <a:bodyPr/>
                    <a:lstStyle/>
                    <a:p>
                      <a:pPr marL="0" marR="0" lvl="0" indent="0" algn="ctr" rtl="0">
                        <a:lnSpc>
                          <a:spcPct val="100000"/>
                        </a:lnSpc>
                        <a:spcBef>
                          <a:spcPts val="0"/>
                        </a:spcBef>
                        <a:spcAft>
                          <a:spcPts val="0"/>
                        </a:spcAft>
                        <a:buNone/>
                      </a:pPr>
                      <a:r>
                        <a:rPr lang="en-US" sz="1250" b="1" u="none" strike="noStrike" cap="none">
                          <a:latin typeface="Century Gothic"/>
                          <a:ea typeface="Century Gothic"/>
                          <a:cs typeface="Century Gothic"/>
                          <a:sym typeface="Century Gothic"/>
                        </a:rPr>
                        <a:t>Accounts</a:t>
                      </a:r>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tc gridSpan="2">
                  <a:txBody>
                    <a:bodyPr/>
                    <a:lstStyle/>
                    <a:p>
                      <a:pPr marL="0" marR="0" lvl="0" indent="0" algn="ctr" rtl="0">
                        <a:lnSpc>
                          <a:spcPct val="100000"/>
                        </a:lnSpc>
                        <a:spcBef>
                          <a:spcPts val="0"/>
                        </a:spcBef>
                        <a:spcAft>
                          <a:spcPts val="0"/>
                        </a:spcAft>
                        <a:buNone/>
                      </a:pPr>
                      <a:r>
                        <a:rPr lang="en-US" sz="1250" b="1" u="none" strike="noStrike" cap="none">
                          <a:latin typeface="Century Gothic"/>
                          <a:ea typeface="Century Gothic"/>
                          <a:cs typeface="Century Gothic"/>
                          <a:sym typeface="Century Gothic"/>
                        </a:rPr>
                        <a:t>Unadjusted Trial Balance</a:t>
                      </a:r>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tc hMerge="1">
                  <a:txBody>
                    <a:bodyPr/>
                    <a:lstStyle/>
                    <a:p>
                      <a:endParaRPr lang="en-US"/>
                    </a:p>
                  </a:txBody>
                  <a:tcPr/>
                </a:tc>
                <a:tc rowSpan="2">
                  <a:txBody>
                    <a:bodyPr/>
                    <a:lstStyle/>
                    <a:p>
                      <a:pPr marL="0" marR="0" lvl="0" indent="0" algn="ctr" rtl="0">
                        <a:lnSpc>
                          <a:spcPct val="100000"/>
                        </a:lnSpc>
                        <a:spcBef>
                          <a:spcPts val="0"/>
                        </a:spcBef>
                        <a:spcAft>
                          <a:spcPts val="0"/>
                        </a:spcAft>
                        <a:buNone/>
                      </a:pPr>
                      <a:r>
                        <a:rPr lang="en-US" sz="1250" b="1" u="none" strike="noStrike" cap="none">
                          <a:latin typeface="Century Gothic"/>
                          <a:ea typeface="Century Gothic"/>
                          <a:cs typeface="Century Gothic"/>
                          <a:sym typeface="Century Gothic"/>
                        </a:rPr>
                        <a:t>Reference</a:t>
                      </a:r>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tc gridSpan="3">
                  <a:txBody>
                    <a:bodyPr/>
                    <a:lstStyle/>
                    <a:p>
                      <a:pPr marL="0" marR="0" lvl="0" indent="0" algn="ctr" rtl="0">
                        <a:lnSpc>
                          <a:spcPct val="100000"/>
                        </a:lnSpc>
                        <a:spcBef>
                          <a:spcPts val="0"/>
                        </a:spcBef>
                        <a:spcAft>
                          <a:spcPts val="0"/>
                        </a:spcAft>
                        <a:buNone/>
                      </a:pPr>
                      <a:r>
                        <a:rPr lang="en-US" sz="1250" b="1" u="none" strike="noStrike" cap="none">
                          <a:latin typeface="Century Gothic"/>
                          <a:ea typeface="Century Gothic"/>
                          <a:cs typeface="Century Gothic"/>
                          <a:sym typeface="Century Gothic"/>
                        </a:rPr>
                        <a:t>Adjustments</a:t>
                      </a:r>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tc hMerge="1">
                  <a:txBody>
                    <a:bodyPr/>
                    <a:lstStyle/>
                    <a:p>
                      <a:endParaRPr lang="en-US"/>
                    </a:p>
                  </a:txBody>
                  <a:tcPr/>
                </a:tc>
                <a:tc hMerge="1">
                  <a:txBody>
                    <a:bodyPr/>
                    <a:lstStyle/>
                    <a:p>
                      <a:endParaRPr lang="en-US"/>
                    </a:p>
                  </a:txBody>
                  <a:tcPr/>
                </a:tc>
                <a:tc gridSpan="2">
                  <a:txBody>
                    <a:bodyPr/>
                    <a:lstStyle/>
                    <a:p>
                      <a:pPr marL="0" marR="0" lvl="0" indent="0" algn="ctr" rtl="0">
                        <a:lnSpc>
                          <a:spcPct val="100000"/>
                        </a:lnSpc>
                        <a:spcBef>
                          <a:spcPts val="0"/>
                        </a:spcBef>
                        <a:spcAft>
                          <a:spcPts val="0"/>
                        </a:spcAft>
                        <a:buNone/>
                      </a:pPr>
                      <a:r>
                        <a:rPr lang="en-US" sz="1250" b="1" u="none" strike="noStrike" cap="none">
                          <a:latin typeface="Century Gothic"/>
                          <a:ea typeface="Century Gothic"/>
                          <a:cs typeface="Century Gothic"/>
                          <a:sym typeface="Century Gothic"/>
                        </a:rPr>
                        <a:t>Adjusted Trial Balance</a:t>
                      </a:r>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tc hMerge="1">
                  <a:txBody>
                    <a:bodyPr/>
                    <a:lstStyle/>
                    <a:p>
                      <a:endParaRPr lang="en-US"/>
                    </a:p>
                  </a:txBody>
                  <a:tcPr/>
                </a:tc>
                <a:extLst>
                  <a:ext uri="{0D108BD9-81ED-4DB2-BD59-A6C34878D82A}">
                    <a16:rowId xmlns:a16="http://schemas.microsoft.com/office/drawing/2014/main" val="10001"/>
                  </a:ext>
                </a:extLst>
              </a:tr>
              <a:tr h="188425">
                <a:tc vMerge="1">
                  <a:txBody>
                    <a:bodyPr/>
                    <a:lstStyle/>
                    <a:p>
                      <a:endParaRPr lang="en-US"/>
                    </a:p>
                  </a:txBody>
                  <a:tcPr/>
                </a:tc>
                <a:tc vMerge="1">
                  <a:txBody>
                    <a:bodyPr/>
                    <a:lstStyle/>
                    <a:p>
                      <a:endParaRPr lang="en-US"/>
                    </a:p>
                  </a:txBody>
                  <a:tcPr/>
                </a:tc>
                <a:tc>
                  <a:txBody>
                    <a:bodyPr/>
                    <a:lstStyle/>
                    <a:p>
                      <a:pPr marL="0" marR="0" lvl="0" indent="0" algn="ctr" rtl="0">
                        <a:lnSpc>
                          <a:spcPct val="100000"/>
                        </a:lnSpc>
                        <a:spcBef>
                          <a:spcPts val="0"/>
                        </a:spcBef>
                        <a:spcAft>
                          <a:spcPts val="0"/>
                        </a:spcAft>
                        <a:buNone/>
                      </a:pPr>
                      <a:r>
                        <a:rPr lang="en-US" sz="1250" b="1" u="none" strike="noStrike" cap="none">
                          <a:latin typeface="Century Gothic"/>
                          <a:ea typeface="Century Gothic"/>
                          <a:cs typeface="Century Gothic"/>
                          <a:sym typeface="Century Gothic"/>
                        </a:rPr>
                        <a:t>DR</a:t>
                      </a:r>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tc>
                  <a:txBody>
                    <a:bodyPr/>
                    <a:lstStyle/>
                    <a:p>
                      <a:pPr marL="0" marR="0" lvl="0" indent="0" algn="ctr" rtl="0">
                        <a:lnSpc>
                          <a:spcPct val="100000"/>
                        </a:lnSpc>
                        <a:spcBef>
                          <a:spcPts val="0"/>
                        </a:spcBef>
                        <a:spcAft>
                          <a:spcPts val="0"/>
                        </a:spcAft>
                        <a:buNone/>
                      </a:pPr>
                      <a:r>
                        <a:rPr lang="en-US" sz="1250" b="1" u="none" strike="noStrike" cap="none">
                          <a:latin typeface="Century Gothic"/>
                          <a:ea typeface="Century Gothic"/>
                          <a:cs typeface="Century Gothic"/>
                          <a:sym typeface="Century Gothic"/>
                        </a:rPr>
                        <a:t>CR</a:t>
                      </a:r>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tc vMerge="1">
                  <a:txBody>
                    <a:bodyPr/>
                    <a:lstStyle/>
                    <a:p>
                      <a:endParaRPr lang="en-US"/>
                    </a:p>
                  </a:txBody>
                  <a:tcPr/>
                </a:tc>
                <a:tc>
                  <a:txBody>
                    <a:bodyPr/>
                    <a:lstStyle/>
                    <a:p>
                      <a:pPr marL="0" marR="0" lvl="0" indent="0" algn="ctr" rtl="0">
                        <a:lnSpc>
                          <a:spcPct val="100000"/>
                        </a:lnSpc>
                        <a:spcBef>
                          <a:spcPts val="0"/>
                        </a:spcBef>
                        <a:spcAft>
                          <a:spcPts val="0"/>
                        </a:spcAft>
                        <a:buNone/>
                      </a:pPr>
                      <a:r>
                        <a:rPr lang="en-US" sz="1250" b="1" u="none" strike="noStrike" cap="none">
                          <a:latin typeface="Century Gothic"/>
                          <a:ea typeface="Century Gothic"/>
                          <a:cs typeface="Century Gothic"/>
                          <a:sym typeface="Century Gothic"/>
                        </a:rPr>
                        <a:t>DR</a:t>
                      </a:r>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tc>
                  <a:txBody>
                    <a:bodyPr/>
                    <a:lstStyle/>
                    <a:p>
                      <a:pPr marL="0" marR="0" lvl="0" indent="0" algn="ctr" rtl="0">
                        <a:lnSpc>
                          <a:spcPct val="100000"/>
                        </a:lnSpc>
                        <a:spcBef>
                          <a:spcPts val="0"/>
                        </a:spcBef>
                        <a:spcAft>
                          <a:spcPts val="0"/>
                        </a:spcAft>
                        <a:buNone/>
                      </a:pPr>
                      <a:r>
                        <a:rPr lang="en-US" sz="1250" b="1" u="none" strike="noStrike" cap="none">
                          <a:latin typeface="Century Gothic"/>
                          <a:ea typeface="Century Gothic"/>
                          <a:cs typeface="Century Gothic"/>
                          <a:sym typeface="Century Gothic"/>
                        </a:rPr>
                        <a:t>Reference</a:t>
                      </a:r>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tc>
                  <a:txBody>
                    <a:bodyPr/>
                    <a:lstStyle/>
                    <a:p>
                      <a:pPr marL="0" marR="0" lvl="0" indent="0" algn="ctr" rtl="0">
                        <a:lnSpc>
                          <a:spcPct val="100000"/>
                        </a:lnSpc>
                        <a:spcBef>
                          <a:spcPts val="0"/>
                        </a:spcBef>
                        <a:spcAft>
                          <a:spcPts val="0"/>
                        </a:spcAft>
                        <a:buNone/>
                      </a:pPr>
                      <a:r>
                        <a:rPr lang="en-US" sz="1250" b="1" u="none" strike="noStrike" cap="none">
                          <a:latin typeface="Century Gothic"/>
                          <a:ea typeface="Century Gothic"/>
                          <a:cs typeface="Century Gothic"/>
                          <a:sym typeface="Century Gothic"/>
                        </a:rPr>
                        <a:t>CR</a:t>
                      </a:r>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tc>
                  <a:txBody>
                    <a:bodyPr/>
                    <a:lstStyle/>
                    <a:p>
                      <a:pPr marL="0" marR="0" lvl="0" indent="0" algn="ctr" rtl="0">
                        <a:lnSpc>
                          <a:spcPct val="100000"/>
                        </a:lnSpc>
                        <a:spcBef>
                          <a:spcPts val="0"/>
                        </a:spcBef>
                        <a:spcAft>
                          <a:spcPts val="0"/>
                        </a:spcAft>
                        <a:buNone/>
                      </a:pPr>
                      <a:r>
                        <a:rPr lang="en-US" sz="1250" b="1" u="none" strike="noStrike" cap="none">
                          <a:latin typeface="Century Gothic"/>
                          <a:ea typeface="Century Gothic"/>
                          <a:cs typeface="Century Gothic"/>
                          <a:sym typeface="Century Gothic"/>
                        </a:rPr>
                        <a:t>DR</a:t>
                      </a:r>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tc>
                  <a:txBody>
                    <a:bodyPr/>
                    <a:lstStyle/>
                    <a:p>
                      <a:pPr marL="0" marR="0" lvl="0" indent="0" algn="ctr" rtl="0">
                        <a:lnSpc>
                          <a:spcPct val="100000"/>
                        </a:lnSpc>
                        <a:spcBef>
                          <a:spcPts val="0"/>
                        </a:spcBef>
                        <a:spcAft>
                          <a:spcPts val="0"/>
                        </a:spcAft>
                        <a:buNone/>
                      </a:pPr>
                      <a:r>
                        <a:rPr lang="en-US" sz="1250" b="1" u="none" strike="noStrike" cap="none">
                          <a:latin typeface="Century Gothic"/>
                          <a:ea typeface="Century Gothic"/>
                          <a:cs typeface="Century Gothic"/>
                          <a:sym typeface="Century Gothic"/>
                        </a:rPr>
                        <a:t>CR</a:t>
                      </a:r>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extLst>
                  <a:ext uri="{0D108BD9-81ED-4DB2-BD59-A6C34878D82A}">
                    <a16:rowId xmlns:a16="http://schemas.microsoft.com/office/drawing/2014/main" val="10002"/>
                  </a:ext>
                </a:extLst>
              </a:tr>
              <a:tr h="188425">
                <a:tc>
                  <a:txBody>
                    <a:bodyPr/>
                    <a:lstStyle/>
                    <a:p>
                      <a:pPr marL="0" marR="0" lvl="0" indent="0" algn="l" rtl="0">
                        <a:lnSpc>
                          <a:spcPct val="100000"/>
                        </a:lnSpc>
                        <a:spcBef>
                          <a:spcPts val="0"/>
                        </a:spcBef>
                        <a:spcAft>
                          <a:spcPts val="0"/>
                        </a:spcAft>
                        <a:buNone/>
                      </a:pPr>
                      <a:r>
                        <a:rPr lang="en-US" sz="1250" u="none" strike="noStrike" cap="none">
                          <a:latin typeface="Century Gothic"/>
                          <a:ea typeface="Century Gothic"/>
                          <a:cs typeface="Century Gothic"/>
                          <a:sym typeface="Century Gothic"/>
                        </a:rPr>
                        <a:t>110</a:t>
                      </a:r>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en-US" sz="1250" u="none" strike="noStrike" cap="none">
                          <a:latin typeface="Century Gothic"/>
                          <a:ea typeface="Century Gothic"/>
                          <a:cs typeface="Century Gothic"/>
                          <a:sym typeface="Century Gothic"/>
                        </a:rPr>
                        <a:t>Checking</a:t>
                      </a:r>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tc>
                  <a:txBody>
                    <a:bodyPr/>
                    <a:lstStyle/>
                    <a:p>
                      <a:pPr marL="0" marR="0" lvl="0" indent="0" algn="r" rtl="0">
                        <a:lnSpc>
                          <a:spcPct val="100000"/>
                        </a:lnSpc>
                        <a:spcBef>
                          <a:spcPts val="0"/>
                        </a:spcBef>
                        <a:spcAft>
                          <a:spcPts val="0"/>
                        </a:spcAft>
                        <a:buNone/>
                      </a:pPr>
                      <a:r>
                        <a:rPr lang="en-US" sz="1250" u="none" strike="noStrike" cap="none">
                          <a:latin typeface="Century Gothic"/>
                          <a:ea typeface="Century Gothic"/>
                          <a:cs typeface="Century Gothic"/>
                          <a:sym typeface="Century Gothic"/>
                        </a:rPr>
                        <a:t>3,500.00</a:t>
                      </a:r>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tc>
                  <a:txBody>
                    <a:bodyPr/>
                    <a:lstStyle/>
                    <a:p>
                      <a:pPr marL="0" marR="0" lvl="0" indent="0" algn="r" rtl="0">
                        <a:lnSpc>
                          <a:spcPct val="100000"/>
                        </a:lnSpc>
                        <a:spcBef>
                          <a:spcPts val="0"/>
                        </a:spcBef>
                        <a:spcAft>
                          <a:spcPts val="0"/>
                        </a:spcAft>
                        <a:buNone/>
                      </a:pPr>
                      <a:endParaRPr sz="1250" u="none" strike="noStrike" cap="none">
                        <a:latin typeface="Century Gothic"/>
                        <a:ea typeface="Century Gothic"/>
                        <a:cs typeface="Century Gothic"/>
                        <a:sym typeface="Century Gothic"/>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tc>
                  <a:txBody>
                    <a:bodyPr/>
                    <a:lstStyle/>
                    <a:p>
                      <a:pPr marL="0" marR="0" lvl="0" indent="0" algn="r" rtl="0">
                        <a:lnSpc>
                          <a:spcPct val="100000"/>
                        </a:lnSpc>
                        <a:spcBef>
                          <a:spcPts val="0"/>
                        </a:spcBef>
                        <a:spcAft>
                          <a:spcPts val="0"/>
                        </a:spcAft>
                        <a:buNone/>
                      </a:pPr>
                      <a:endParaRPr sz="1250" u="none" strike="noStrike" cap="none">
                        <a:latin typeface="Century Gothic"/>
                        <a:ea typeface="Century Gothic"/>
                        <a:cs typeface="Century Gothic"/>
                        <a:sym typeface="Century Gothic"/>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tc>
                  <a:txBody>
                    <a:bodyPr/>
                    <a:lstStyle/>
                    <a:p>
                      <a:pPr marL="0" marR="0" lvl="0" indent="0" algn="r" rtl="0">
                        <a:lnSpc>
                          <a:spcPct val="100000"/>
                        </a:lnSpc>
                        <a:spcBef>
                          <a:spcPts val="0"/>
                        </a:spcBef>
                        <a:spcAft>
                          <a:spcPts val="0"/>
                        </a:spcAft>
                        <a:buNone/>
                      </a:pPr>
                      <a:endParaRPr sz="1250" u="none" strike="noStrike" cap="none">
                        <a:latin typeface="Century Gothic"/>
                        <a:ea typeface="Century Gothic"/>
                        <a:cs typeface="Century Gothic"/>
                        <a:sym typeface="Century Gothic"/>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tc>
                  <a:txBody>
                    <a:bodyPr/>
                    <a:lstStyle/>
                    <a:p>
                      <a:pPr marL="0" marR="0" lvl="0" indent="0" algn="r" rtl="0">
                        <a:lnSpc>
                          <a:spcPct val="100000"/>
                        </a:lnSpc>
                        <a:spcBef>
                          <a:spcPts val="0"/>
                        </a:spcBef>
                        <a:spcAft>
                          <a:spcPts val="0"/>
                        </a:spcAft>
                        <a:buNone/>
                      </a:pPr>
                      <a:endParaRPr sz="1250" u="none" strike="noStrike" cap="none">
                        <a:latin typeface="Century Gothic"/>
                        <a:ea typeface="Century Gothic"/>
                        <a:cs typeface="Century Gothic"/>
                        <a:sym typeface="Century Gothic"/>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tc>
                  <a:txBody>
                    <a:bodyPr/>
                    <a:lstStyle/>
                    <a:p>
                      <a:pPr marL="0" marR="0" lvl="0" indent="0" algn="r" rtl="0">
                        <a:lnSpc>
                          <a:spcPct val="100000"/>
                        </a:lnSpc>
                        <a:spcBef>
                          <a:spcPts val="0"/>
                        </a:spcBef>
                        <a:spcAft>
                          <a:spcPts val="0"/>
                        </a:spcAft>
                        <a:buNone/>
                      </a:pPr>
                      <a:endParaRPr sz="1250" u="none" strike="noStrike" cap="none">
                        <a:latin typeface="Century Gothic"/>
                        <a:ea typeface="Century Gothic"/>
                        <a:cs typeface="Century Gothic"/>
                        <a:sym typeface="Century Gothic"/>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tc>
                  <a:txBody>
                    <a:bodyPr/>
                    <a:lstStyle/>
                    <a:p>
                      <a:pPr marL="0" marR="0" lvl="0" indent="0" algn="r" rtl="0">
                        <a:lnSpc>
                          <a:spcPct val="100000"/>
                        </a:lnSpc>
                        <a:spcBef>
                          <a:spcPts val="0"/>
                        </a:spcBef>
                        <a:spcAft>
                          <a:spcPts val="0"/>
                        </a:spcAft>
                        <a:buNone/>
                      </a:pPr>
                      <a:r>
                        <a:rPr lang="en-US" sz="1250" u="none" strike="noStrike" cap="none">
                          <a:latin typeface="Century Gothic"/>
                          <a:ea typeface="Century Gothic"/>
                          <a:cs typeface="Century Gothic"/>
                          <a:sym typeface="Century Gothic"/>
                        </a:rPr>
                        <a:t>3,500.00</a:t>
                      </a:r>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tc>
                  <a:txBody>
                    <a:bodyPr/>
                    <a:lstStyle/>
                    <a:p>
                      <a:pPr marL="0" marR="0" lvl="0" indent="0" algn="r" rtl="0">
                        <a:lnSpc>
                          <a:spcPct val="100000"/>
                        </a:lnSpc>
                        <a:spcBef>
                          <a:spcPts val="0"/>
                        </a:spcBef>
                        <a:spcAft>
                          <a:spcPts val="0"/>
                        </a:spcAft>
                        <a:buNone/>
                      </a:pPr>
                      <a:endParaRPr sz="1250" u="none" strike="noStrike" cap="none">
                        <a:latin typeface="Century Gothic"/>
                        <a:ea typeface="Century Gothic"/>
                        <a:cs typeface="Century Gothic"/>
                        <a:sym typeface="Century Gothic"/>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extLst>
                  <a:ext uri="{0D108BD9-81ED-4DB2-BD59-A6C34878D82A}">
                    <a16:rowId xmlns:a16="http://schemas.microsoft.com/office/drawing/2014/main" val="10003"/>
                  </a:ext>
                </a:extLst>
              </a:tr>
              <a:tr h="287950">
                <a:tc>
                  <a:txBody>
                    <a:bodyPr/>
                    <a:lstStyle/>
                    <a:p>
                      <a:pPr marL="0" marR="0" lvl="0" indent="0" algn="l" rtl="0">
                        <a:lnSpc>
                          <a:spcPct val="100000"/>
                        </a:lnSpc>
                        <a:spcBef>
                          <a:spcPts val="0"/>
                        </a:spcBef>
                        <a:spcAft>
                          <a:spcPts val="0"/>
                        </a:spcAft>
                        <a:buNone/>
                      </a:pPr>
                      <a:r>
                        <a:rPr lang="en-US" sz="1250" u="none" strike="noStrike" cap="none">
                          <a:latin typeface="Century Gothic"/>
                          <a:ea typeface="Century Gothic"/>
                          <a:cs typeface="Century Gothic"/>
                          <a:sym typeface="Century Gothic"/>
                        </a:rPr>
                        <a:t>120</a:t>
                      </a:r>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en-US" sz="1250" u="none" strike="noStrike" cap="none">
                          <a:latin typeface="Century Gothic"/>
                          <a:ea typeface="Century Gothic"/>
                          <a:cs typeface="Century Gothic"/>
                          <a:sym typeface="Century Gothic"/>
                        </a:rPr>
                        <a:t>Accounts Receivable</a:t>
                      </a:r>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tc>
                  <a:txBody>
                    <a:bodyPr/>
                    <a:lstStyle/>
                    <a:p>
                      <a:pPr marL="0" marR="0" lvl="0" indent="0" algn="r" rtl="0">
                        <a:lnSpc>
                          <a:spcPct val="100000"/>
                        </a:lnSpc>
                        <a:spcBef>
                          <a:spcPts val="0"/>
                        </a:spcBef>
                        <a:spcAft>
                          <a:spcPts val="0"/>
                        </a:spcAft>
                        <a:buNone/>
                      </a:pPr>
                      <a:r>
                        <a:rPr lang="en-US" sz="1250" u="none" strike="noStrike" cap="none">
                          <a:latin typeface="Century Gothic"/>
                          <a:ea typeface="Century Gothic"/>
                          <a:cs typeface="Century Gothic"/>
                          <a:sym typeface="Century Gothic"/>
                        </a:rPr>
                        <a:t>5,650.00</a:t>
                      </a:r>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tc>
                  <a:txBody>
                    <a:bodyPr/>
                    <a:lstStyle/>
                    <a:p>
                      <a:pPr marL="0" marR="0" lvl="0" indent="0" algn="r" rtl="0">
                        <a:lnSpc>
                          <a:spcPct val="100000"/>
                        </a:lnSpc>
                        <a:spcBef>
                          <a:spcPts val="0"/>
                        </a:spcBef>
                        <a:spcAft>
                          <a:spcPts val="0"/>
                        </a:spcAft>
                        <a:buNone/>
                      </a:pPr>
                      <a:endParaRPr sz="1250" u="none" strike="noStrike" cap="none">
                        <a:latin typeface="Century Gothic"/>
                        <a:ea typeface="Century Gothic"/>
                        <a:cs typeface="Century Gothic"/>
                        <a:sym typeface="Century Gothic"/>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tc>
                  <a:txBody>
                    <a:bodyPr/>
                    <a:lstStyle/>
                    <a:p>
                      <a:pPr marL="0" marR="0" lvl="0" indent="0" algn="r" rtl="0">
                        <a:lnSpc>
                          <a:spcPct val="100000"/>
                        </a:lnSpc>
                        <a:spcBef>
                          <a:spcPts val="0"/>
                        </a:spcBef>
                        <a:spcAft>
                          <a:spcPts val="0"/>
                        </a:spcAft>
                        <a:buNone/>
                      </a:pPr>
                      <a:endParaRPr sz="1250" u="none" strike="noStrike" cap="none">
                        <a:latin typeface="Century Gothic"/>
                        <a:ea typeface="Century Gothic"/>
                        <a:cs typeface="Century Gothic"/>
                        <a:sym typeface="Century Gothic"/>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tc>
                  <a:txBody>
                    <a:bodyPr/>
                    <a:lstStyle/>
                    <a:p>
                      <a:pPr marL="0" marR="0" lvl="0" indent="0" algn="r" rtl="0">
                        <a:lnSpc>
                          <a:spcPct val="100000"/>
                        </a:lnSpc>
                        <a:spcBef>
                          <a:spcPts val="0"/>
                        </a:spcBef>
                        <a:spcAft>
                          <a:spcPts val="0"/>
                        </a:spcAft>
                        <a:buNone/>
                      </a:pPr>
                      <a:endParaRPr sz="1250" u="none" strike="noStrike" cap="none">
                        <a:latin typeface="Century Gothic"/>
                        <a:ea typeface="Century Gothic"/>
                        <a:cs typeface="Century Gothic"/>
                        <a:sym typeface="Century Gothic"/>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tc>
                  <a:txBody>
                    <a:bodyPr/>
                    <a:lstStyle/>
                    <a:p>
                      <a:pPr marL="0" marR="0" lvl="0" indent="0" algn="r" rtl="0">
                        <a:lnSpc>
                          <a:spcPct val="100000"/>
                        </a:lnSpc>
                        <a:spcBef>
                          <a:spcPts val="0"/>
                        </a:spcBef>
                        <a:spcAft>
                          <a:spcPts val="0"/>
                        </a:spcAft>
                        <a:buNone/>
                      </a:pPr>
                      <a:endParaRPr sz="1250" u="none" strike="noStrike" cap="none">
                        <a:latin typeface="Century Gothic"/>
                        <a:ea typeface="Century Gothic"/>
                        <a:cs typeface="Century Gothic"/>
                        <a:sym typeface="Century Gothic"/>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tc>
                  <a:txBody>
                    <a:bodyPr/>
                    <a:lstStyle/>
                    <a:p>
                      <a:pPr marL="0" marR="0" lvl="0" indent="0" algn="r" rtl="0">
                        <a:lnSpc>
                          <a:spcPct val="100000"/>
                        </a:lnSpc>
                        <a:spcBef>
                          <a:spcPts val="0"/>
                        </a:spcBef>
                        <a:spcAft>
                          <a:spcPts val="0"/>
                        </a:spcAft>
                        <a:buNone/>
                      </a:pPr>
                      <a:endParaRPr sz="1250" u="none" strike="noStrike" cap="none">
                        <a:latin typeface="Century Gothic"/>
                        <a:ea typeface="Century Gothic"/>
                        <a:cs typeface="Century Gothic"/>
                        <a:sym typeface="Century Gothic"/>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tc>
                  <a:txBody>
                    <a:bodyPr/>
                    <a:lstStyle/>
                    <a:p>
                      <a:pPr marL="0" marR="0" lvl="0" indent="0" algn="r" rtl="0">
                        <a:lnSpc>
                          <a:spcPct val="100000"/>
                        </a:lnSpc>
                        <a:spcBef>
                          <a:spcPts val="0"/>
                        </a:spcBef>
                        <a:spcAft>
                          <a:spcPts val="0"/>
                        </a:spcAft>
                        <a:buNone/>
                      </a:pPr>
                      <a:r>
                        <a:rPr lang="en-US" sz="1250" u="none" strike="noStrike" cap="none">
                          <a:latin typeface="Century Gothic"/>
                          <a:ea typeface="Century Gothic"/>
                          <a:cs typeface="Century Gothic"/>
                          <a:sym typeface="Century Gothic"/>
                        </a:rPr>
                        <a:t>5,650.00</a:t>
                      </a:r>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tc>
                  <a:txBody>
                    <a:bodyPr/>
                    <a:lstStyle/>
                    <a:p>
                      <a:pPr marL="0" marR="0" lvl="0" indent="0" algn="r" rtl="0">
                        <a:lnSpc>
                          <a:spcPct val="100000"/>
                        </a:lnSpc>
                        <a:spcBef>
                          <a:spcPts val="0"/>
                        </a:spcBef>
                        <a:spcAft>
                          <a:spcPts val="0"/>
                        </a:spcAft>
                        <a:buNone/>
                      </a:pPr>
                      <a:endParaRPr sz="1250" u="none" strike="noStrike" cap="none">
                        <a:latin typeface="Century Gothic"/>
                        <a:ea typeface="Century Gothic"/>
                        <a:cs typeface="Century Gothic"/>
                        <a:sym typeface="Century Gothic"/>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extLst>
                  <a:ext uri="{0D108BD9-81ED-4DB2-BD59-A6C34878D82A}">
                    <a16:rowId xmlns:a16="http://schemas.microsoft.com/office/drawing/2014/main" val="10004"/>
                  </a:ext>
                </a:extLst>
              </a:tr>
              <a:tr h="188425">
                <a:tc>
                  <a:txBody>
                    <a:bodyPr/>
                    <a:lstStyle/>
                    <a:p>
                      <a:pPr marL="0" marR="0" lvl="0" indent="0" algn="l" rtl="0">
                        <a:lnSpc>
                          <a:spcPct val="100000"/>
                        </a:lnSpc>
                        <a:spcBef>
                          <a:spcPts val="0"/>
                        </a:spcBef>
                        <a:spcAft>
                          <a:spcPts val="0"/>
                        </a:spcAft>
                        <a:buNone/>
                      </a:pPr>
                      <a:r>
                        <a:rPr lang="en-US" sz="1250" u="none" strike="noStrike" cap="none">
                          <a:latin typeface="Century Gothic"/>
                          <a:ea typeface="Century Gothic"/>
                          <a:cs typeface="Century Gothic"/>
                          <a:sym typeface="Century Gothic"/>
                        </a:rPr>
                        <a:t>125</a:t>
                      </a:r>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en-US" sz="1250" u="none" strike="noStrike" cap="none">
                          <a:latin typeface="Century Gothic"/>
                          <a:ea typeface="Century Gothic"/>
                          <a:cs typeface="Century Gothic"/>
                          <a:sym typeface="Century Gothic"/>
                        </a:rPr>
                        <a:t>Supplies</a:t>
                      </a:r>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tc>
                  <a:txBody>
                    <a:bodyPr/>
                    <a:lstStyle/>
                    <a:p>
                      <a:pPr marL="0" marR="0" lvl="0" indent="0" algn="r" rtl="0">
                        <a:lnSpc>
                          <a:spcPct val="100000"/>
                        </a:lnSpc>
                        <a:spcBef>
                          <a:spcPts val="0"/>
                        </a:spcBef>
                        <a:spcAft>
                          <a:spcPts val="0"/>
                        </a:spcAft>
                        <a:buNone/>
                      </a:pPr>
                      <a:r>
                        <a:rPr lang="en-US" sz="1250" u="none" strike="noStrike" cap="none">
                          <a:latin typeface="Century Gothic"/>
                          <a:ea typeface="Century Gothic"/>
                          <a:cs typeface="Century Gothic"/>
                          <a:sym typeface="Century Gothic"/>
                        </a:rPr>
                        <a:t>2,600.00</a:t>
                      </a:r>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tc>
                  <a:txBody>
                    <a:bodyPr/>
                    <a:lstStyle/>
                    <a:p>
                      <a:pPr marL="0" marR="0" lvl="0" indent="0" algn="r" rtl="0">
                        <a:lnSpc>
                          <a:spcPct val="100000"/>
                        </a:lnSpc>
                        <a:spcBef>
                          <a:spcPts val="0"/>
                        </a:spcBef>
                        <a:spcAft>
                          <a:spcPts val="0"/>
                        </a:spcAft>
                        <a:buNone/>
                      </a:pPr>
                      <a:endParaRPr sz="1250" u="none" strike="noStrike" cap="none">
                        <a:latin typeface="Century Gothic"/>
                        <a:ea typeface="Century Gothic"/>
                        <a:cs typeface="Century Gothic"/>
                        <a:sym typeface="Century Gothic"/>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tc>
                  <a:txBody>
                    <a:bodyPr/>
                    <a:lstStyle/>
                    <a:p>
                      <a:pPr marL="0" marR="0" lvl="0" indent="0" algn="r" rtl="0">
                        <a:lnSpc>
                          <a:spcPct val="100000"/>
                        </a:lnSpc>
                        <a:spcBef>
                          <a:spcPts val="0"/>
                        </a:spcBef>
                        <a:spcAft>
                          <a:spcPts val="0"/>
                        </a:spcAft>
                        <a:buNone/>
                      </a:pPr>
                      <a:endParaRPr sz="1250" u="none" strike="noStrike" cap="none">
                        <a:latin typeface="Century Gothic"/>
                        <a:ea typeface="Century Gothic"/>
                        <a:cs typeface="Century Gothic"/>
                        <a:sym typeface="Century Gothic"/>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tc>
                  <a:txBody>
                    <a:bodyPr/>
                    <a:lstStyle/>
                    <a:p>
                      <a:pPr marL="0" marR="0" lvl="0" indent="0" algn="r" rtl="0">
                        <a:lnSpc>
                          <a:spcPct val="100000"/>
                        </a:lnSpc>
                        <a:spcBef>
                          <a:spcPts val="0"/>
                        </a:spcBef>
                        <a:spcAft>
                          <a:spcPts val="0"/>
                        </a:spcAft>
                        <a:buNone/>
                      </a:pPr>
                      <a:endParaRPr sz="1250" u="none" strike="noStrike" cap="none">
                        <a:latin typeface="Century Gothic"/>
                        <a:ea typeface="Century Gothic"/>
                        <a:cs typeface="Century Gothic"/>
                        <a:sym typeface="Century Gothic"/>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tc>
                  <a:txBody>
                    <a:bodyPr/>
                    <a:lstStyle/>
                    <a:p>
                      <a:pPr marL="0" marR="0" lvl="0" indent="0" algn="r" rtl="0">
                        <a:lnSpc>
                          <a:spcPct val="100000"/>
                        </a:lnSpc>
                        <a:spcBef>
                          <a:spcPts val="0"/>
                        </a:spcBef>
                        <a:spcAft>
                          <a:spcPts val="0"/>
                        </a:spcAft>
                        <a:buNone/>
                      </a:pPr>
                      <a:r>
                        <a:rPr lang="en-US" sz="1250" u="none" strike="noStrike" cap="none">
                          <a:latin typeface="Century Gothic"/>
                          <a:ea typeface="Century Gothic"/>
                          <a:cs typeface="Century Gothic"/>
                          <a:sym typeface="Century Gothic"/>
                        </a:rPr>
                        <a:t>AJE1</a:t>
                      </a:r>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tc>
                  <a:txBody>
                    <a:bodyPr/>
                    <a:lstStyle/>
                    <a:p>
                      <a:pPr marL="0" marR="0" lvl="0" indent="0" algn="r" rtl="0">
                        <a:lnSpc>
                          <a:spcPct val="100000"/>
                        </a:lnSpc>
                        <a:spcBef>
                          <a:spcPts val="0"/>
                        </a:spcBef>
                        <a:spcAft>
                          <a:spcPts val="0"/>
                        </a:spcAft>
                        <a:buNone/>
                      </a:pPr>
                      <a:r>
                        <a:rPr lang="en-US" sz="1250" u="none" strike="noStrike" cap="none">
                          <a:latin typeface="Century Gothic"/>
                          <a:ea typeface="Century Gothic"/>
                          <a:cs typeface="Century Gothic"/>
                          <a:sym typeface="Century Gothic"/>
                        </a:rPr>
                        <a:t>1,600.00</a:t>
                      </a:r>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tc>
                  <a:txBody>
                    <a:bodyPr/>
                    <a:lstStyle/>
                    <a:p>
                      <a:pPr marL="0" marR="0" lvl="0" indent="0" algn="r" rtl="0">
                        <a:lnSpc>
                          <a:spcPct val="100000"/>
                        </a:lnSpc>
                        <a:spcBef>
                          <a:spcPts val="0"/>
                        </a:spcBef>
                        <a:spcAft>
                          <a:spcPts val="0"/>
                        </a:spcAft>
                        <a:buNone/>
                      </a:pPr>
                      <a:r>
                        <a:rPr lang="en-US" sz="1250" u="none" strike="noStrike" cap="none">
                          <a:latin typeface="Century Gothic"/>
                          <a:ea typeface="Century Gothic"/>
                          <a:cs typeface="Century Gothic"/>
                          <a:sym typeface="Century Gothic"/>
                        </a:rPr>
                        <a:t>2,600.00</a:t>
                      </a:r>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tc>
                  <a:txBody>
                    <a:bodyPr/>
                    <a:lstStyle/>
                    <a:p>
                      <a:pPr marL="0" marR="0" lvl="0" indent="0" algn="r" rtl="0">
                        <a:lnSpc>
                          <a:spcPct val="100000"/>
                        </a:lnSpc>
                        <a:spcBef>
                          <a:spcPts val="0"/>
                        </a:spcBef>
                        <a:spcAft>
                          <a:spcPts val="0"/>
                        </a:spcAft>
                        <a:buNone/>
                      </a:pPr>
                      <a:endParaRPr sz="1250" u="none" strike="noStrike" cap="none">
                        <a:latin typeface="Century Gothic"/>
                        <a:ea typeface="Century Gothic"/>
                        <a:cs typeface="Century Gothic"/>
                        <a:sym typeface="Century Gothic"/>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extLst>
                  <a:ext uri="{0D108BD9-81ED-4DB2-BD59-A6C34878D82A}">
                    <a16:rowId xmlns:a16="http://schemas.microsoft.com/office/drawing/2014/main" val="10005"/>
                  </a:ext>
                </a:extLst>
              </a:tr>
              <a:tr h="188425">
                <a:tc>
                  <a:txBody>
                    <a:bodyPr/>
                    <a:lstStyle/>
                    <a:p>
                      <a:pPr marL="0" marR="0" lvl="0" indent="0" algn="l" rtl="0">
                        <a:lnSpc>
                          <a:spcPct val="100000"/>
                        </a:lnSpc>
                        <a:spcBef>
                          <a:spcPts val="0"/>
                        </a:spcBef>
                        <a:spcAft>
                          <a:spcPts val="0"/>
                        </a:spcAft>
                        <a:buNone/>
                      </a:pPr>
                      <a:r>
                        <a:rPr lang="en-US" sz="1250" u="none" strike="noStrike" cap="none">
                          <a:latin typeface="Century Gothic"/>
                          <a:ea typeface="Century Gothic"/>
                          <a:cs typeface="Century Gothic"/>
                          <a:sym typeface="Century Gothic"/>
                        </a:rPr>
                        <a:t>130</a:t>
                      </a:r>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en-US" sz="1250" u="none" strike="noStrike" cap="none">
                          <a:latin typeface="Century Gothic"/>
                          <a:ea typeface="Century Gothic"/>
                          <a:cs typeface="Century Gothic"/>
                          <a:sym typeface="Century Gothic"/>
                        </a:rPr>
                        <a:t>Prepaid Rent</a:t>
                      </a:r>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tc>
                  <a:txBody>
                    <a:bodyPr/>
                    <a:lstStyle/>
                    <a:p>
                      <a:pPr marL="0" marR="0" lvl="0" indent="0" algn="r" rtl="0">
                        <a:lnSpc>
                          <a:spcPct val="100000"/>
                        </a:lnSpc>
                        <a:spcBef>
                          <a:spcPts val="0"/>
                        </a:spcBef>
                        <a:spcAft>
                          <a:spcPts val="0"/>
                        </a:spcAft>
                        <a:buNone/>
                      </a:pPr>
                      <a:r>
                        <a:rPr lang="en-US" sz="1250" u="none" strike="noStrike" cap="none">
                          <a:latin typeface="Century Gothic"/>
                          <a:ea typeface="Century Gothic"/>
                          <a:cs typeface="Century Gothic"/>
                          <a:sym typeface="Century Gothic"/>
                        </a:rPr>
                        <a:t>12,000.00</a:t>
                      </a:r>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tc>
                  <a:txBody>
                    <a:bodyPr/>
                    <a:lstStyle/>
                    <a:p>
                      <a:pPr marL="0" marR="0" lvl="0" indent="0" algn="r" rtl="0">
                        <a:lnSpc>
                          <a:spcPct val="100000"/>
                        </a:lnSpc>
                        <a:spcBef>
                          <a:spcPts val="0"/>
                        </a:spcBef>
                        <a:spcAft>
                          <a:spcPts val="0"/>
                        </a:spcAft>
                        <a:buNone/>
                      </a:pPr>
                      <a:endParaRPr sz="1250" u="none" strike="noStrike" cap="none">
                        <a:latin typeface="Century Gothic"/>
                        <a:ea typeface="Century Gothic"/>
                        <a:cs typeface="Century Gothic"/>
                        <a:sym typeface="Century Gothic"/>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tc>
                  <a:txBody>
                    <a:bodyPr/>
                    <a:lstStyle/>
                    <a:p>
                      <a:pPr marL="0" marR="0" lvl="0" indent="0" algn="r" rtl="0">
                        <a:lnSpc>
                          <a:spcPct val="100000"/>
                        </a:lnSpc>
                        <a:spcBef>
                          <a:spcPts val="0"/>
                        </a:spcBef>
                        <a:spcAft>
                          <a:spcPts val="0"/>
                        </a:spcAft>
                        <a:buNone/>
                      </a:pPr>
                      <a:endParaRPr sz="1250" u="none" strike="noStrike" cap="none">
                        <a:latin typeface="Century Gothic"/>
                        <a:ea typeface="Century Gothic"/>
                        <a:cs typeface="Century Gothic"/>
                        <a:sym typeface="Century Gothic"/>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tc>
                  <a:txBody>
                    <a:bodyPr/>
                    <a:lstStyle/>
                    <a:p>
                      <a:pPr marL="0" marR="0" lvl="0" indent="0" algn="r" rtl="0">
                        <a:lnSpc>
                          <a:spcPct val="100000"/>
                        </a:lnSpc>
                        <a:spcBef>
                          <a:spcPts val="0"/>
                        </a:spcBef>
                        <a:spcAft>
                          <a:spcPts val="0"/>
                        </a:spcAft>
                        <a:buNone/>
                      </a:pPr>
                      <a:endParaRPr sz="1250" u="none" strike="noStrike" cap="none">
                        <a:latin typeface="Century Gothic"/>
                        <a:ea typeface="Century Gothic"/>
                        <a:cs typeface="Century Gothic"/>
                        <a:sym typeface="Century Gothic"/>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tc>
                  <a:txBody>
                    <a:bodyPr/>
                    <a:lstStyle/>
                    <a:p>
                      <a:pPr marL="0" marR="0" lvl="0" indent="0" algn="r" rtl="0">
                        <a:lnSpc>
                          <a:spcPct val="100000"/>
                        </a:lnSpc>
                        <a:spcBef>
                          <a:spcPts val="0"/>
                        </a:spcBef>
                        <a:spcAft>
                          <a:spcPts val="0"/>
                        </a:spcAft>
                        <a:buNone/>
                      </a:pPr>
                      <a:r>
                        <a:rPr lang="en-US" sz="1250" u="none" strike="noStrike" cap="none">
                          <a:latin typeface="Century Gothic"/>
                          <a:ea typeface="Century Gothic"/>
                          <a:cs typeface="Century Gothic"/>
                          <a:sym typeface="Century Gothic"/>
                        </a:rPr>
                        <a:t>AJE2</a:t>
                      </a:r>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tc>
                  <a:txBody>
                    <a:bodyPr/>
                    <a:lstStyle/>
                    <a:p>
                      <a:pPr marL="0" marR="0" lvl="0" indent="0" algn="r" rtl="0">
                        <a:lnSpc>
                          <a:spcPct val="100000"/>
                        </a:lnSpc>
                        <a:spcBef>
                          <a:spcPts val="0"/>
                        </a:spcBef>
                        <a:spcAft>
                          <a:spcPts val="0"/>
                        </a:spcAft>
                        <a:buNone/>
                      </a:pPr>
                      <a:r>
                        <a:rPr lang="en-US" sz="1250" u="none" strike="noStrike" cap="none">
                          <a:latin typeface="Century Gothic"/>
                          <a:ea typeface="Century Gothic"/>
                          <a:cs typeface="Century Gothic"/>
                          <a:sym typeface="Century Gothic"/>
                        </a:rPr>
                        <a:t>2,000.00</a:t>
                      </a:r>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tc>
                  <a:txBody>
                    <a:bodyPr/>
                    <a:lstStyle/>
                    <a:p>
                      <a:pPr marL="0" marR="0" lvl="0" indent="0" algn="r" rtl="0">
                        <a:lnSpc>
                          <a:spcPct val="100000"/>
                        </a:lnSpc>
                        <a:spcBef>
                          <a:spcPts val="0"/>
                        </a:spcBef>
                        <a:spcAft>
                          <a:spcPts val="0"/>
                        </a:spcAft>
                        <a:buNone/>
                      </a:pPr>
                      <a:r>
                        <a:rPr lang="en-US" sz="1250" u="none" strike="noStrike" cap="none">
                          <a:latin typeface="Century Gothic"/>
                          <a:ea typeface="Century Gothic"/>
                          <a:cs typeface="Century Gothic"/>
                          <a:sym typeface="Century Gothic"/>
                        </a:rPr>
                        <a:t>12,000.00</a:t>
                      </a:r>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tc>
                  <a:txBody>
                    <a:bodyPr/>
                    <a:lstStyle/>
                    <a:p>
                      <a:pPr marL="0" marR="0" lvl="0" indent="0" algn="r" rtl="0">
                        <a:lnSpc>
                          <a:spcPct val="100000"/>
                        </a:lnSpc>
                        <a:spcBef>
                          <a:spcPts val="0"/>
                        </a:spcBef>
                        <a:spcAft>
                          <a:spcPts val="0"/>
                        </a:spcAft>
                        <a:buNone/>
                      </a:pPr>
                      <a:endParaRPr sz="1250" u="none" strike="noStrike" cap="none">
                        <a:latin typeface="Century Gothic"/>
                        <a:ea typeface="Century Gothic"/>
                        <a:cs typeface="Century Gothic"/>
                        <a:sym typeface="Century Gothic"/>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extLst>
                  <a:ext uri="{0D108BD9-81ED-4DB2-BD59-A6C34878D82A}">
                    <a16:rowId xmlns:a16="http://schemas.microsoft.com/office/drawing/2014/main" val="10006"/>
                  </a:ext>
                </a:extLst>
              </a:tr>
              <a:tr h="287950">
                <a:tc>
                  <a:txBody>
                    <a:bodyPr/>
                    <a:lstStyle/>
                    <a:p>
                      <a:pPr marL="0" marR="0" lvl="0" indent="0" algn="l" rtl="0">
                        <a:lnSpc>
                          <a:spcPct val="100000"/>
                        </a:lnSpc>
                        <a:spcBef>
                          <a:spcPts val="0"/>
                        </a:spcBef>
                        <a:spcAft>
                          <a:spcPts val="0"/>
                        </a:spcAft>
                        <a:buNone/>
                      </a:pPr>
                      <a:r>
                        <a:rPr lang="en-US" sz="1250" u="none" strike="noStrike" cap="none">
                          <a:latin typeface="Century Gothic"/>
                          <a:ea typeface="Century Gothic"/>
                          <a:cs typeface="Century Gothic"/>
                          <a:sym typeface="Century Gothic"/>
                        </a:rPr>
                        <a:t>210</a:t>
                      </a:r>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en-US" sz="1250" u="none" strike="noStrike" cap="none">
                          <a:latin typeface="Century Gothic"/>
                          <a:ea typeface="Century Gothic"/>
                          <a:cs typeface="Century Gothic"/>
                          <a:sym typeface="Century Gothic"/>
                        </a:rPr>
                        <a:t>Accounts Payable</a:t>
                      </a:r>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tc>
                  <a:txBody>
                    <a:bodyPr/>
                    <a:lstStyle/>
                    <a:p>
                      <a:pPr marL="0" marR="0" lvl="0" indent="0" algn="r" rtl="0">
                        <a:lnSpc>
                          <a:spcPct val="100000"/>
                        </a:lnSpc>
                        <a:spcBef>
                          <a:spcPts val="0"/>
                        </a:spcBef>
                        <a:spcAft>
                          <a:spcPts val="0"/>
                        </a:spcAft>
                        <a:buNone/>
                      </a:pPr>
                      <a:endParaRPr sz="1250" u="none" strike="noStrike" cap="none">
                        <a:latin typeface="Century Gothic"/>
                        <a:ea typeface="Century Gothic"/>
                        <a:cs typeface="Century Gothic"/>
                        <a:sym typeface="Century Gothic"/>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tc>
                  <a:txBody>
                    <a:bodyPr/>
                    <a:lstStyle/>
                    <a:p>
                      <a:pPr marL="0" marR="0" lvl="0" indent="0" algn="r" rtl="0">
                        <a:lnSpc>
                          <a:spcPct val="100000"/>
                        </a:lnSpc>
                        <a:spcBef>
                          <a:spcPts val="0"/>
                        </a:spcBef>
                        <a:spcAft>
                          <a:spcPts val="0"/>
                        </a:spcAft>
                        <a:buNone/>
                      </a:pPr>
                      <a:r>
                        <a:rPr lang="en-US" sz="1250" u="none" strike="noStrike" cap="none">
                          <a:latin typeface="Century Gothic"/>
                          <a:ea typeface="Century Gothic"/>
                          <a:cs typeface="Century Gothic"/>
                          <a:sym typeface="Century Gothic"/>
                        </a:rPr>
                        <a:t>1,600.00</a:t>
                      </a:r>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tc>
                  <a:txBody>
                    <a:bodyPr/>
                    <a:lstStyle/>
                    <a:p>
                      <a:pPr marL="0" marR="0" lvl="0" indent="0" algn="r" rtl="0">
                        <a:lnSpc>
                          <a:spcPct val="100000"/>
                        </a:lnSpc>
                        <a:spcBef>
                          <a:spcPts val="0"/>
                        </a:spcBef>
                        <a:spcAft>
                          <a:spcPts val="0"/>
                        </a:spcAft>
                        <a:buNone/>
                      </a:pPr>
                      <a:endParaRPr sz="1250" u="none" strike="noStrike" cap="none">
                        <a:latin typeface="Century Gothic"/>
                        <a:ea typeface="Century Gothic"/>
                        <a:cs typeface="Century Gothic"/>
                        <a:sym typeface="Century Gothic"/>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tc>
                  <a:txBody>
                    <a:bodyPr/>
                    <a:lstStyle/>
                    <a:p>
                      <a:pPr marL="0" marR="0" lvl="0" indent="0" algn="r" rtl="0">
                        <a:lnSpc>
                          <a:spcPct val="100000"/>
                        </a:lnSpc>
                        <a:spcBef>
                          <a:spcPts val="0"/>
                        </a:spcBef>
                        <a:spcAft>
                          <a:spcPts val="0"/>
                        </a:spcAft>
                        <a:buNone/>
                      </a:pPr>
                      <a:endParaRPr sz="1250" u="none" strike="noStrike" cap="none">
                        <a:latin typeface="Century Gothic"/>
                        <a:ea typeface="Century Gothic"/>
                        <a:cs typeface="Century Gothic"/>
                        <a:sym typeface="Century Gothic"/>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tc>
                  <a:txBody>
                    <a:bodyPr/>
                    <a:lstStyle/>
                    <a:p>
                      <a:pPr marL="0" marR="0" lvl="0" indent="0" algn="r" rtl="0">
                        <a:lnSpc>
                          <a:spcPct val="100000"/>
                        </a:lnSpc>
                        <a:spcBef>
                          <a:spcPts val="0"/>
                        </a:spcBef>
                        <a:spcAft>
                          <a:spcPts val="0"/>
                        </a:spcAft>
                        <a:buNone/>
                      </a:pPr>
                      <a:endParaRPr sz="1250" u="none" strike="noStrike" cap="none">
                        <a:latin typeface="Century Gothic"/>
                        <a:ea typeface="Century Gothic"/>
                        <a:cs typeface="Century Gothic"/>
                        <a:sym typeface="Century Gothic"/>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tc>
                  <a:txBody>
                    <a:bodyPr/>
                    <a:lstStyle/>
                    <a:p>
                      <a:pPr marL="0" marR="0" lvl="0" indent="0" algn="r" rtl="0">
                        <a:lnSpc>
                          <a:spcPct val="100000"/>
                        </a:lnSpc>
                        <a:spcBef>
                          <a:spcPts val="0"/>
                        </a:spcBef>
                        <a:spcAft>
                          <a:spcPts val="0"/>
                        </a:spcAft>
                        <a:buNone/>
                      </a:pPr>
                      <a:endParaRPr sz="1250" u="none" strike="noStrike" cap="none">
                        <a:latin typeface="Century Gothic"/>
                        <a:ea typeface="Century Gothic"/>
                        <a:cs typeface="Century Gothic"/>
                        <a:sym typeface="Century Gothic"/>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tc>
                  <a:txBody>
                    <a:bodyPr/>
                    <a:lstStyle/>
                    <a:p>
                      <a:pPr marL="0" marR="0" lvl="0" indent="0" algn="r" rtl="0">
                        <a:lnSpc>
                          <a:spcPct val="100000"/>
                        </a:lnSpc>
                        <a:spcBef>
                          <a:spcPts val="0"/>
                        </a:spcBef>
                        <a:spcAft>
                          <a:spcPts val="0"/>
                        </a:spcAft>
                        <a:buNone/>
                      </a:pPr>
                      <a:endParaRPr sz="1250" u="none" strike="noStrike" cap="none">
                        <a:latin typeface="Century Gothic"/>
                        <a:ea typeface="Century Gothic"/>
                        <a:cs typeface="Century Gothic"/>
                        <a:sym typeface="Century Gothic"/>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tc>
                  <a:txBody>
                    <a:bodyPr/>
                    <a:lstStyle/>
                    <a:p>
                      <a:pPr marL="0" marR="0" lvl="0" indent="0" algn="r" rtl="0">
                        <a:lnSpc>
                          <a:spcPct val="100000"/>
                        </a:lnSpc>
                        <a:spcBef>
                          <a:spcPts val="0"/>
                        </a:spcBef>
                        <a:spcAft>
                          <a:spcPts val="0"/>
                        </a:spcAft>
                        <a:buNone/>
                      </a:pPr>
                      <a:r>
                        <a:rPr lang="en-US" sz="1250" u="none" strike="noStrike" cap="none">
                          <a:latin typeface="Century Gothic"/>
                          <a:ea typeface="Century Gothic"/>
                          <a:cs typeface="Century Gothic"/>
                          <a:sym typeface="Century Gothic"/>
                        </a:rPr>
                        <a:t>1,600.00</a:t>
                      </a:r>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extLst>
                  <a:ext uri="{0D108BD9-81ED-4DB2-BD59-A6C34878D82A}">
                    <a16:rowId xmlns:a16="http://schemas.microsoft.com/office/drawing/2014/main" val="10007"/>
                  </a:ext>
                </a:extLst>
              </a:tr>
              <a:tr h="287950">
                <a:tc>
                  <a:txBody>
                    <a:bodyPr/>
                    <a:lstStyle/>
                    <a:p>
                      <a:pPr marL="0" marR="0" lvl="0" indent="0" algn="l" rtl="0">
                        <a:lnSpc>
                          <a:spcPct val="100000"/>
                        </a:lnSpc>
                        <a:spcBef>
                          <a:spcPts val="0"/>
                        </a:spcBef>
                        <a:spcAft>
                          <a:spcPts val="0"/>
                        </a:spcAft>
                        <a:buNone/>
                      </a:pPr>
                      <a:r>
                        <a:rPr lang="en-US" sz="1250" u="none" strike="noStrike" cap="none">
                          <a:latin typeface="Century Gothic"/>
                          <a:ea typeface="Century Gothic"/>
                          <a:cs typeface="Century Gothic"/>
                          <a:sym typeface="Century Gothic"/>
                        </a:rPr>
                        <a:t>220</a:t>
                      </a:r>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en-US" sz="1250" u="none" strike="noStrike" cap="none">
                          <a:latin typeface="Century Gothic"/>
                          <a:ea typeface="Century Gothic"/>
                          <a:cs typeface="Century Gothic"/>
                          <a:sym typeface="Century Gothic"/>
                        </a:rPr>
                        <a:t>Contractor Payable</a:t>
                      </a:r>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tc>
                  <a:txBody>
                    <a:bodyPr/>
                    <a:lstStyle/>
                    <a:p>
                      <a:pPr marL="0" marR="0" lvl="0" indent="0" algn="r" rtl="0">
                        <a:lnSpc>
                          <a:spcPct val="100000"/>
                        </a:lnSpc>
                        <a:spcBef>
                          <a:spcPts val="0"/>
                        </a:spcBef>
                        <a:spcAft>
                          <a:spcPts val="0"/>
                        </a:spcAft>
                        <a:buNone/>
                      </a:pPr>
                      <a:endParaRPr sz="1250" u="none" strike="noStrike" cap="none">
                        <a:latin typeface="Century Gothic"/>
                        <a:ea typeface="Century Gothic"/>
                        <a:cs typeface="Century Gothic"/>
                        <a:sym typeface="Century Gothic"/>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tc>
                  <a:txBody>
                    <a:bodyPr/>
                    <a:lstStyle/>
                    <a:p>
                      <a:pPr marL="0" marR="0" lvl="0" indent="0" algn="r" rtl="0">
                        <a:lnSpc>
                          <a:spcPct val="100000"/>
                        </a:lnSpc>
                        <a:spcBef>
                          <a:spcPts val="0"/>
                        </a:spcBef>
                        <a:spcAft>
                          <a:spcPts val="0"/>
                        </a:spcAft>
                        <a:buNone/>
                      </a:pPr>
                      <a:r>
                        <a:rPr lang="en-US" sz="1250" u="none" strike="noStrike" cap="none">
                          <a:latin typeface="Century Gothic"/>
                          <a:ea typeface="Century Gothic"/>
                          <a:cs typeface="Century Gothic"/>
                          <a:sym typeface="Century Gothic"/>
                        </a:rPr>
                        <a:t>–</a:t>
                      </a:r>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tc>
                  <a:txBody>
                    <a:bodyPr/>
                    <a:lstStyle/>
                    <a:p>
                      <a:pPr marL="0" marR="0" lvl="0" indent="0" algn="r" rtl="0">
                        <a:lnSpc>
                          <a:spcPct val="100000"/>
                        </a:lnSpc>
                        <a:spcBef>
                          <a:spcPts val="0"/>
                        </a:spcBef>
                        <a:spcAft>
                          <a:spcPts val="0"/>
                        </a:spcAft>
                        <a:buNone/>
                      </a:pPr>
                      <a:endParaRPr sz="1250" u="none" strike="noStrike" cap="none">
                        <a:latin typeface="Century Gothic"/>
                        <a:ea typeface="Century Gothic"/>
                        <a:cs typeface="Century Gothic"/>
                        <a:sym typeface="Century Gothic"/>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tc>
                  <a:txBody>
                    <a:bodyPr/>
                    <a:lstStyle/>
                    <a:p>
                      <a:pPr marL="0" marR="0" lvl="0" indent="0" algn="r" rtl="0">
                        <a:lnSpc>
                          <a:spcPct val="100000"/>
                        </a:lnSpc>
                        <a:spcBef>
                          <a:spcPts val="0"/>
                        </a:spcBef>
                        <a:spcAft>
                          <a:spcPts val="0"/>
                        </a:spcAft>
                        <a:buNone/>
                      </a:pPr>
                      <a:endParaRPr sz="1250" u="none" strike="noStrike" cap="none">
                        <a:latin typeface="Century Gothic"/>
                        <a:ea typeface="Century Gothic"/>
                        <a:cs typeface="Century Gothic"/>
                        <a:sym typeface="Century Gothic"/>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tc>
                  <a:txBody>
                    <a:bodyPr/>
                    <a:lstStyle/>
                    <a:p>
                      <a:pPr marL="0" marR="0" lvl="0" indent="0" algn="r" rtl="0">
                        <a:lnSpc>
                          <a:spcPct val="100000"/>
                        </a:lnSpc>
                        <a:spcBef>
                          <a:spcPts val="0"/>
                        </a:spcBef>
                        <a:spcAft>
                          <a:spcPts val="0"/>
                        </a:spcAft>
                        <a:buNone/>
                      </a:pPr>
                      <a:r>
                        <a:rPr lang="en-US" sz="1250" u="none" strike="noStrike" cap="none">
                          <a:latin typeface="Century Gothic"/>
                          <a:ea typeface="Century Gothic"/>
                          <a:cs typeface="Century Gothic"/>
                          <a:sym typeface="Century Gothic"/>
                        </a:rPr>
                        <a:t>AJE3</a:t>
                      </a:r>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tc>
                  <a:txBody>
                    <a:bodyPr/>
                    <a:lstStyle/>
                    <a:p>
                      <a:pPr marL="0" marR="0" lvl="0" indent="0" algn="r" rtl="0">
                        <a:lnSpc>
                          <a:spcPct val="100000"/>
                        </a:lnSpc>
                        <a:spcBef>
                          <a:spcPts val="0"/>
                        </a:spcBef>
                        <a:spcAft>
                          <a:spcPts val="0"/>
                        </a:spcAft>
                        <a:buNone/>
                      </a:pPr>
                      <a:r>
                        <a:rPr lang="en-US" sz="1250" u="none" strike="noStrike" cap="none">
                          <a:latin typeface="Century Gothic"/>
                          <a:ea typeface="Century Gothic"/>
                          <a:cs typeface="Century Gothic"/>
                          <a:sym typeface="Century Gothic"/>
                        </a:rPr>
                        <a:t>1,200.00</a:t>
                      </a:r>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tc>
                  <a:txBody>
                    <a:bodyPr/>
                    <a:lstStyle/>
                    <a:p>
                      <a:pPr marL="0" marR="0" lvl="0" indent="0" algn="r" rtl="0">
                        <a:lnSpc>
                          <a:spcPct val="100000"/>
                        </a:lnSpc>
                        <a:spcBef>
                          <a:spcPts val="0"/>
                        </a:spcBef>
                        <a:spcAft>
                          <a:spcPts val="0"/>
                        </a:spcAft>
                        <a:buNone/>
                      </a:pPr>
                      <a:endParaRPr sz="1250" u="none" strike="noStrike" cap="none">
                        <a:latin typeface="Century Gothic"/>
                        <a:ea typeface="Century Gothic"/>
                        <a:cs typeface="Century Gothic"/>
                        <a:sym typeface="Century Gothic"/>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tc>
                  <a:txBody>
                    <a:bodyPr/>
                    <a:lstStyle/>
                    <a:p>
                      <a:pPr marL="0" marR="0" lvl="0" indent="0" algn="r" rtl="0">
                        <a:lnSpc>
                          <a:spcPct val="100000"/>
                        </a:lnSpc>
                        <a:spcBef>
                          <a:spcPts val="0"/>
                        </a:spcBef>
                        <a:spcAft>
                          <a:spcPts val="0"/>
                        </a:spcAft>
                        <a:buNone/>
                      </a:pPr>
                      <a:r>
                        <a:rPr lang="en-US" sz="1250" u="none" strike="noStrike" cap="none">
                          <a:latin typeface="Century Gothic"/>
                          <a:ea typeface="Century Gothic"/>
                          <a:cs typeface="Century Gothic"/>
                          <a:sym typeface="Century Gothic"/>
                        </a:rPr>
                        <a:t>–</a:t>
                      </a:r>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extLst>
                  <a:ext uri="{0D108BD9-81ED-4DB2-BD59-A6C34878D82A}">
                    <a16:rowId xmlns:a16="http://schemas.microsoft.com/office/drawing/2014/main" val="10008"/>
                  </a:ext>
                </a:extLst>
              </a:tr>
              <a:tr h="158750">
                <a:tc>
                  <a:txBody>
                    <a:bodyPr/>
                    <a:lstStyle/>
                    <a:p>
                      <a:pPr marL="0" marR="0" lvl="0" indent="0" algn="l" rtl="0">
                        <a:lnSpc>
                          <a:spcPct val="100000"/>
                        </a:lnSpc>
                        <a:spcBef>
                          <a:spcPts val="0"/>
                        </a:spcBef>
                        <a:spcAft>
                          <a:spcPts val="0"/>
                        </a:spcAft>
                        <a:buNone/>
                      </a:pPr>
                      <a:r>
                        <a:rPr lang="en-US" sz="1250" u="none" strike="noStrike" cap="none">
                          <a:latin typeface="Century Gothic"/>
                          <a:ea typeface="Century Gothic"/>
                          <a:cs typeface="Century Gothic"/>
                          <a:sym typeface="Century Gothic"/>
                        </a:rPr>
                        <a:t>310</a:t>
                      </a:r>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en-US" sz="1250" u="none" strike="noStrike" cap="none">
                          <a:latin typeface="Century Gothic"/>
                          <a:ea typeface="Century Gothic"/>
                          <a:cs typeface="Century Gothic"/>
                          <a:sym typeface="Century Gothic"/>
                        </a:rPr>
                        <a:t>Nick Frank, Capital Contributions</a:t>
                      </a:r>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tc>
                  <a:txBody>
                    <a:bodyPr/>
                    <a:lstStyle/>
                    <a:p>
                      <a:pPr marL="0" marR="0" lvl="0" indent="0" algn="r" rtl="0">
                        <a:lnSpc>
                          <a:spcPct val="100000"/>
                        </a:lnSpc>
                        <a:spcBef>
                          <a:spcPts val="0"/>
                        </a:spcBef>
                        <a:spcAft>
                          <a:spcPts val="0"/>
                        </a:spcAft>
                        <a:buNone/>
                      </a:pPr>
                      <a:endParaRPr sz="1250" u="none" strike="noStrike" cap="none">
                        <a:latin typeface="Century Gothic"/>
                        <a:ea typeface="Century Gothic"/>
                        <a:cs typeface="Century Gothic"/>
                        <a:sym typeface="Century Gothic"/>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tc>
                  <a:txBody>
                    <a:bodyPr/>
                    <a:lstStyle/>
                    <a:p>
                      <a:pPr marL="0" marR="0" lvl="0" indent="0" algn="r" rtl="0">
                        <a:lnSpc>
                          <a:spcPct val="100000"/>
                        </a:lnSpc>
                        <a:spcBef>
                          <a:spcPts val="0"/>
                        </a:spcBef>
                        <a:spcAft>
                          <a:spcPts val="0"/>
                        </a:spcAft>
                        <a:buNone/>
                      </a:pPr>
                      <a:r>
                        <a:rPr lang="en-US" sz="1250" u="none" strike="noStrike" cap="none">
                          <a:latin typeface="Century Gothic"/>
                          <a:ea typeface="Century Gothic"/>
                          <a:cs typeface="Century Gothic"/>
                          <a:sym typeface="Century Gothic"/>
                        </a:rPr>
                        <a:t>20,000.00</a:t>
                      </a:r>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tc>
                  <a:txBody>
                    <a:bodyPr/>
                    <a:lstStyle/>
                    <a:p>
                      <a:pPr marL="0" marR="0" lvl="0" indent="0" algn="r" rtl="0">
                        <a:lnSpc>
                          <a:spcPct val="100000"/>
                        </a:lnSpc>
                        <a:spcBef>
                          <a:spcPts val="0"/>
                        </a:spcBef>
                        <a:spcAft>
                          <a:spcPts val="0"/>
                        </a:spcAft>
                        <a:buNone/>
                      </a:pPr>
                      <a:endParaRPr sz="1250" u="none" strike="noStrike" cap="none">
                        <a:latin typeface="Century Gothic"/>
                        <a:ea typeface="Century Gothic"/>
                        <a:cs typeface="Century Gothic"/>
                        <a:sym typeface="Century Gothic"/>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tc>
                  <a:txBody>
                    <a:bodyPr/>
                    <a:lstStyle/>
                    <a:p>
                      <a:pPr marL="0" marR="0" lvl="0" indent="0" algn="r" rtl="0">
                        <a:lnSpc>
                          <a:spcPct val="100000"/>
                        </a:lnSpc>
                        <a:spcBef>
                          <a:spcPts val="0"/>
                        </a:spcBef>
                        <a:spcAft>
                          <a:spcPts val="0"/>
                        </a:spcAft>
                        <a:buNone/>
                      </a:pPr>
                      <a:endParaRPr sz="1250" u="none" strike="noStrike" cap="none">
                        <a:latin typeface="Century Gothic"/>
                        <a:ea typeface="Century Gothic"/>
                        <a:cs typeface="Century Gothic"/>
                        <a:sym typeface="Century Gothic"/>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tc>
                  <a:txBody>
                    <a:bodyPr/>
                    <a:lstStyle/>
                    <a:p>
                      <a:pPr marL="0" marR="0" lvl="0" indent="0" algn="r" rtl="0">
                        <a:lnSpc>
                          <a:spcPct val="100000"/>
                        </a:lnSpc>
                        <a:spcBef>
                          <a:spcPts val="0"/>
                        </a:spcBef>
                        <a:spcAft>
                          <a:spcPts val="0"/>
                        </a:spcAft>
                        <a:buNone/>
                      </a:pPr>
                      <a:endParaRPr sz="1250" u="none" strike="noStrike" cap="none">
                        <a:latin typeface="Century Gothic"/>
                        <a:ea typeface="Century Gothic"/>
                        <a:cs typeface="Century Gothic"/>
                        <a:sym typeface="Century Gothic"/>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tc>
                  <a:txBody>
                    <a:bodyPr/>
                    <a:lstStyle/>
                    <a:p>
                      <a:pPr marL="0" marR="0" lvl="0" indent="0" algn="r" rtl="0">
                        <a:lnSpc>
                          <a:spcPct val="100000"/>
                        </a:lnSpc>
                        <a:spcBef>
                          <a:spcPts val="0"/>
                        </a:spcBef>
                        <a:spcAft>
                          <a:spcPts val="0"/>
                        </a:spcAft>
                        <a:buNone/>
                      </a:pPr>
                      <a:endParaRPr sz="1250" u="none" strike="noStrike" cap="none">
                        <a:latin typeface="Century Gothic"/>
                        <a:ea typeface="Century Gothic"/>
                        <a:cs typeface="Century Gothic"/>
                        <a:sym typeface="Century Gothic"/>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tc>
                  <a:txBody>
                    <a:bodyPr/>
                    <a:lstStyle/>
                    <a:p>
                      <a:pPr marL="0" marR="0" lvl="0" indent="0" algn="r" rtl="0">
                        <a:lnSpc>
                          <a:spcPct val="100000"/>
                        </a:lnSpc>
                        <a:spcBef>
                          <a:spcPts val="0"/>
                        </a:spcBef>
                        <a:spcAft>
                          <a:spcPts val="0"/>
                        </a:spcAft>
                        <a:buNone/>
                      </a:pPr>
                      <a:endParaRPr sz="1250" u="none" strike="noStrike" cap="none">
                        <a:latin typeface="Century Gothic"/>
                        <a:ea typeface="Century Gothic"/>
                        <a:cs typeface="Century Gothic"/>
                        <a:sym typeface="Century Gothic"/>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tc>
                  <a:txBody>
                    <a:bodyPr/>
                    <a:lstStyle/>
                    <a:p>
                      <a:pPr marL="0" marR="0" lvl="0" indent="0" algn="r" rtl="0">
                        <a:lnSpc>
                          <a:spcPct val="100000"/>
                        </a:lnSpc>
                        <a:spcBef>
                          <a:spcPts val="0"/>
                        </a:spcBef>
                        <a:spcAft>
                          <a:spcPts val="0"/>
                        </a:spcAft>
                        <a:buNone/>
                      </a:pPr>
                      <a:r>
                        <a:rPr lang="en-US" sz="1250" u="none" strike="noStrike" cap="none">
                          <a:latin typeface="Century Gothic"/>
                          <a:ea typeface="Century Gothic"/>
                          <a:cs typeface="Century Gothic"/>
                          <a:sym typeface="Century Gothic"/>
                        </a:rPr>
                        <a:t>20,000.00</a:t>
                      </a:r>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extLst>
                  <a:ext uri="{0D108BD9-81ED-4DB2-BD59-A6C34878D82A}">
                    <a16:rowId xmlns:a16="http://schemas.microsoft.com/office/drawing/2014/main" val="10009"/>
                  </a:ext>
                </a:extLst>
              </a:tr>
              <a:tr h="287950">
                <a:tc>
                  <a:txBody>
                    <a:bodyPr/>
                    <a:lstStyle/>
                    <a:p>
                      <a:pPr marL="0" marR="0" lvl="0" indent="0" algn="l" rtl="0">
                        <a:lnSpc>
                          <a:spcPct val="100000"/>
                        </a:lnSpc>
                        <a:spcBef>
                          <a:spcPts val="0"/>
                        </a:spcBef>
                        <a:spcAft>
                          <a:spcPts val="0"/>
                        </a:spcAft>
                        <a:buNone/>
                      </a:pPr>
                      <a:r>
                        <a:rPr lang="en-US" sz="1250" u="none" strike="noStrike" cap="none">
                          <a:latin typeface="Century Gothic"/>
                          <a:ea typeface="Century Gothic"/>
                          <a:cs typeface="Century Gothic"/>
                          <a:sym typeface="Century Gothic"/>
                        </a:rPr>
                        <a:t>330</a:t>
                      </a:r>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en-US" sz="1250" u="none" strike="noStrike" cap="none">
                          <a:latin typeface="Century Gothic"/>
                          <a:ea typeface="Century Gothic"/>
                          <a:cs typeface="Century Gothic"/>
                          <a:sym typeface="Century Gothic"/>
                        </a:rPr>
                        <a:t>Nick Frank, Withdrawals</a:t>
                      </a:r>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tc>
                  <a:txBody>
                    <a:bodyPr/>
                    <a:lstStyle/>
                    <a:p>
                      <a:pPr marL="0" marR="0" lvl="0" indent="0" algn="r" rtl="0">
                        <a:lnSpc>
                          <a:spcPct val="100000"/>
                        </a:lnSpc>
                        <a:spcBef>
                          <a:spcPts val="0"/>
                        </a:spcBef>
                        <a:spcAft>
                          <a:spcPts val="0"/>
                        </a:spcAft>
                        <a:buNone/>
                      </a:pPr>
                      <a:r>
                        <a:rPr lang="en-US" sz="1250" u="none" strike="noStrike" cap="none">
                          <a:latin typeface="Century Gothic"/>
                          <a:ea typeface="Century Gothic"/>
                          <a:cs typeface="Century Gothic"/>
                          <a:sym typeface="Century Gothic"/>
                        </a:rPr>
                        <a:t>4,000.00</a:t>
                      </a:r>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tc>
                  <a:txBody>
                    <a:bodyPr/>
                    <a:lstStyle/>
                    <a:p>
                      <a:pPr marL="0" marR="0" lvl="0" indent="0" algn="r" rtl="0">
                        <a:lnSpc>
                          <a:spcPct val="100000"/>
                        </a:lnSpc>
                        <a:spcBef>
                          <a:spcPts val="0"/>
                        </a:spcBef>
                        <a:spcAft>
                          <a:spcPts val="0"/>
                        </a:spcAft>
                        <a:buNone/>
                      </a:pPr>
                      <a:endParaRPr sz="1250" u="none" strike="noStrike" cap="none">
                        <a:latin typeface="Century Gothic"/>
                        <a:ea typeface="Century Gothic"/>
                        <a:cs typeface="Century Gothic"/>
                        <a:sym typeface="Century Gothic"/>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tc>
                  <a:txBody>
                    <a:bodyPr/>
                    <a:lstStyle/>
                    <a:p>
                      <a:pPr marL="0" marR="0" lvl="0" indent="0" algn="r" rtl="0">
                        <a:lnSpc>
                          <a:spcPct val="100000"/>
                        </a:lnSpc>
                        <a:spcBef>
                          <a:spcPts val="0"/>
                        </a:spcBef>
                        <a:spcAft>
                          <a:spcPts val="0"/>
                        </a:spcAft>
                        <a:buNone/>
                      </a:pPr>
                      <a:endParaRPr sz="1250" u="none" strike="noStrike" cap="none">
                        <a:latin typeface="Century Gothic"/>
                        <a:ea typeface="Century Gothic"/>
                        <a:cs typeface="Century Gothic"/>
                        <a:sym typeface="Century Gothic"/>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tc>
                  <a:txBody>
                    <a:bodyPr/>
                    <a:lstStyle/>
                    <a:p>
                      <a:pPr marL="0" marR="0" lvl="0" indent="0" algn="r" rtl="0">
                        <a:lnSpc>
                          <a:spcPct val="100000"/>
                        </a:lnSpc>
                        <a:spcBef>
                          <a:spcPts val="0"/>
                        </a:spcBef>
                        <a:spcAft>
                          <a:spcPts val="0"/>
                        </a:spcAft>
                        <a:buNone/>
                      </a:pPr>
                      <a:endParaRPr sz="1250" u="none" strike="noStrike" cap="none">
                        <a:latin typeface="Century Gothic"/>
                        <a:ea typeface="Century Gothic"/>
                        <a:cs typeface="Century Gothic"/>
                        <a:sym typeface="Century Gothic"/>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tc>
                  <a:txBody>
                    <a:bodyPr/>
                    <a:lstStyle/>
                    <a:p>
                      <a:pPr marL="0" marR="0" lvl="0" indent="0" algn="r" rtl="0">
                        <a:lnSpc>
                          <a:spcPct val="100000"/>
                        </a:lnSpc>
                        <a:spcBef>
                          <a:spcPts val="0"/>
                        </a:spcBef>
                        <a:spcAft>
                          <a:spcPts val="0"/>
                        </a:spcAft>
                        <a:buNone/>
                      </a:pPr>
                      <a:endParaRPr sz="1250" u="none" strike="noStrike" cap="none">
                        <a:latin typeface="Century Gothic"/>
                        <a:ea typeface="Century Gothic"/>
                        <a:cs typeface="Century Gothic"/>
                        <a:sym typeface="Century Gothic"/>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tc>
                  <a:txBody>
                    <a:bodyPr/>
                    <a:lstStyle/>
                    <a:p>
                      <a:pPr marL="0" marR="0" lvl="0" indent="0" algn="r" rtl="0">
                        <a:lnSpc>
                          <a:spcPct val="100000"/>
                        </a:lnSpc>
                        <a:spcBef>
                          <a:spcPts val="0"/>
                        </a:spcBef>
                        <a:spcAft>
                          <a:spcPts val="0"/>
                        </a:spcAft>
                        <a:buNone/>
                      </a:pPr>
                      <a:endParaRPr sz="1250" u="none" strike="noStrike" cap="none">
                        <a:latin typeface="Century Gothic"/>
                        <a:ea typeface="Century Gothic"/>
                        <a:cs typeface="Century Gothic"/>
                        <a:sym typeface="Century Gothic"/>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tc>
                  <a:txBody>
                    <a:bodyPr/>
                    <a:lstStyle/>
                    <a:p>
                      <a:pPr marL="0" marR="0" lvl="0" indent="0" algn="r" rtl="0">
                        <a:lnSpc>
                          <a:spcPct val="100000"/>
                        </a:lnSpc>
                        <a:spcBef>
                          <a:spcPts val="0"/>
                        </a:spcBef>
                        <a:spcAft>
                          <a:spcPts val="0"/>
                        </a:spcAft>
                        <a:buNone/>
                      </a:pPr>
                      <a:r>
                        <a:rPr lang="en-US" sz="1250" u="none" strike="noStrike" cap="none">
                          <a:latin typeface="Century Gothic"/>
                          <a:ea typeface="Century Gothic"/>
                          <a:cs typeface="Century Gothic"/>
                          <a:sym typeface="Century Gothic"/>
                        </a:rPr>
                        <a:t>4,000.00</a:t>
                      </a:r>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tc>
                  <a:txBody>
                    <a:bodyPr/>
                    <a:lstStyle/>
                    <a:p>
                      <a:pPr marL="0" marR="0" lvl="0" indent="0" algn="r" rtl="0">
                        <a:lnSpc>
                          <a:spcPct val="100000"/>
                        </a:lnSpc>
                        <a:spcBef>
                          <a:spcPts val="0"/>
                        </a:spcBef>
                        <a:spcAft>
                          <a:spcPts val="0"/>
                        </a:spcAft>
                        <a:buNone/>
                      </a:pPr>
                      <a:endParaRPr sz="1250" u="none" strike="noStrike" cap="none">
                        <a:latin typeface="Century Gothic"/>
                        <a:ea typeface="Century Gothic"/>
                        <a:cs typeface="Century Gothic"/>
                        <a:sym typeface="Century Gothic"/>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extLst>
                  <a:ext uri="{0D108BD9-81ED-4DB2-BD59-A6C34878D82A}">
                    <a16:rowId xmlns:a16="http://schemas.microsoft.com/office/drawing/2014/main" val="10010"/>
                  </a:ext>
                </a:extLst>
              </a:tr>
              <a:tr h="287950">
                <a:tc>
                  <a:txBody>
                    <a:bodyPr/>
                    <a:lstStyle/>
                    <a:p>
                      <a:pPr marL="0" marR="0" lvl="0" indent="0" algn="l" rtl="0">
                        <a:lnSpc>
                          <a:spcPct val="100000"/>
                        </a:lnSpc>
                        <a:spcBef>
                          <a:spcPts val="0"/>
                        </a:spcBef>
                        <a:spcAft>
                          <a:spcPts val="0"/>
                        </a:spcAft>
                        <a:buNone/>
                      </a:pPr>
                      <a:r>
                        <a:rPr lang="en-US" sz="1250" u="none" strike="noStrike" cap="none">
                          <a:latin typeface="Century Gothic"/>
                          <a:ea typeface="Century Gothic"/>
                          <a:cs typeface="Century Gothic"/>
                          <a:sym typeface="Century Gothic"/>
                        </a:rPr>
                        <a:t>410</a:t>
                      </a:r>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en-US" sz="1250" u="none" strike="noStrike" cap="none">
                          <a:latin typeface="Century Gothic"/>
                          <a:ea typeface="Century Gothic"/>
                          <a:cs typeface="Century Gothic"/>
                          <a:sym typeface="Century Gothic"/>
                        </a:rPr>
                        <a:t>Service Revenue</a:t>
                      </a:r>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tc>
                  <a:txBody>
                    <a:bodyPr/>
                    <a:lstStyle/>
                    <a:p>
                      <a:pPr marL="0" marR="0" lvl="0" indent="0" algn="r" rtl="0">
                        <a:lnSpc>
                          <a:spcPct val="100000"/>
                        </a:lnSpc>
                        <a:spcBef>
                          <a:spcPts val="0"/>
                        </a:spcBef>
                        <a:spcAft>
                          <a:spcPts val="0"/>
                        </a:spcAft>
                        <a:buNone/>
                      </a:pPr>
                      <a:endParaRPr sz="1250" u="none" strike="noStrike" cap="none">
                        <a:latin typeface="Century Gothic"/>
                        <a:ea typeface="Century Gothic"/>
                        <a:cs typeface="Century Gothic"/>
                        <a:sym typeface="Century Gothic"/>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tc>
                  <a:txBody>
                    <a:bodyPr/>
                    <a:lstStyle/>
                    <a:p>
                      <a:pPr marL="0" marR="0" lvl="0" indent="0" algn="r" rtl="0">
                        <a:lnSpc>
                          <a:spcPct val="100000"/>
                        </a:lnSpc>
                        <a:spcBef>
                          <a:spcPts val="0"/>
                        </a:spcBef>
                        <a:spcAft>
                          <a:spcPts val="0"/>
                        </a:spcAft>
                        <a:buNone/>
                      </a:pPr>
                      <a:r>
                        <a:rPr lang="en-US" sz="1250" u="none" strike="noStrike" cap="none">
                          <a:latin typeface="Century Gothic"/>
                          <a:ea typeface="Century Gothic"/>
                          <a:cs typeface="Century Gothic"/>
                          <a:sym typeface="Century Gothic"/>
                        </a:rPr>
                        <a:t>8,750.00</a:t>
                      </a:r>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tc>
                  <a:txBody>
                    <a:bodyPr/>
                    <a:lstStyle/>
                    <a:p>
                      <a:pPr marL="0" marR="0" lvl="0" indent="0" algn="r" rtl="0">
                        <a:lnSpc>
                          <a:spcPct val="100000"/>
                        </a:lnSpc>
                        <a:spcBef>
                          <a:spcPts val="0"/>
                        </a:spcBef>
                        <a:spcAft>
                          <a:spcPts val="0"/>
                        </a:spcAft>
                        <a:buNone/>
                      </a:pPr>
                      <a:endParaRPr sz="1250" u="none" strike="noStrike" cap="none">
                        <a:latin typeface="Century Gothic"/>
                        <a:ea typeface="Century Gothic"/>
                        <a:cs typeface="Century Gothic"/>
                        <a:sym typeface="Century Gothic"/>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tc>
                  <a:txBody>
                    <a:bodyPr/>
                    <a:lstStyle/>
                    <a:p>
                      <a:pPr marL="0" marR="0" lvl="0" indent="0" algn="r" rtl="0">
                        <a:lnSpc>
                          <a:spcPct val="100000"/>
                        </a:lnSpc>
                        <a:spcBef>
                          <a:spcPts val="0"/>
                        </a:spcBef>
                        <a:spcAft>
                          <a:spcPts val="0"/>
                        </a:spcAft>
                        <a:buNone/>
                      </a:pPr>
                      <a:endParaRPr sz="1250" u="none" strike="noStrike" cap="none">
                        <a:latin typeface="Century Gothic"/>
                        <a:ea typeface="Century Gothic"/>
                        <a:cs typeface="Century Gothic"/>
                        <a:sym typeface="Century Gothic"/>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tc>
                  <a:txBody>
                    <a:bodyPr/>
                    <a:lstStyle/>
                    <a:p>
                      <a:pPr marL="0" marR="0" lvl="0" indent="0" algn="r" rtl="0">
                        <a:lnSpc>
                          <a:spcPct val="100000"/>
                        </a:lnSpc>
                        <a:spcBef>
                          <a:spcPts val="0"/>
                        </a:spcBef>
                        <a:spcAft>
                          <a:spcPts val="0"/>
                        </a:spcAft>
                        <a:buNone/>
                      </a:pPr>
                      <a:endParaRPr sz="1250" u="none" strike="noStrike" cap="none">
                        <a:latin typeface="Century Gothic"/>
                        <a:ea typeface="Century Gothic"/>
                        <a:cs typeface="Century Gothic"/>
                        <a:sym typeface="Century Gothic"/>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tc>
                  <a:txBody>
                    <a:bodyPr/>
                    <a:lstStyle/>
                    <a:p>
                      <a:pPr marL="0" marR="0" lvl="0" indent="0" algn="r" rtl="0">
                        <a:lnSpc>
                          <a:spcPct val="100000"/>
                        </a:lnSpc>
                        <a:spcBef>
                          <a:spcPts val="0"/>
                        </a:spcBef>
                        <a:spcAft>
                          <a:spcPts val="0"/>
                        </a:spcAft>
                        <a:buNone/>
                      </a:pPr>
                      <a:endParaRPr sz="1250" u="none" strike="noStrike" cap="none">
                        <a:latin typeface="Century Gothic"/>
                        <a:ea typeface="Century Gothic"/>
                        <a:cs typeface="Century Gothic"/>
                        <a:sym typeface="Century Gothic"/>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tc>
                  <a:txBody>
                    <a:bodyPr/>
                    <a:lstStyle/>
                    <a:p>
                      <a:pPr marL="0" marR="0" lvl="0" indent="0" algn="r" rtl="0">
                        <a:lnSpc>
                          <a:spcPct val="100000"/>
                        </a:lnSpc>
                        <a:spcBef>
                          <a:spcPts val="0"/>
                        </a:spcBef>
                        <a:spcAft>
                          <a:spcPts val="0"/>
                        </a:spcAft>
                        <a:buNone/>
                      </a:pPr>
                      <a:endParaRPr sz="1250" u="none" strike="noStrike" cap="none">
                        <a:latin typeface="Century Gothic"/>
                        <a:ea typeface="Century Gothic"/>
                        <a:cs typeface="Century Gothic"/>
                        <a:sym typeface="Century Gothic"/>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tc>
                  <a:txBody>
                    <a:bodyPr/>
                    <a:lstStyle/>
                    <a:p>
                      <a:pPr marL="0" marR="0" lvl="0" indent="0" algn="r" rtl="0">
                        <a:lnSpc>
                          <a:spcPct val="100000"/>
                        </a:lnSpc>
                        <a:spcBef>
                          <a:spcPts val="0"/>
                        </a:spcBef>
                        <a:spcAft>
                          <a:spcPts val="0"/>
                        </a:spcAft>
                        <a:buNone/>
                      </a:pPr>
                      <a:r>
                        <a:rPr lang="en-US" sz="1250" u="none" strike="noStrike" cap="none">
                          <a:latin typeface="Century Gothic"/>
                          <a:ea typeface="Century Gothic"/>
                          <a:cs typeface="Century Gothic"/>
                          <a:sym typeface="Century Gothic"/>
                        </a:rPr>
                        <a:t>8,750.00</a:t>
                      </a:r>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extLst>
                  <a:ext uri="{0D108BD9-81ED-4DB2-BD59-A6C34878D82A}">
                    <a16:rowId xmlns:a16="http://schemas.microsoft.com/office/drawing/2014/main" val="10011"/>
                  </a:ext>
                </a:extLst>
              </a:tr>
              <a:tr h="287950">
                <a:tc>
                  <a:txBody>
                    <a:bodyPr/>
                    <a:lstStyle/>
                    <a:p>
                      <a:pPr marL="0" marR="0" lvl="0" indent="0" algn="l" rtl="0">
                        <a:lnSpc>
                          <a:spcPct val="100000"/>
                        </a:lnSpc>
                        <a:spcBef>
                          <a:spcPts val="0"/>
                        </a:spcBef>
                        <a:spcAft>
                          <a:spcPts val="0"/>
                        </a:spcAft>
                        <a:buNone/>
                      </a:pPr>
                      <a:r>
                        <a:rPr lang="en-US" sz="1250" u="none" strike="noStrike" cap="none">
                          <a:latin typeface="Century Gothic"/>
                          <a:ea typeface="Century Gothic"/>
                          <a:cs typeface="Century Gothic"/>
                          <a:sym typeface="Century Gothic"/>
                        </a:rPr>
                        <a:t>510</a:t>
                      </a:r>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en-US" sz="1250" u="none" strike="noStrike" cap="none">
                          <a:latin typeface="Century Gothic"/>
                          <a:ea typeface="Century Gothic"/>
                          <a:cs typeface="Century Gothic"/>
                          <a:sym typeface="Century Gothic"/>
                        </a:rPr>
                        <a:t>Insurance Expense</a:t>
                      </a:r>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tc>
                  <a:txBody>
                    <a:bodyPr/>
                    <a:lstStyle/>
                    <a:p>
                      <a:pPr marL="0" marR="0" lvl="0" indent="0" algn="r" rtl="0">
                        <a:lnSpc>
                          <a:spcPct val="100000"/>
                        </a:lnSpc>
                        <a:spcBef>
                          <a:spcPts val="0"/>
                        </a:spcBef>
                        <a:spcAft>
                          <a:spcPts val="0"/>
                        </a:spcAft>
                        <a:buNone/>
                      </a:pPr>
                      <a:r>
                        <a:rPr lang="en-US" sz="1250" u="none" strike="noStrike" cap="none">
                          <a:latin typeface="Century Gothic"/>
                          <a:ea typeface="Century Gothic"/>
                          <a:cs typeface="Century Gothic"/>
                          <a:sym typeface="Century Gothic"/>
                        </a:rPr>
                        <a:t>1,500.00</a:t>
                      </a:r>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tc>
                  <a:txBody>
                    <a:bodyPr/>
                    <a:lstStyle/>
                    <a:p>
                      <a:pPr marL="0" marR="0" lvl="0" indent="0" algn="r" rtl="0">
                        <a:lnSpc>
                          <a:spcPct val="100000"/>
                        </a:lnSpc>
                        <a:spcBef>
                          <a:spcPts val="0"/>
                        </a:spcBef>
                        <a:spcAft>
                          <a:spcPts val="0"/>
                        </a:spcAft>
                        <a:buNone/>
                      </a:pPr>
                      <a:endParaRPr sz="1250" u="none" strike="noStrike" cap="none">
                        <a:latin typeface="Century Gothic"/>
                        <a:ea typeface="Century Gothic"/>
                        <a:cs typeface="Century Gothic"/>
                        <a:sym typeface="Century Gothic"/>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tc>
                  <a:txBody>
                    <a:bodyPr/>
                    <a:lstStyle/>
                    <a:p>
                      <a:pPr marL="0" marR="0" lvl="0" indent="0" algn="r" rtl="0">
                        <a:lnSpc>
                          <a:spcPct val="100000"/>
                        </a:lnSpc>
                        <a:spcBef>
                          <a:spcPts val="0"/>
                        </a:spcBef>
                        <a:spcAft>
                          <a:spcPts val="0"/>
                        </a:spcAft>
                        <a:buNone/>
                      </a:pPr>
                      <a:endParaRPr sz="1250" u="none" strike="noStrike" cap="none">
                        <a:latin typeface="Century Gothic"/>
                        <a:ea typeface="Century Gothic"/>
                        <a:cs typeface="Century Gothic"/>
                        <a:sym typeface="Century Gothic"/>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tc>
                  <a:txBody>
                    <a:bodyPr/>
                    <a:lstStyle/>
                    <a:p>
                      <a:pPr marL="0" marR="0" lvl="0" indent="0" algn="r" rtl="0">
                        <a:lnSpc>
                          <a:spcPct val="100000"/>
                        </a:lnSpc>
                        <a:spcBef>
                          <a:spcPts val="0"/>
                        </a:spcBef>
                        <a:spcAft>
                          <a:spcPts val="0"/>
                        </a:spcAft>
                        <a:buNone/>
                      </a:pPr>
                      <a:endParaRPr sz="1250" u="none" strike="noStrike" cap="none">
                        <a:latin typeface="Century Gothic"/>
                        <a:ea typeface="Century Gothic"/>
                        <a:cs typeface="Century Gothic"/>
                        <a:sym typeface="Century Gothic"/>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tc>
                  <a:txBody>
                    <a:bodyPr/>
                    <a:lstStyle/>
                    <a:p>
                      <a:pPr marL="0" marR="0" lvl="0" indent="0" algn="r" rtl="0">
                        <a:lnSpc>
                          <a:spcPct val="100000"/>
                        </a:lnSpc>
                        <a:spcBef>
                          <a:spcPts val="0"/>
                        </a:spcBef>
                        <a:spcAft>
                          <a:spcPts val="0"/>
                        </a:spcAft>
                        <a:buNone/>
                      </a:pPr>
                      <a:endParaRPr sz="1250" u="none" strike="noStrike" cap="none">
                        <a:latin typeface="Century Gothic"/>
                        <a:ea typeface="Century Gothic"/>
                        <a:cs typeface="Century Gothic"/>
                        <a:sym typeface="Century Gothic"/>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tc>
                  <a:txBody>
                    <a:bodyPr/>
                    <a:lstStyle/>
                    <a:p>
                      <a:pPr marL="0" marR="0" lvl="0" indent="0" algn="r" rtl="0">
                        <a:lnSpc>
                          <a:spcPct val="100000"/>
                        </a:lnSpc>
                        <a:spcBef>
                          <a:spcPts val="0"/>
                        </a:spcBef>
                        <a:spcAft>
                          <a:spcPts val="0"/>
                        </a:spcAft>
                        <a:buNone/>
                      </a:pPr>
                      <a:endParaRPr sz="1250" u="none" strike="noStrike" cap="none">
                        <a:latin typeface="Century Gothic"/>
                        <a:ea typeface="Century Gothic"/>
                        <a:cs typeface="Century Gothic"/>
                        <a:sym typeface="Century Gothic"/>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tc>
                  <a:txBody>
                    <a:bodyPr/>
                    <a:lstStyle/>
                    <a:p>
                      <a:pPr marL="0" marR="0" lvl="0" indent="0" algn="r" rtl="0">
                        <a:lnSpc>
                          <a:spcPct val="100000"/>
                        </a:lnSpc>
                        <a:spcBef>
                          <a:spcPts val="0"/>
                        </a:spcBef>
                        <a:spcAft>
                          <a:spcPts val="0"/>
                        </a:spcAft>
                        <a:buNone/>
                      </a:pPr>
                      <a:r>
                        <a:rPr lang="en-US" sz="1250" u="none" strike="noStrike" cap="none">
                          <a:latin typeface="Century Gothic"/>
                          <a:ea typeface="Century Gothic"/>
                          <a:cs typeface="Century Gothic"/>
                          <a:sym typeface="Century Gothic"/>
                        </a:rPr>
                        <a:t>1,500.00</a:t>
                      </a:r>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tc>
                  <a:txBody>
                    <a:bodyPr/>
                    <a:lstStyle/>
                    <a:p>
                      <a:pPr marL="0" marR="0" lvl="0" indent="0" algn="r" rtl="0">
                        <a:lnSpc>
                          <a:spcPct val="100000"/>
                        </a:lnSpc>
                        <a:spcBef>
                          <a:spcPts val="0"/>
                        </a:spcBef>
                        <a:spcAft>
                          <a:spcPts val="0"/>
                        </a:spcAft>
                        <a:buNone/>
                      </a:pPr>
                      <a:endParaRPr sz="1250" u="none" strike="noStrike" cap="none">
                        <a:latin typeface="Century Gothic"/>
                        <a:ea typeface="Century Gothic"/>
                        <a:cs typeface="Century Gothic"/>
                        <a:sym typeface="Century Gothic"/>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extLst>
                  <a:ext uri="{0D108BD9-81ED-4DB2-BD59-A6C34878D82A}">
                    <a16:rowId xmlns:a16="http://schemas.microsoft.com/office/drawing/2014/main" val="10012"/>
                  </a:ext>
                </a:extLst>
              </a:tr>
              <a:tr h="188425">
                <a:tc>
                  <a:txBody>
                    <a:bodyPr/>
                    <a:lstStyle/>
                    <a:p>
                      <a:pPr marL="0" marR="0" lvl="0" indent="0" algn="l" rtl="0">
                        <a:lnSpc>
                          <a:spcPct val="100000"/>
                        </a:lnSpc>
                        <a:spcBef>
                          <a:spcPts val="0"/>
                        </a:spcBef>
                        <a:spcAft>
                          <a:spcPts val="0"/>
                        </a:spcAft>
                        <a:buNone/>
                      </a:pPr>
                      <a:r>
                        <a:rPr lang="en-US" sz="1250" u="none" strike="noStrike" cap="none">
                          <a:latin typeface="Century Gothic"/>
                          <a:ea typeface="Century Gothic"/>
                          <a:cs typeface="Century Gothic"/>
                          <a:sym typeface="Century Gothic"/>
                        </a:rPr>
                        <a:t>520</a:t>
                      </a:r>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en-US" sz="1250" u="none" strike="noStrike" cap="none">
                          <a:latin typeface="Century Gothic"/>
                          <a:ea typeface="Century Gothic"/>
                          <a:cs typeface="Century Gothic"/>
                          <a:sym typeface="Century Gothic"/>
                        </a:rPr>
                        <a:t>Rent Expense</a:t>
                      </a:r>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tc>
                  <a:txBody>
                    <a:bodyPr/>
                    <a:lstStyle/>
                    <a:p>
                      <a:pPr marL="0" marR="0" lvl="0" indent="0" algn="r" rtl="0">
                        <a:lnSpc>
                          <a:spcPct val="100000"/>
                        </a:lnSpc>
                        <a:spcBef>
                          <a:spcPts val="0"/>
                        </a:spcBef>
                        <a:spcAft>
                          <a:spcPts val="0"/>
                        </a:spcAft>
                        <a:buNone/>
                      </a:pPr>
                      <a:r>
                        <a:rPr lang="en-US" sz="1250" u="none" strike="noStrike" cap="none">
                          <a:latin typeface="Century Gothic"/>
                          <a:ea typeface="Century Gothic"/>
                          <a:cs typeface="Century Gothic"/>
                          <a:sym typeface="Century Gothic"/>
                        </a:rPr>
                        <a:t>–</a:t>
                      </a:r>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tc>
                  <a:txBody>
                    <a:bodyPr/>
                    <a:lstStyle/>
                    <a:p>
                      <a:pPr marL="0" marR="0" lvl="0" indent="0" algn="r" rtl="0">
                        <a:lnSpc>
                          <a:spcPct val="100000"/>
                        </a:lnSpc>
                        <a:spcBef>
                          <a:spcPts val="0"/>
                        </a:spcBef>
                        <a:spcAft>
                          <a:spcPts val="0"/>
                        </a:spcAft>
                        <a:buNone/>
                      </a:pPr>
                      <a:endParaRPr sz="1250" u="none" strike="noStrike" cap="none">
                        <a:latin typeface="Century Gothic"/>
                        <a:ea typeface="Century Gothic"/>
                        <a:cs typeface="Century Gothic"/>
                        <a:sym typeface="Century Gothic"/>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tc>
                  <a:txBody>
                    <a:bodyPr/>
                    <a:lstStyle/>
                    <a:p>
                      <a:pPr marL="0" marR="0" lvl="0" indent="0" algn="r" rtl="0">
                        <a:lnSpc>
                          <a:spcPct val="100000"/>
                        </a:lnSpc>
                        <a:spcBef>
                          <a:spcPts val="0"/>
                        </a:spcBef>
                        <a:spcAft>
                          <a:spcPts val="0"/>
                        </a:spcAft>
                        <a:buNone/>
                      </a:pPr>
                      <a:r>
                        <a:rPr lang="en-US" sz="1250" u="none" strike="noStrike" cap="none">
                          <a:latin typeface="Century Gothic"/>
                          <a:ea typeface="Century Gothic"/>
                          <a:cs typeface="Century Gothic"/>
                          <a:sym typeface="Century Gothic"/>
                        </a:rPr>
                        <a:t>AJE2</a:t>
                      </a:r>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tc>
                  <a:txBody>
                    <a:bodyPr/>
                    <a:lstStyle/>
                    <a:p>
                      <a:pPr marL="0" marR="0" lvl="0" indent="0" algn="r" rtl="0">
                        <a:lnSpc>
                          <a:spcPct val="100000"/>
                        </a:lnSpc>
                        <a:spcBef>
                          <a:spcPts val="0"/>
                        </a:spcBef>
                        <a:spcAft>
                          <a:spcPts val="0"/>
                        </a:spcAft>
                        <a:buNone/>
                      </a:pPr>
                      <a:r>
                        <a:rPr lang="en-US" sz="1250" u="none" strike="noStrike" cap="none">
                          <a:latin typeface="Century Gothic"/>
                          <a:ea typeface="Century Gothic"/>
                          <a:cs typeface="Century Gothic"/>
                          <a:sym typeface="Century Gothic"/>
                        </a:rPr>
                        <a:t>2,000.00</a:t>
                      </a:r>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tc>
                  <a:txBody>
                    <a:bodyPr/>
                    <a:lstStyle/>
                    <a:p>
                      <a:pPr marL="0" marR="0" lvl="0" indent="0" algn="r" rtl="0">
                        <a:lnSpc>
                          <a:spcPct val="100000"/>
                        </a:lnSpc>
                        <a:spcBef>
                          <a:spcPts val="0"/>
                        </a:spcBef>
                        <a:spcAft>
                          <a:spcPts val="0"/>
                        </a:spcAft>
                        <a:buNone/>
                      </a:pPr>
                      <a:endParaRPr sz="1250" u="none" strike="noStrike" cap="none">
                        <a:latin typeface="Century Gothic"/>
                        <a:ea typeface="Century Gothic"/>
                        <a:cs typeface="Century Gothic"/>
                        <a:sym typeface="Century Gothic"/>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tc>
                  <a:txBody>
                    <a:bodyPr/>
                    <a:lstStyle/>
                    <a:p>
                      <a:pPr marL="0" marR="0" lvl="0" indent="0" algn="r" rtl="0">
                        <a:lnSpc>
                          <a:spcPct val="100000"/>
                        </a:lnSpc>
                        <a:spcBef>
                          <a:spcPts val="0"/>
                        </a:spcBef>
                        <a:spcAft>
                          <a:spcPts val="0"/>
                        </a:spcAft>
                        <a:buNone/>
                      </a:pPr>
                      <a:endParaRPr sz="1250" u="none" strike="noStrike" cap="none">
                        <a:latin typeface="Century Gothic"/>
                        <a:ea typeface="Century Gothic"/>
                        <a:cs typeface="Century Gothic"/>
                        <a:sym typeface="Century Gothic"/>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tc>
                  <a:txBody>
                    <a:bodyPr/>
                    <a:lstStyle/>
                    <a:p>
                      <a:pPr marL="0" marR="0" lvl="0" indent="0" algn="r" rtl="0">
                        <a:lnSpc>
                          <a:spcPct val="100000"/>
                        </a:lnSpc>
                        <a:spcBef>
                          <a:spcPts val="0"/>
                        </a:spcBef>
                        <a:spcAft>
                          <a:spcPts val="0"/>
                        </a:spcAft>
                        <a:buNone/>
                      </a:pPr>
                      <a:r>
                        <a:rPr lang="en-US" sz="1250" u="none" strike="noStrike" cap="none">
                          <a:latin typeface="Century Gothic"/>
                          <a:ea typeface="Century Gothic"/>
                          <a:cs typeface="Century Gothic"/>
                          <a:sym typeface="Century Gothic"/>
                        </a:rPr>
                        <a:t>–</a:t>
                      </a:r>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tc>
                  <a:txBody>
                    <a:bodyPr/>
                    <a:lstStyle/>
                    <a:p>
                      <a:pPr marL="0" marR="0" lvl="0" indent="0" algn="r" rtl="0">
                        <a:lnSpc>
                          <a:spcPct val="100000"/>
                        </a:lnSpc>
                        <a:spcBef>
                          <a:spcPts val="0"/>
                        </a:spcBef>
                        <a:spcAft>
                          <a:spcPts val="0"/>
                        </a:spcAft>
                        <a:buNone/>
                      </a:pPr>
                      <a:endParaRPr sz="1250" u="none" strike="noStrike" cap="none">
                        <a:latin typeface="Century Gothic"/>
                        <a:ea typeface="Century Gothic"/>
                        <a:cs typeface="Century Gothic"/>
                        <a:sym typeface="Century Gothic"/>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extLst>
                  <a:ext uri="{0D108BD9-81ED-4DB2-BD59-A6C34878D82A}">
                    <a16:rowId xmlns:a16="http://schemas.microsoft.com/office/drawing/2014/main" val="10013"/>
                  </a:ext>
                </a:extLst>
              </a:tr>
              <a:tr h="287950">
                <a:tc>
                  <a:txBody>
                    <a:bodyPr/>
                    <a:lstStyle/>
                    <a:p>
                      <a:pPr marL="0" marR="0" lvl="0" indent="0" algn="l" rtl="0">
                        <a:lnSpc>
                          <a:spcPct val="100000"/>
                        </a:lnSpc>
                        <a:spcBef>
                          <a:spcPts val="0"/>
                        </a:spcBef>
                        <a:spcAft>
                          <a:spcPts val="0"/>
                        </a:spcAft>
                        <a:buNone/>
                      </a:pPr>
                      <a:r>
                        <a:rPr lang="en-US" sz="1250" u="none" strike="noStrike" cap="none">
                          <a:latin typeface="Century Gothic"/>
                          <a:ea typeface="Century Gothic"/>
                          <a:cs typeface="Century Gothic"/>
                          <a:sym typeface="Century Gothic"/>
                        </a:rPr>
                        <a:t>530</a:t>
                      </a:r>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en-US" sz="1250" u="none" strike="noStrike" cap="none">
                          <a:latin typeface="Century Gothic"/>
                          <a:ea typeface="Century Gothic"/>
                          <a:cs typeface="Century Gothic"/>
                          <a:sym typeface="Century Gothic"/>
                        </a:rPr>
                        <a:t>Supplies Expense</a:t>
                      </a:r>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tc>
                  <a:txBody>
                    <a:bodyPr/>
                    <a:lstStyle/>
                    <a:p>
                      <a:pPr marL="0" marR="0" lvl="0" indent="0" algn="r" rtl="0">
                        <a:lnSpc>
                          <a:spcPct val="100000"/>
                        </a:lnSpc>
                        <a:spcBef>
                          <a:spcPts val="0"/>
                        </a:spcBef>
                        <a:spcAft>
                          <a:spcPts val="0"/>
                        </a:spcAft>
                        <a:buNone/>
                      </a:pPr>
                      <a:r>
                        <a:rPr lang="en-US" sz="1250" u="none" strike="noStrike" cap="none">
                          <a:latin typeface="Century Gothic"/>
                          <a:ea typeface="Century Gothic"/>
                          <a:cs typeface="Century Gothic"/>
                          <a:sym typeface="Century Gothic"/>
                        </a:rPr>
                        <a:t>–</a:t>
                      </a:r>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tc>
                  <a:txBody>
                    <a:bodyPr/>
                    <a:lstStyle/>
                    <a:p>
                      <a:pPr marL="0" marR="0" lvl="0" indent="0" algn="r" rtl="0">
                        <a:lnSpc>
                          <a:spcPct val="100000"/>
                        </a:lnSpc>
                        <a:spcBef>
                          <a:spcPts val="0"/>
                        </a:spcBef>
                        <a:spcAft>
                          <a:spcPts val="0"/>
                        </a:spcAft>
                        <a:buNone/>
                      </a:pPr>
                      <a:endParaRPr sz="1250" u="none" strike="noStrike" cap="none">
                        <a:latin typeface="Century Gothic"/>
                        <a:ea typeface="Century Gothic"/>
                        <a:cs typeface="Century Gothic"/>
                        <a:sym typeface="Century Gothic"/>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tc>
                  <a:txBody>
                    <a:bodyPr/>
                    <a:lstStyle/>
                    <a:p>
                      <a:pPr marL="0" marR="0" lvl="0" indent="0" algn="r" rtl="0">
                        <a:lnSpc>
                          <a:spcPct val="100000"/>
                        </a:lnSpc>
                        <a:spcBef>
                          <a:spcPts val="0"/>
                        </a:spcBef>
                        <a:spcAft>
                          <a:spcPts val="0"/>
                        </a:spcAft>
                        <a:buNone/>
                      </a:pPr>
                      <a:r>
                        <a:rPr lang="en-US" sz="1250" u="none" strike="noStrike" cap="none">
                          <a:latin typeface="Century Gothic"/>
                          <a:ea typeface="Century Gothic"/>
                          <a:cs typeface="Century Gothic"/>
                          <a:sym typeface="Century Gothic"/>
                        </a:rPr>
                        <a:t>AJE1</a:t>
                      </a:r>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tc>
                  <a:txBody>
                    <a:bodyPr/>
                    <a:lstStyle/>
                    <a:p>
                      <a:pPr marL="0" marR="0" lvl="0" indent="0" algn="r" rtl="0">
                        <a:lnSpc>
                          <a:spcPct val="100000"/>
                        </a:lnSpc>
                        <a:spcBef>
                          <a:spcPts val="0"/>
                        </a:spcBef>
                        <a:spcAft>
                          <a:spcPts val="0"/>
                        </a:spcAft>
                        <a:buNone/>
                      </a:pPr>
                      <a:r>
                        <a:rPr lang="en-US" sz="1250" u="none" strike="noStrike" cap="none">
                          <a:latin typeface="Century Gothic"/>
                          <a:ea typeface="Century Gothic"/>
                          <a:cs typeface="Century Gothic"/>
                          <a:sym typeface="Century Gothic"/>
                        </a:rPr>
                        <a:t>1,600.00</a:t>
                      </a:r>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tc>
                  <a:txBody>
                    <a:bodyPr/>
                    <a:lstStyle/>
                    <a:p>
                      <a:pPr marL="0" marR="0" lvl="0" indent="0" algn="r" rtl="0">
                        <a:lnSpc>
                          <a:spcPct val="100000"/>
                        </a:lnSpc>
                        <a:spcBef>
                          <a:spcPts val="0"/>
                        </a:spcBef>
                        <a:spcAft>
                          <a:spcPts val="0"/>
                        </a:spcAft>
                        <a:buNone/>
                      </a:pPr>
                      <a:endParaRPr sz="1250" u="none" strike="noStrike" cap="none">
                        <a:latin typeface="Century Gothic"/>
                        <a:ea typeface="Century Gothic"/>
                        <a:cs typeface="Century Gothic"/>
                        <a:sym typeface="Century Gothic"/>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tc>
                  <a:txBody>
                    <a:bodyPr/>
                    <a:lstStyle/>
                    <a:p>
                      <a:pPr marL="0" marR="0" lvl="0" indent="0" algn="r" rtl="0">
                        <a:lnSpc>
                          <a:spcPct val="100000"/>
                        </a:lnSpc>
                        <a:spcBef>
                          <a:spcPts val="0"/>
                        </a:spcBef>
                        <a:spcAft>
                          <a:spcPts val="0"/>
                        </a:spcAft>
                        <a:buNone/>
                      </a:pPr>
                      <a:endParaRPr sz="1250" u="none" strike="noStrike" cap="none">
                        <a:latin typeface="Century Gothic"/>
                        <a:ea typeface="Century Gothic"/>
                        <a:cs typeface="Century Gothic"/>
                        <a:sym typeface="Century Gothic"/>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tc>
                  <a:txBody>
                    <a:bodyPr/>
                    <a:lstStyle/>
                    <a:p>
                      <a:pPr marL="0" marR="0" lvl="0" indent="0" algn="r" rtl="0">
                        <a:lnSpc>
                          <a:spcPct val="100000"/>
                        </a:lnSpc>
                        <a:spcBef>
                          <a:spcPts val="0"/>
                        </a:spcBef>
                        <a:spcAft>
                          <a:spcPts val="0"/>
                        </a:spcAft>
                        <a:buNone/>
                      </a:pPr>
                      <a:r>
                        <a:rPr lang="en-US" sz="1250" u="none" strike="noStrike" cap="none">
                          <a:latin typeface="Century Gothic"/>
                          <a:ea typeface="Century Gothic"/>
                          <a:cs typeface="Century Gothic"/>
                          <a:sym typeface="Century Gothic"/>
                        </a:rPr>
                        <a:t>–</a:t>
                      </a:r>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tc>
                  <a:txBody>
                    <a:bodyPr/>
                    <a:lstStyle/>
                    <a:p>
                      <a:pPr marL="0" marR="0" lvl="0" indent="0" algn="r" rtl="0">
                        <a:lnSpc>
                          <a:spcPct val="100000"/>
                        </a:lnSpc>
                        <a:spcBef>
                          <a:spcPts val="0"/>
                        </a:spcBef>
                        <a:spcAft>
                          <a:spcPts val="0"/>
                        </a:spcAft>
                        <a:buNone/>
                      </a:pPr>
                      <a:endParaRPr sz="1250" u="none" strike="noStrike" cap="none">
                        <a:latin typeface="Century Gothic"/>
                        <a:ea typeface="Century Gothic"/>
                        <a:cs typeface="Century Gothic"/>
                        <a:sym typeface="Century Gothic"/>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extLst>
                  <a:ext uri="{0D108BD9-81ED-4DB2-BD59-A6C34878D82A}">
                    <a16:rowId xmlns:a16="http://schemas.microsoft.com/office/drawing/2014/main" val="10014"/>
                  </a:ext>
                </a:extLst>
              </a:tr>
              <a:tr h="287950">
                <a:tc>
                  <a:txBody>
                    <a:bodyPr/>
                    <a:lstStyle/>
                    <a:p>
                      <a:pPr marL="0" marR="0" lvl="0" indent="0" algn="l" rtl="0">
                        <a:lnSpc>
                          <a:spcPct val="100000"/>
                        </a:lnSpc>
                        <a:spcBef>
                          <a:spcPts val="0"/>
                        </a:spcBef>
                        <a:spcAft>
                          <a:spcPts val="0"/>
                        </a:spcAft>
                        <a:buNone/>
                      </a:pPr>
                      <a:r>
                        <a:rPr lang="en-US" sz="1250" u="none" strike="noStrike" cap="none">
                          <a:latin typeface="Century Gothic"/>
                          <a:ea typeface="Century Gothic"/>
                          <a:cs typeface="Century Gothic"/>
                          <a:sym typeface="Century Gothic"/>
                        </a:rPr>
                        <a:t>540</a:t>
                      </a:r>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en-US" sz="1250" u="none" strike="noStrike" cap="none">
                          <a:latin typeface="Century Gothic"/>
                          <a:ea typeface="Century Gothic"/>
                          <a:cs typeface="Century Gothic"/>
                          <a:sym typeface="Century Gothic"/>
                        </a:rPr>
                        <a:t>Contractor Expense</a:t>
                      </a:r>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tc>
                  <a:txBody>
                    <a:bodyPr/>
                    <a:lstStyle/>
                    <a:p>
                      <a:pPr marL="0" marR="0" lvl="0" indent="0" algn="r" rtl="0">
                        <a:lnSpc>
                          <a:spcPct val="100000"/>
                        </a:lnSpc>
                        <a:spcBef>
                          <a:spcPts val="0"/>
                        </a:spcBef>
                        <a:spcAft>
                          <a:spcPts val="0"/>
                        </a:spcAft>
                        <a:buNone/>
                      </a:pPr>
                      <a:r>
                        <a:rPr lang="en-US" sz="1250" u="none" strike="noStrike" cap="none">
                          <a:latin typeface="Century Gothic"/>
                          <a:ea typeface="Century Gothic"/>
                          <a:cs typeface="Century Gothic"/>
                          <a:sym typeface="Century Gothic"/>
                        </a:rPr>
                        <a:t>1,100.00</a:t>
                      </a:r>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tc>
                  <a:txBody>
                    <a:bodyPr/>
                    <a:lstStyle/>
                    <a:p>
                      <a:pPr marL="0" marR="0" lvl="0" indent="0" algn="r" rtl="0">
                        <a:lnSpc>
                          <a:spcPct val="100000"/>
                        </a:lnSpc>
                        <a:spcBef>
                          <a:spcPts val="0"/>
                        </a:spcBef>
                        <a:spcAft>
                          <a:spcPts val="0"/>
                        </a:spcAft>
                        <a:buNone/>
                      </a:pPr>
                      <a:endParaRPr sz="1250" u="none" strike="noStrike" cap="none">
                        <a:latin typeface="Century Gothic"/>
                        <a:ea typeface="Century Gothic"/>
                        <a:cs typeface="Century Gothic"/>
                        <a:sym typeface="Century Gothic"/>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tc>
                  <a:txBody>
                    <a:bodyPr/>
                    <a:lstStyle/>
                    <a:p>
                      <a:pPr marL="0" marR="0" lvl="0" indent="0" algn="r" rtl="0">
                        <a:lnSpc>
                          <a:spcPct val="100000"/>
                        </a:lnSpc>
                        <a:spcBef>
                          <a:spcPts val="0"/>
                        </a:spcBef>
                        <a:spcAft>
                          <a:spcPts val="0"/>
                        </a:spcAft>
                        <a:buNone/>
                      </a:pPr>
                      <a:r>
                        <a:rPr lang="en-US" sz="1250" u="none" strike="noStrike" cap="none">
                          <a:latin typeface="Century Gothic"/>
                          <a:ea typeface="Century Gothic"/>
                          <a:cs typeface="Century Gothic"/>
                          <a:sym typeface="Century Gothic"/>
                        </a:rPr>
                        <a:t>AJE3</a:t>
                      </a:r>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tc>
                  <a:txBody>
                    <a:bodyPr/>
                    <a:lstStyle/>
                    <a:p>
                      <a:pPr marL="0" marR="0" lvl="0" indent="0" algn="r" rtl="0">
                        <a:lnSpc>
                          <a:spcPct val="100000"/>
                        </a:lnSpc>
                        <a:spcBef>
                          <a:spcPts val="0"/>
                        </a:spcBef>
                        <a:spcAft>
                          <a:spcPts val="0"/>
                        </a:spcAft>
                        <a:buNone/>
                      </a:pPr>
                      <a:r>
                        <a:rPr lang="en-US" sz="1250" u="none" strike="noStrike" cap="none">
                          <a:latin typeface="Century Gothic"/>
                          <a:ea typeface="Century Gothic"/>
                          <a:cs typeface="Century Gothic"/>
                          <a:sym typeface="Century Gothic"/>
                        </a:rPr>
                        <a:t>1,200.00</a:t>
                      </a:r>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tc>
                  <a:txBody>
                    <a:bodyPr/>
                    <a:lstStyle/>
                    <a:p>
                      <a:pPr marL="0" marR="0" lvl="0" indent="0" algn="r" rtl="0">
                        <a:lnSpc>
                          <a:spcPct val="100000"/>
                        </a:lnSpc>
                        <a:spcBef>
                          <a:spcPts val="0"/>
                        </a:spcBef>
                        <a:spcAft>
                          <a:spcPts val="0"/>
                        </a:spcAft>
                        <a:buNone/>
                      </a:pPr>
                      <a:endParaRPr sz="1250" u="none" strike="noStrike" cap="none">
                        <a:latin typeface="Century Gothic"/>
                        <a:ea typeface="Century Gothic"/>
                        <a:cs typeface="Century Gothic"/>
                        <a:sym typeface="Century Gothic"/>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tc>
                  <a:txBody>
                    <a:bodyPr/>
                    <a:lstStyle/>
                    <a:p>
                      <a:pPr marL="0" marR="0" lvl="0" indent="0" algn="r" rtl="0">
                        <a:lnSpc>
                          <a:spcPct val="100000"/>
                        </a:lnSpc>
                        <a:spcBef>
                          <a:spcPts val="0"/>
                        </a:spcBef>
                        <a:spcAft>
                          <a:spcPts val="0"/>
                        </a:spcAft>
                        <a:buNone/>
                      </a:pPr>
                      <a:endParaRPr sz="1250" u="none" strike="noStrike" cap="none">
                        <a:latin typeface="Century Gothic"/>
                        <a:ea typeface="Century Gothic"/>
                        <a:cs typeface="Century Gothic"/>
                        <a:sym typeface="Century Gothic"/>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tc>
                  <a:txBody>
                    <a:bodyPr/>
                    <a:lstStyle/>
                    <a:p>
                      <a:pPr marL="0" marR="0" lvl="0" indent="0" algn="r" rtl="0">
                        <a:lnSpc>
                          <a:spcPct val="100000"/>
                        </a:lnSpc>
                        <a:spcBef>
                          <a:spcPts val="0"/>
                        </a:spcBef>
                        <a:spcAft>
                          <a:spcPts val="0"/>
                        </a:spcAft>
                        <a:buNone/>
                      </a:pPr>
                      <a:r>
                        <a:rPr lang="en-US" sz="1250" u="none" strike="noStrike" cap="none">
                          <a:latin typeface="Century Gothic"/>
                          <a:ea typeface="Century Gothic"/>
                          <a:cs typeface="Century Gothic"/>
                          <a:sym typeface="Century Gothic"/>
                        </a:rPr>
                        <a:t>1,100.00</a:t>
                      </a:r>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tc>
                  <a:txBody>
                    <a:bodyPr/>
                    <a:lstStyle/>
                    <a:p>
                      <a:pPr marL="0" marR="0" lvl="0" indent="0" algn="r" rtl="0">
                        <a:lnSpc>
                          <a:spcPct val="100000"/>
                        </a:lnSpc>
                        <a:spcBef>
                          <a:spcPts val="0"/>
                        </a:spcBef>
                        <a:spcAft>
                          <a:spcPts val="0"/>
                        </a:spcAft>
                        <a:buNone/>
                      </a:pPr>
                      <a:endParaRPr sz="1250" u="none" strike="noStrike" cap="none">
                        <a:latin typeface="Century Gothic"/>
                        <a:ea typeface="Century Gothic"/>
                        <a:cs typeface="Century Gothic"/>
                        <a:sym typeface="Century Gothic"/>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extLst>
                  <a:ext uri="{0D108BD9-81ED-4DB2-BD59-A6C34878D82A}">
                    <a16:rowId xmlns:a16="http://schemas.microsoft.com/office/drawing/2014/main" val="10015"/>
                  </a:ext>
                </a:extLst>
              </a:tr>
              <a:tr h="158750">
                <a:tc>
                  <a:txBody>
                    <a:bodyPr/>
                    <a:lstStyle/>
                    <a:p>
                      <a:pPr marL="0" marR="0" lvl="0" indent="0" algn="r" rtl="0">
                        <a:lnSpc>
                          <a:spcPct val="100000"/>
                        </a:lnSpc>
                        <a:spcBef>
                          <a:spcPts val="0"/>
                        </a:spcBef>
                        <a:spcAft>
                          <a:spcPts val="0"/>
                        </a:spcAft>
                        <a:buNone/>
                      </a:pPr>
                      <a:endParaRPr sz="1250" b="0" i="0" u="none" strike="noStrike" cap="none">
                        <a:latin typeface="Century Gothic"/>
                        <a:ea typeface="Century Gothic"/>
                        <a:cs typeface="Century Gothic"/>
                        <a:sym typeface="Century Gothic"/>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tc>
                  <a:txBody>
                    <a:bodyPr/>
                    <a:lstStyle/>
                    <a:p>
                      <a:pPr marL="0" marR="0" lvl="0" indent="0" algn="r" rtl="0">
                        <a:lnSpc>
                          <a:spcPct val="100000"/>
                        </a:lnSpc>
                        <a:spcBef>
                          <a:spcPts val="0"/>
                        </a:spcBef>
                        <a:spcAft>
                          <a:spcPts val="0"/>
                        </a:spcAft>
                        <a:buNone/>
                      </a:pPr>
                      <a:endParaRPr sz="1250" b="0" i="0" u="none" strike="noStrike" cap="none">
                        <a:latin typeface="Century Gothic"/>
                        <a:ea typeface="Century Gothic"/>
                        <a:cs typeface="Century Gothic"/>
                        <a:sym typeface="Century Gothic"/>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tc>
                  <a:txBody>
                    <a:bodyPr/>
                    <a:lstStyle/>
                    <a:p>
                      <a:pPr marL="0" marR="0" lvl="0" indent="0" algn="r" rtl="0">
                        <a:lnSpc>
                          <a:spcPct val="100000"/>
                        </a:lnSpc>
                        <a:spcBef>
                          <a:spcPts val="0"/>
                        </a:spcBef>
                        <a:spcAft>
                          <a:spcPts val="0"/>
                        </a:spcAft>
                        <a:buNone/>
                      </a:pPr>
                      <a:r>
                        <a:rPr lang="en-US" sz="1250" u="none" strike="noStrike" cap="none">
                          <a:latin typeface="Century Gothic"/>
                          <a:ea typeface="Century Gothic"/>
                          <a:cs typeface="Century Gothic"/>
                          <a:sym typeface="Century Gothic"/>
                        </a:rPr>
                        <a:t>30,350</a:t>
                      </a:r>
                      <a:endParaRPr sz="1250" b="0" i="0" u="none" strike="noStrike" cap="none">
                        <a:latin typeface="Century Gothic"/>
                        <a:ea typeface="Century Gothic"/>
                        <a:cs typeface="Century Gothic"/>
                        <a:sym typeface="Century Gothic"/>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tc>
                  <a:txBody>
                    <a:bodyPr/>
                    <a:lstStyle/>
                    <a:p>
                      <a:pPr marL="0" marR="0" lvl="0" indent="0" algn="r" rtl="0">
                        <a:lnSpc>
                          <a:spcPct val="100000"/>
                        </a:lnSpc>
                        <a:spcBef>
                          <a:spcPts val="0"/>
                        </a:spcBef>
                        <a:spcAft>
                          <a:spcPts val="0"/>
                        </a:spcAft>
                        <a:buNone/>
                      </a:pPr>
                      <a:r>
                        <a:rPr lang="en-US" sz="1250" u="none" strike="noStrike" cap="none">
                          <a:latin typeface="Century Gothic"/>
                          <a:ea typeface="Century Gothic"/>
                          <a:cs typeface="Century Gothic"/>
                          <a:sym typeface="Century Gothic"/>
                        </a:rPr>
                        <a:t>30,350</a:t>
                      </a:r>
                      <a:endParaRPr sz="1250" b="0" i="0" u="none" strike="noStrike" cap="none">
                        <a:latin typeface="Century Gothic"/>
                        <a:ea typeface="Century Gothic"/>
                        <a:cs typeface="Century Gothic"/>
                        <a:sym typeface="Century Gothic"/>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tc>
                  <a:txBody>
                    <a:bodyPr/>
                    <a:lstStyle/>
                    <a:p>
                      <a:pPr marL="0" marR="0" lvl="0" indent="0" algn="r" rtl="0">
                        <a:lnSpc>
                          <a:spcPct val="100000"/>
                        </a:lnSpc>
                        <a:spcBef>
                          <a:spcPts val="0"/>
                        </a:spcBef>
                        <a:spcAft>
                          <a:spcPts val="0"/>
                        </a:spcAft>
                        <a:buNone/>
                      </a:pPr>
                      <a:endParaRPr sz="1250" b="0" i="0" u="none" strike="noStrike" cap="none">
                        <a:latin typeface="Century Gothic"/>
                        <a:ea typeface="Century Gothic"/>
                        <a:cs typeface="Century Gothic"/>
                        <a:sym typeface="Century Gothic"/>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tc>
                  <a:txBody>
                    <a:bodyPr/>
                    <a:lstStyle/>
                    <a:p>
                      <a:pPr marL="0" marR="0" lvl="0" indent="0" algn="r" rtl="0">
                        <a:lnSpc>
                          <a:spcPct val="100000"/>
                        </a:lnSpc>
                        <a:spcBef>
                          <a:spcPts val="0"/>
                        </a:spcBef>
                        <a:spcAft>
                          <a:spcPts val="0"/>
                        </a:spcAft>
                        <a:buNone/>
                      </a:pPr>
                      <a:r>
                        <a:rPr lang="en-US" sz="1250" u="none" strike="noStrike" cap="none">
                          <a:latin typeface="Century Gothic"/>
                          <a:ea typeface="Century Gothic"/>
                          <a:cs typeface="Century Gothic"/>
                          <a:sym typeface="Century Gothic"/>
                        </a:rPr>
                        <a:t>4,800.00</a:t>
                      </a:r>
                      <a:endParaRPr sz="1250" b="0" i="0" u="none" strike="noStrike" cap="none">
                        <a:latin typeface="Century Gothic"/>
                        <a:ea typeface="Century Gothic"/>
                        <a:cs typeface="Century Gothic"/>
                        <a:sym typeface="Century Gothic"/>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tc>
                  <a:txBody>
                    <a:bodyPr/>
                    <a:lstStyle/>
                    <a:p>
                      <a:pPr marL="0" marR="0" lvl="0" indent="0" algn="r" rtl="0">
                        <a:lnSpc>
                          <a:spcPct val="100000"/>
                        </a:lnSpc>
                        <a:spcBef>
                          <a:spcPts val="0"/>
                        </a:spcBef>
                        <a:spcAft>
                          <a:spcPts val="0"/>
                        </a:spcAft>
                        <a:buNone/>
                      </a:pPr>
                      <a:endParaRPr sz="1250" b="0" i="0" u="none" strike="noStrike" cap="none">
                        <a:latin typeface="Century Gothic"/>
                        <a:ea typeface="Century Gothic"/>
                        <a:cs typeface="Century Gothic"/>
                        <a:sym typeface="Century Gothic"/>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tc>
                  <a:txBody>
                    <a:bodyPr/>
                    <a:lstStyle/>
                    <a:p>
                      <a:pPr marL="0" marR="0" lvl="0" indent="0" algn="r" rtl="0">
                        <a:lnSpc>
                          <a:spcPct val="100000"/>
                        </a:lnSpc>
                        <a:spcBef>
                          <a:spcPts val="0"/>
                        </a:spcBef>
                        <a:spcAft>
                          <a:spcPts val="0"/>
                        </a:spcAft>
                        <a:buClr>
                          <a:srgbClr val="000000"/>
                        </a:buClr>
                        <a:buSzPts val="1250"/>
                        <a:buFont typeface="Arial"/>
                        <a:buNone/>
                      </a:pPr>
                      <a:r>
                        <a:rPr lang="en-US" sz="1250" u="none" strike="noStrike" cap="none">
                          <a:latin typeface="Century Gothic"/>
                          <a:ea typeface="Century Gothic"/>
                          <a:cs typeface="Century Gothic"/>
                          <a:sym typeface="Century Gothic"/>
                        </a:rPr>
                        <a:t>4,800.00</a:t>
                      </a:r>
                      <a:endParaRPr sz="1250" b="0" i="0" u="none" strike="noStrike" cap="none">
                        <a:latin typeface="Century Gothic"/>
                        <a:ea typeface="Century Gothic"/>
                        <a:cs typeface="Century Gothic"/>
                        <a:sym typeface="Century Gothic"/>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tc>
                  <a:txBody>
                    <a:bodyPr/>
                    <a:lstStyle/>
                    <a:p>
                      <a:pPr marL="0" marR="0" lvl="0" indent="0" algn="r" rtl="0">
                        <a:lnSpc>
                          <a:spcPct val="100000"/>
                        </a:lnSpc>
                        <a:spcBef>
                          <a:spcPts val="0"/>
                        </a:spcBef>
                        <a:spcAft>
                          <a:spcPts val="0"/>
                        </a:spcAft>
                        <a:buNone/>
                      </a:pPr>
                      <a:r>
                        <a:rPr lang="en-US" sz="1250" u="none" strike="noStrike" cap="none">
                          <a:latin typeface="Century Gothic"/>
                          <a:ea typeface="Century Gothic"/>
                          <a:cs typeface="Century Gothic"/>
                          <a:sym typeface="Century Gothic"/>
                        </a:rPr>
                        <a:t>30,350</a:t>
                      </a:r>
                      <a:endParaRPr sz="1250" b="0" i="0" u="none" strike="noStrike" cap="none">
                        <a:latin typeface="Century Gothic"/>
                        <a:ea typeface="Century Gothic"/>
                        <a:cs typeface="Century Gothic"/>
                        <a:sym typeface="Century Gothic"/>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tc>
                  <a:txBody>
                    <a:bodyPr/>
                    <a:lstStyle/>
                    <a:p>
                      <a:pPr marL="0" marR="0" lvl="0" indent="0" algn="r" rtl="0">
                        <a:lnSpc>
                          <a:spcPct val="100000"/>
                        </a:lnSpc>
                        <a:spcBef>
                          <a:spcPts val="0"/>
                        </a:spcBef>
                        <a:spcAft>
                          <a:spcPts val="0"/>
                        </a:spcAft>
                        <a:buNone/>
                      </a:pPr>
                      <a:r>
                        <a:rPr lang="en-US" sz="1250" u="none" strike="noStrike" cap="none">
                          <a:latin typeface="Century Gothic"/>
                          <a:ea typeface="Century Gothic"/>
                          <a:cs typeface="Century Gothic"/>
                          <a:sym typeface="Century Gothic"/>
                        </a:rPr>
                        <a:t>0,350</a:t>
                      </a:r>
                      <a:endParaRPr sz="1250" b="0" i="0" u="none" strike="noStrike" cap="none">
                        <a:latin typeface="Century Gothic"/>
                        <a:ea typeface="Century Gothic"/>
                        <a:cs typeface="Century Gothic"/>
                        <a:sym typeface="Century Gothic"/>
                      </a:endParaRPr>
                    </a:p>
                  </a:txBody>
                  <a:tcPr marL="35550" marR="35550" marT="44450" marB="44450" anchor="ctr">
                    <a:lnL w="12700" cap="flat" cmpd="sng">
                      <a:solidFill>
                        <a:srgbClr val="5963B8"/>
                      </a:solidFill>
                      <a:prstDash val="solid"/>
                      <a:round/>
                      <a:headEnd type="none" w="sm" len="sm"/>
                      <a:tailEnd type="none" w="sm" len="sm"/>
                    </a:lnL>
                    <a:lnR w="12700" cap="flat" cmpd="sng">
                      <a:solidFill>
                        <a:srgbClr val="5963B8"/>
                      </a:solidFill>
                      <a:prstDash val="solid"/>
                      <a:round/>
                      <a:headEnd type="none" w="sm" len="sm"/>
                      <a:tailEnd type="none" w="sm" len="sm"/>
                    </a:lnR>
                    <a:lnT w="12700" cap="flat" cmpd="sng">
                      <a:solidFill>
                        <a:srgbClr val="5963B8"/>
                      </a:solidFill>
                      <a:prstDash val="solid"/>
                      <a:round/>
                      <a:headEnd type="none" w="sm" len="sm"/>
                      <a:tailEnd type="none" w="sm" len="sm"/>
                    </a:lnT>
                    <a:lnB w="12700" cap="flat" cmpd="sng">
                      <a:solidFill>
                        <a:srgbClr val="5963B8"/>
                      </a:solidFill>
                      <a:prstDash val="solid"/>
                      <a:round/>
                      <a:headEnd type="none" w="sm" len="sm"/>
                      <a:tailEnd type="none" w="sm" len="sm"/>
                    </a:lnB>
                  </a:tcPr>
                </a:tc>
                <a:extLst>
                  <a:ext uri="{0D108BD9-81ED-4DB2-BD59-A6C34878D82A}">
                    <a16:rowId xmlns:a16="http://schemas.microsoft.com/office/drawing/2014/main" val="10016"/>
                  </a:ext>
                </a:extLst>
              </a:tr>
            </a:tbl>
          </a:graphicData>
        </a:graphic>
      </p:graphicFrame>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95"/>
        <p:cNvGrpSpPr/>
        <p:nvPr/>
      </p:nvGrpSpPr>
      <p:grpSpPr>
        <a:xfrm>
          <a:off x="0" y="0"/>
          <a:ext cx="0" cy="0"/>
          <a:chOff x="0" y="0"/>
          <a:chExt cx="0" cy="0"/>
        </a:xfrm>
      </p:grpSpPr>
      <p:sp>
        <p:nvSpPr>
          <p:cNvPr id="196" name="Google Shape;196;gab057eefc0_1_113"/>
          <p:cNvSpPr txBox="1">
            <a:spLocks noGrp="1"/>
          </p:cNvSpPr>
          <p:nvPr>
            <p:ph type="title"/>
          </p:nvPr>
        </p:nvSpPr>
        <p:spPr>
          <a:xfrm>
            <a:off x="838200" y="365127"/>
            <a:ext cx="10515600" cy="1325563"/>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SzPts val="4400"/>
              <a:buNone/>
            </a:pPr>
            <a:r>
              <a:rPr lang="en-US"/>
              <a:t>Creating An Adjusted Trial Balance Using a Worksheet</a:t>
            </a:r>
            <a:endParaRPr/>
          </a:p>
        </p:txBody>
      </p:sp>
      <p:sp>
        <p:nvSpPr>
          <p:cNvPr id="197" name="Google Shape;197;gab057eefc0_1_113"/>
          <p:cNvSpPr txBox="1">
            <a:spLocks noGrp="1"/>
          </p:cNvSpPr>
          <p:nvPr>
            <p:ph type="body" idx="1"/>
          </p:nvPr>
        </p:nvSpPr>
        <p:spPr>
          <a:xfrm>
            <a:off x="838200" y="1825625"/>
            <a:ext cx="4928419" cy="4351338"/>
          </a:xfrm>
          <a:prstGeom prst="rect">
            <a:avLst/>
          </a:prstGeom>
          <a:noFill/>
          <a:ln>
            <a:noFill/>
          </a:ln>
        </p:spPr>
        <p:txBody>
          <a:bodyPr spcFirstLastPara="1" wrap="square" lIns="91425" tIns="45700" rIns="91425" bIns="45700" anchor="t" anchorCtr="0">
            <a:noAutofit/>
          </a:bodyPr>
          <a:lstStyle/>
          <a:p>
            <a:pPr marL="50800" lvl="0" indent="0" algn="l" rtl="0">
              <a:lnSpc>
                <a:spcPct val="90000"/>
              </a:lnSpc>
              <a:spcBef>
                <a:spcPts val="750"/>
              </a:spcBef>
              <a:spcAft>
                <a:spcPts val="0"/>
              </a:spcAft>
              <a:buSzPts val="2800"/>
              <a:buNone/>
            </a:pPr>
            <a:r>
              <a:rPr lang="en-US"/>
              <a:t>Once we have made all the adjustments to the ledger accounts and we have run the adjusted trial balance and feel confident all assets, liabilities, capital accounts, revenues, and expenses are recorded and are being reported according to GAAP (or, if we are a small business, as close to GAAP as we want to be), then we are ready for the final step: to create the financial statements.</a:t>
            </a:r>
            <a:endParaRPr/>
          </a:p>
        </p:txBody>
      </p:sp>
      <p:pic>
        <p:nvPicPr>
          <p:cNvPr id="198" name="Google Shape;198;gab057eefc0_1_113" descr="a pile of US currency."/>
          <p:cNvPicPr preferRelativeResize="0"/>
          <p:nvPr/>
        </p:nvPicPr>
        <p:blipFill rotWithShape="1">
          <a:blip r:embed="rId3">
            <a:alphaModFix/>
          </a:blip>
          <a:srcRect/>
          <a:stretch/>
        </p:blipFill>
        <p:spPr>
          <a:xfrm>
            <a:off x="6273800" y="1984273"/>
            <a:ext cx="5080000" cy="3390900"/>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02"/>
        <p:cNvGrpSpPr/>
        <p:nvPr/>
      </p:nvGrpSpPr>
      <p:grpSpPr>
        <a:xfrm>
          <a:off x="0" y="0"/>
          <a:ext cx="0" cy="0"/>
          <a:chOff x="0" y="0"/>
          <a:chExt cx="0" cy="0"/>
        </a:xfrm>
      </p:grpSpPr>
      <p:sp>
        <p:nvSpPr>
          <p:cNvPr id="203" name="Google Shape;203;ga241e3cd5e_0_102"/>
          <p:cNvSpPr txBox="1">
            <a:spLocks noGrp="1"/>
          </p:cNvSpPr>
          <p:nvPr>
            <p:ph type="title"/>
          </p:nvPr>
        </p:nvSpPr>
        <p:spPr>
          <a:xfrm>
            <a:off x="838200" y="365127"/>
            <a:ext cx="10515600" cy="1325700"/>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4400"/>
              <a:buFont typeface="Century Gothic"/>
              <a:buNone/>
            </a:pPr>
            <a:r>
              <a:rPr lang="en-US"/>
              <a:t>Practice Question 2</a:t>
            </a:r>
            <a:endParaRPr/>
          </a:p>
        </p:txBody>
      </p:sp>
      <p:sp>
        <p:nvSpPr>
          <p:cNvPr id="204" name="Google Shape;204;ga241e3cd5e_0_102"/>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Autofit/>
          </a:bodyPr>
          <a:lstStyle/>
          <a:p>
            <a:pPr marL="6350" lvl="0" indent="-6350" algn="l" rtl="0">
              <a:lnSpc>
                <a:spcPct val="90000"/>
              </a:lnSpc>
              <a:spcBef>
                <a:spcPts val="750"/>
              </a:spcBef>
              <a:spcAft>
                <a:spcPts val="0"/>
              </a:spcAft>
              <a:buSzPts val="2800"/>
              <a:buNone/>
            </a:pPr>
            <a:r>
              <a:rPr lang="en-US"/>
              <a:t>Kwan Chou has finished putting together adjusting entries and rebalanced the accounts for the most recent accounting period. She now needs to put together an Adjusted Trial Balance. Which of the following tools is best for her to use to prepare for the Trial Balance?</a:t>
            </a:r>
            <a:endParaRPr/>
          </a:p>
          <a:p>
            <a:pPr marL="6350" lvl="0" indent="-6350" algn="l" rtl="0">
              <a:lnSpc>
                <a:spcPct val="90000"/>
              </a:lnSpc>
              <a:spcBef>
                <a:spcPts val="750"/>
              </a:spcBef>
              <a:spcAft>
                <a:spcPts val="0"/>
              </a:spcAft>
              <a:buSzPts val="2800"/>
              <a:buNone/>
            </a:pPr>
            <a:endParaRPr/>
          </a:p>
          <a:p>
            <a:pPr marL="914400" lvl="0" indent="-457200" algn="l" rtl="0">
              <a:lnSpc>
                <a:spcPct val="90000"/>
              </a:lnSpc>
              <a:spcBef>
                <a:spcPts val="750"/>
              </a:spcBef>
              <a:spcAft>
                <a:spcPts val="0"/>
              </a:spcAft>
              <a:buSzPts val="2100"/>
              <a:buFont typeface="Arial"/>
              <a:buAutoNum type="alphaUcPeriod"/>
            </a:pPr>
            <a:r>
              <a:rPr lang="en-US"/>
              <a:t>Worksheet</a:t>
            </a:r>
            <a:endParaRPr/>
          </a:p>
          <a:p>
            <a:pPr marL="914400" lvl="0" indent="-457200" algn="l" rtl="0">
              <a:lnSpc>
                <a:spcPct val="90000"/>
              </a:lnSpc>
              <a:spcBef>
                <a:spcPts val="750"/>
              </a:spcBef>
              <a:spcAft>
                <a:spcPts val="0"/>
              </a:spcAft>
              <a:buSzPts val="2100"/>
              <a:buFont typeface="Arial"/>
              <a:buAutoNum type="alphaUcPeriod"/>
            </a:pPr>
            <a:r>
              <a:rPr lang="en-US"/>
              <a:t>Balance Sheet </a:t>
            </a:r>
            <a:endParaRPr/>
          </a:p>
          <a:p>
            <a:pPr marL="914400" lvl="0" indent="-457200" algn="l" rtl="0">
              <a:lnSpc>
                <a:spcPct val="90000"/>
              </a:lnSpc>
              <a:spcBef>
                <a:spcPts val="750"/>
              </a:spcBef>
              <a:spcAft>
                <a:spcPts val="0"/>
              </a:spcAft>
              <a:buSzPts val="2100"/>
              <a:buFont typeface="Arial"/>
              <a:buAutoNum type="alphaUcPeriod"/>
            </a:pPr>
            <a:r>
              <a:rPr lang="en-US"/>
              <a:t>Income Statement</a:t>
            </a:r>
            <a:endParaRPr/>
          </a:p>
          <a:p>
            <a:pPr marL="914400" lvl="0" indent="-457200" algn="l" rtl="0">
              <a:lnSpc>
                <a:spcPct val="90000"/>
              </a:lnSpc>
              <a:spcBef>
                <a:spcPts val="750"/>
              </a:spcBef>
              <a:spcAft>
                <a:spcPts val="0"/>
              </a:spcAft>
              <a:buSzPts val="2100"/>
              <a:buFont typeface="Arial"/>
              <a:buAutoNum type="alphaUcPeriod"/>
            </a:pPr>
            <a:r>
              <a:rPr lang="en-US"/>
              <a:t>Bank Statement</a:t>
            </a:r>
            <a:endParaRPr/>
          </a:p>
          <a:p>
            <a:pPr marL="38100" lvl="0" indent="0" algn="l" rtl="0">
              <a:lnSpc>
                <a:spcPct val="90000"/>
              </a:lnSpc>
              <a:spcBef>
                <a:spcPts val="750"/>
              </a:spcBef>
              <a:spcAft>
                <a:spcPts val="0"/>
              </a:spcAft>
              <a:buSzPts val="2800"/>
              <a:buNone/>
            </a:pPr>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08"/>
        <p:cNvGrpSpPr/>
        <p:nvPr/>
      </p:nvGrpSpPr>
      <p:grpSpPr>
        <a:xfrm>
          <a:off x="0" y="0"/>
          <a:ext cx="0" cy="0"/>
          <a:chOff x="0" y="0"/>
          <a:chExt cx="0" cy="0"/>
        </a:xfrm>
      </p:grpSpPr>
      <p:sp>
        <p:nvSpPr>
          <p:cNvPr id="209" name="Google Shape;209;p10"/>
          <p:cNvSpPr txBox="1">
            <a:spLocks noGrp="1"/>
          </p:cNvSpPr>
          <p:nvPr>
            <p:ph type="title"/>
          </p:nvPr>
        </p:nvSpPr>
        <p:spPr>
          <a:xfrm>
            <a:off x="838200" y="537883"/>
            <a:ext cx="10515600" cy="2689500"/>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chemeClr val="dk1"/>
              </a:buClr>
              <a:buSzPts val="5000"/>
              <a:buFont typeface="Century Gothic"/>
              <a:buNone/>
            </a:pPr>
            <a:r>
              <a:rPr lang="en-US"/>
              <a:t>Preparing Financial Statements</a:t>
            </a:r>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13"/>
        <p:cNvGrpSpPr/>
        <p:nvPr/>
      </p:nvGrpSpPr>
      <p:grpSpPr>
        <a:xfrm>
          <a:off x="0" y="0"/>
          <a:ext cx="0" cy="0"/>
          <a:chOff x="0" y="0"/>
          <a:chExt cx="0" cy="0"/>
        </a:xfrm>
      </p:grpSpPr>
      <p:sp>
        <p:nvSpPr>
          <p:cNvPr id="214" name="Google Shape;214;p11"/>
          <p:cNvSpPr txBox="1">
            <a:spLocks noGrp="1"/>
          </p:cNvSpPr>
          <p:nvPr>
            <p:ph type="title"/>
          </p:nvPr>
        </p:nvSpPr>
        <p:spPr>
          <a:xfrm>
            <a:off x="838200" y="365127"/>
            <a:ext cx="10515600" cy="1325700"/>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4400"/>
              <a:buFont typeface="Century Gothic"/>
              <a:buNone/>
            </a:pPr>
            <a:r>
              <a:rPr lang="en-US"/>
              <a:t>Learning Outcomes: Preparing Financial Statements</a:t>
            </a:r>
            <a:endParaRPr/>
          </a:p>
        </p:txBody>
      </p:sp>
      <p:sp>
        <p:nvSpPr>
          <p:cNvPr id="215" name="Google Shape;215;p11"/>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Autofit/>
          </a:bodyPr>
          <a:lstStyle/>
          <a:p>
            <a:pPr marL="38100" lvl="0" indent="0" algn="l" rtl="0">
              <a:lnSpc>
                <a:spcPct val="90000"/>
              </a:lnSpc>
              <a:spcBef>
                <a:spcPts val="750"/>
              </a:spcBef>
              <a:spcAft>
                <a:spcPts val="0"/>
              </a:spcAft>
              <a:buSzPts val="2800"/>
              <a:buNone/>
            </a:pPr>
            <a:r>
              <a:rPr lang="en-US" sz="2400"/>
              <a:t>4.4: Use an adjusted trial balance to prepare financial statements</a:t>
            </a:r>
            <a:endParaRPr/>
          </a:p>
          <a:p>
            <a:pPr marL="582930" lvl="0" indent="0" algn="l" rtl="0">
              <a:lnSpc>
                <a:spcPct val="90000"/>
              </a:lnSpc>
              <a:spcBef>
                <a:spcPts val="375"/>
              </a:spcBef>
              <a:spcAft>
                <a:spcPts val="0"/>
              </a:spcAft>
              <a:buClr>
                <a:schemeClr val="dk1"/>
              </a:buClr>
              <a:buSzPts val="1100"/>
              <a:buFont typeface="Arial"/>
              <a:buNone/>
            </a:pPr>
            <a:r>
              <a:rPr lang="en-US" sz="2000"/>
              <a:t>4.4.1: Prepare an income statement</a:t>
            </a:r>
            <a:endParaRPr sz="2000"/>
          </a:p>
          <a:p>
            <a:pPr marL="582930" lvl="0" indent="0" algn="l" rtl="0">
              <a:lnSpc>
                <a:spcPct val="90000"/>
              </a:lnSpc>
              <a:spcBef>
                <a:spcPts val="375"/>
              </a:spcBef>
              <a:spcAft>
                <a:spcPts val="0"/>
              </a:spcAft>
              <a:buClr>
                <a:schemeClr val="dk1"/>
              </a:buClr>
              <a:buSzPts val="1100"/>
              <a:buFont typeface="Arial"/>
              <a:buNone/>
            </a:pPr>
            <a:r>
              <a:rPr lang="en-US" sz="2000"/>
              <a:t>4.4.2: Prepare a statement of owner's equity</a:t>
            </a:r>
            <a:endParaRPr sz="2000"/>
          </a:p>
          <a:p>
            <a:pPr marL="582930" lvl="0" indent="0" algn="l" rtl="0">
              <a:lnSpc>
                <a:spcPct val="90000"/>
              </a:lnSpc>
              <a:spcBef>
                <a:spcPts val="375"/>
              </a:spcBef>
              <a:spcAft>
                <a:spcPts val="0"/>
              </a:spcAft>
              <a:buClr>
                <a:schemeClr val="dk1"/>
              </a:buClr>
              <a:buSzPts val="1100"/>
              <a:buFont typeface="Arial"/>
              <a:buNone/>
            </a:pPr>
            <a:r>
              <a:rPr lang="en-US" sz="2000"/>
              <a:t>4.4.3: Prepare a balance sheet</a:t>
            </a:r>
            <a:endParaRPr sz="2000"/>
          </a:p>
          <a:p>
            <a:pPr marL="582930" lvl="0" indent="0" algn="l" rtl="0">
              <a:lnSpc>
                <a:spcPct val="90000"/>
              </a:lnSpc>
              <a:spcBef>
                <a:spcPts val="375"/>
              </a:spcBef>
              <a:spcAft>
                <a:spcPts val="0"/>
              </a:spcAft>
              <a:buClr>
                <a:schemeClr val="dk1"/>
              </a:buClr>
              <a:buSzPts val="1100"/>
              <a:buFont typeface="Arial"/>
              <a:buNone/>
            </a:pPr>
            <a:r>
              <a:rPr lang="en-US" sz="2000"/>
              <a:t>4.4.4: Identify the three main components of the statement of cash flows</a:t>
            </a:r>
            <a:endParaRPr sz="2000"/>
          </a:p>
          <a:p>
            <a:pPr marL="582930" lvl="0" indent="0" algn="l" rtl="0">
              <a:lnSpc>
                <a:spcPct val="90000"/>
              </a:lnSpc>
              <a:spcBef>
                <a:spcPts val="375"/>
              </a:spcBef>
              <a:spcAft>
                <a:spcPts val="0"/>
              </a:spcAft>
              <a:buClr>
                <a:schemeClr val="dk1"/>
              </a:buClr>
              <a:buSzPts val="1100"/>
              <a:buFont typeface="Arial"/>
              <a:buNone/>
            </a:pPr>
            <a:endParaRPr sz="2000"/>
          </a:p>
          <a:p>
            <a:pPr marL="582930" lvl="1" indent="0" algn="l" rtl="0">
              <a:lnSpc>
                <a:spcPct val="90000"/>
              </a:lnSpc>
              <a:spcBef>
                <a:spcPts val="375"/>
              </a:spcBef>
              <a:spcAft>
                <a:spcPts val="0"/>
              </a:spcAft>
              <a:buSzPts val="2400"/>
              <a:buNone/>
            </a:pPr>
            <a:endParaRPr sz="200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20"/>
        <p:cNvGrpSpPr/>
        <p:nvPr/>
      </p:nvGrpSpPr>
      <p:grpSpPr>
        <a:xfrm>
          <a:off x="0" y="0"/>
          <a:ext cx="0" cy="0"/>
          <a:chOff x="0" y="0"/>
          <a:chExt cx="0" cy="0"/>
        </a:xfrm>
      </p:grpSpPr>
      <p:sp>
        <p:nvSpPr>
          <p:cNvPr id="221" name="Google Shape;221;gab057eefc0_1_120"/>
          <p:cNvSpPr txBox="1">
            <a:spLocks noGrp="1"/>
          </p:cNvSpPr>
          <p:nvPr>
            <p:ph type="title"/>
          </p:nvPr>
        </p:nvSpPr>
        <p:spPr>
          <a:xfrm>
            <a:off x="838200" y="365127"/>
            <a:ext cx="10515600" cy="1325563"/>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SzPts val="4400"/>
              <a:buNone/>
            </a:pPr>
            <a:r>
              <a:rPr lang="en-US"/>
              <a:t>Prepare an Income Statement</a:t>
            </a:r>
            <a:endParaRPr/>
          </a:p>
        </p:txBody>
      </p:sp>
      <p:sp>
        <p:nvSpPr>
          <p:cNvPr id="222" name="Google Shape;222;gab057eefc0_1_120"/>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p>
            <a:pPr marL="457200" lvl="0" indent="-406400" algn="l" rtl="0">
              <a:lnSpc>
                <a:spcPct val="90000"/>
              </a:lnSpc>
              <a:spcBef>
                <a:spcPts val="750"/>
              </a:spcBef>
              <a:spcAft>
                <a:spcPts val="0"/>
              </a:spcAft>
              <a:buSzPts val="2800"/>
              <a:buChar char="•"/>
            </a:pPr>
            <a:r>
              <a:rPr lang="en-US"/>
              <a:t>The first statement to prepare from the Adjusted Trial Balance is the Income Statement.</a:t>
            </a:r>
            <a:endParaRPr/>
          </a:p>
          <a:p>
            <a:pPr marL="914400" lvl="1" indent="-381000" algn="l" rtl="0">
              <a:lnSpc>
                <a:spcPct val="90000"/>
              </a:lnSpc>
              <a:spcBef>
                <a:spcPts val="375"/>
              </a:spcBef>
              <a:spcAft>
                <a:spcPts val="0"/>
              </a:spcAft>
              <a:buSzPts val="2400"/>
              <a:buChar char="•"/>
            </a:pPr>
            <a:r>
              <a:rPr lang="en-US"/>
              <a:t>The income statement, sometimes called a statement of earning, or a profit and loss (P&amp;L) shows the results of operations by reporting net income. Net income is revenues less expenses (see the highlighted accounts on the adjusted trial balance above).</a:t>
            </a:r>
            <a:endParaRPr/>
          </a:p>
          <a:p>
            <a:pPr marL="914400" lvl="1" indent="-381000" algn="l" rtl="0">
              <a:lnSpc>
                <a:spcPct val="90000"/>
              </a:lnSpc>
              <a:spcBef>
                <a:spcPts val="375"/>
              </a:spcBef>
              <a:spcAft>
                <a:spcPts val="0"/>
              </a:spcAft>
              <a:buSzPts val="2400"/>
              <a:buChar char="•"/>
            </a:pPr>
            <a:r>
              <a:rPr lang="en-US"/>
              <a:t>When we compile these reports, we don’t use debits and credits. Those are only used when we are recording transactions. For these reports, we just use regular numbers that ordinary people can easily grasp.</a:t>
            </a:r>
            <a:endParaRPr/>
          </a:p>
          <a:p>
            <a:pPr marL="914400" lvl="1" indent="-381000" algn="l" rtl="0">
              <a:lnSpc>
                <a:spcPct val="90000"/>
              </a:lnSpc>
              <a:spcBef>
                <a:spcPts val="375"/>
              </a:spcBef>
              <a:spcAft>
                <a:spcPts val="0"/>
              </a:spcAft>
              <a:buSzPts val="2400"/>
              <a:buChar char="•"/>
            </a:pPr>
            <a:r>
              <a:rPr lang="en-US"/>
              <a:t>The expenses are all listed and a single underline showing we are subtotaling them, with that subtotal listed directly underneath the revenue - the bottom line. Net Income is shown as the combination of the two numbers above it. The external user knows the net income is revenue minus expenses, so we don’t have to reiterate that on the statement. </a:t>
            </a:r>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27"/>
        <p:cNvGrpSpPr/>
        <p:nvPr/>
      </p:nvGrpSpPr>
      <p:grpSpPr>
        <a:xfrm>
          <a:off x="0" y="0"/>
          <a:ext cx="0" cy="0"/>
          <a:chOff x="0" y="0"/>
          <a:chExt cx="0" cy="0"/>
        </a:xfrm>
      </p:grpSpPr>
      <p:sp>
        <p:nvSpPr>
          <p:cNvPr id="228" name="Google Shape;228;gab057eefc0_1_126"/>
          <p:cNvSpPr txBox="1">
            <a:spLocks noGrp="1"/>
          </p:cNvSpPr>
          <p:nvPr>
            <p:ph type="title"/>
          </p:nvPr>
        </p:nvSpPr>
        <p:spPr/>
        <p:txBody>
          <a:bodyPr/>
          <a:lstStyle/>
          <a:p>
            <a:pPr lvl="0"/>
            <a:r>
              <a:rPr lang="en-US"/>
              <a:t>Prepare a Statement of Owner’s Equity</a:t>
            </a:r>
          </a:p>
        </p:txBody>
      </p:sp>
      <p:sp>
        <p:nvSpPr>
          <p:cNvPr id="229" name="Google Shape;229;gab057eefc0_1_126"/>
          <p:cNvSpPr txBox="1">
            <a:spLocks noGrp="1"/>
          </p:cNvSpPr>
          <p:nvPr>
            <p:ph type="body" idx="1"/>
          </p:nvPr>
        </p:nvSpPr>
        <p:spPr>
          <a:xfrm>
            <a:off x="838200" y="1825625"/>
            <a:ext cx="10515600" cy="1212997"/>
          </a:xfrm>
        </p:spPr>
        <p:txBody>
          <a:bodyPr/>
          <a:lstStyle/>
          <a:p>
            <a:pPr marL="50800" lvl="0" indent="0">
              <a:buNone/>
            </a:pPr>
            <a:r>
              <a:rPr lang="en-US" dirty="0"/>
              <a:t>The statement of owner’s equity builds off the income statement, starting with revenues and expenses combined ($1,350 net income), adding capital, and subtracting any withdrawals.</a:t>
            </a:r>
          </a:p>
        </p:txBody>
      </p:sp>
      <p:graphicFrame>
        <p:nvGraphicFramePr>
          <p:cNvPr id="4" name="Table 3">
            <a:extLst>
              <a:ext uri="{FF2B5EF4-FFF2-40B4-BE49-F238E27FC236}">
                <a16:creationId xmlns:a16="http://schemas.microsoft.com/office/drawing/2014/main" id="{AB86AADE-EEF8-6E48-A0F3-0C1E5EA2740C}"/>
              </a:ext>
            </a:extLst>
          </p:cNvPr>
          <p:cNvGraphicFramePr>
            <a:graphicFrameLocks noGrp="1"/>
          </p:cNvGraphicFramePr>
          <p:nvPr>
            <p:extLst>
              <p:ext uri="{D42A27DB-BD31-4B8C-83A1-F6EECF244321}">
                <p14:modId xmlns:p14="http://schemas.microsoft.com/office/powerpoint/2010/main" val="3188087104"/>
              </p:ext>
            </p:extLst>
          </p:nvPr>
        </p:nvGraphicFramePr>
        <p:xfrm>
          <a:off x="1582207" y="2920339"/>
          <a:ext cx="9027586" cy="3703320"/>
        </p:xfrm>
        <a:graphic>
          <a:graphicData uri="http://schemas.openxmlformats.org/drawingml/2006/table">
            <a:tbl>
              <a:tblPr firstRow="1">
                <a:tableStyleId>{00A15C55-8517-42AA-B614-E9B94910E393}</a:tableStyleId>
              </a:tblPr>
              <a:tblGrid>
                <a:gridCol w="6994634">
                  <a:extLst>
                    <a:ext uri="{9D8B030D-6E8A-4147-A177-3AD203B41FA5}">
                      <a16:colId xmlns:a16="http://schemas.microsoft.com/office/drawing/2014/main" val="1762943059"/>
                    </a:ext>
                  </a:extLst>
                </a:gridCol>
                <a:gridCol w="2032952">
                  <a:extLst>
                    <a:ext uri="{9D8B030D-6E8A-4147-A177-3AD203B41FA5}">
                      <a16:colId xmlns:a16="http://schemas.microsoft.com/office/drawing/2014/main" val="3879439815"/>
                    </a:ext>
                  </a:extLst>
                </a:gridCol>
              </a:tblGrid>
              <a:tr h="0">
                <a:tc gridSpan="2">
                  <a:txBody>
                    <a:bodyPr/>
                    <a:lstStyle/>
                    <a:p>
                      <a:pPr algn="ctr"/>
                      <a:r>
                        <a:rPr lang="en-US" sz="1800" dirty="0" err="1">
                          <a:latin typeface="Century Gothic" panose="020B0502020202020204" pitchFamily="34" charset="0"/>
                        </a:rPr>
                        <a:t>NeatNiks</a:t>
                      </a:r>
                      <a:endParaRPr lang="en-US" sz="1800" dirty="0">
                        <a:latin typeface="Century Gothic" panose="020B0502020202020204" pitchFamily="34" charset="0"/>
                      </a:endParaRPr>
                    </a:p>
                    <a:p>
                      <a:pPr algn="ctr"/>
                      <a:r>
                        <a:rPr lang="en-US" sz="1800" dirty="0">
                          <a:latin typeface="Century Gothic" panose="020B0502020202020204" pitchFamily="34" charset="0"/>
                        </a:rPr>
                        <a:t>Statement of Owner’s Equity</a:t>
                      </a:r>
                    </a:p>
                    <a:p>
                      <a:pPr algn="ctr"/>
                      <a:r>
                        <a:rPr lang="en-US" sz="1800" dirty="0">
                          <a:latin typeface="Century Gothic" panose="020B0502020202020204" pitchFamily="34" charset="0"/>
                        </a:rPr>
                        <a:t>For the month ended October 31, 20XX</a:t>
                      </a:r>
                    </a:p>
                  </a:txBody>
                  <a:tcPr anchor="ctr"/>
                </a:tc>
                <a:tc hMerge="1">
                  <a:txBody>
                    <a:bodyPr/>
                    <a:lstStyle/>
                    <a:p>
                      <a:endParaRPr lang="en-US"/>
                    </a:p>
                  </a:txBody>
                  <a:tcPr/>
                </a:tc>
                <a:extLst>
                  <a:ext uri="{0D108BD9-81ED-4DB2-BD59-A6C34878D82A}">
                    <a16:rowId xmlns:a16="http://schemas.microsoft.com/office/drawing/2014/main" val="1473904546"/>
                  </a:ext>
                </a:extLst>
              </a:tr>
              <a:tr h="0">
                <a:tc>
                  <a:txBody>
                    <a:bodyPr/>
                    <a:lstStyle/>
                    <a:p>
                      <a:pPr algn="l" fontAlgn="ctr"/>
                      <a:r>
                        <a:rPr lang="en-US" sz="1800" b="1" dirty="0">
                          <a:effectLst/>
                          <a:latin typeface="Century Gothic" panose="020B0502020202020204" pitchFamily="34" charset="0"/>
                        </a:rPr>
                        <a:t>Nick Frank, Capital, October 1, 20XX</a:t>
                      </a:r>
                    </a:p>
                  </a:txBody>
                  <a:tcPr marL="76200" marR="76200" marT="95250" marB="95250" anchor="ctr"/>
                </a:tc>
                <a:tc>
                  <a:txBody>
                    <a:bodyPr/>
                    <a:lstStyle/>
                    <a:p>
                      <a:pPr algn="r" fontAlgn="ctr"/>
                      <a:r>
                        <a:rPr lang="en-US" sz="1800" dirty="0">
                          <a:effectLst/>
                          <a:latin typeface="Century Gothic" panose="020B0502020202020204" pitchFamily="34" charset="0"/>
                        </a:rPr>
                        <a:t>$0</a:t>
                      </a:r>
                    </a:p>
                  </a:txBody>
                  <a:tcPr marL="76200" marR="76200" marT="95250" marB="95250" anchor="ctr"/>
                </a:tc>
                <a:extLst>
                  <a:ext uri="{0D108BD9-81ED-4DB2-BD59-A6C34878D82A}">
                    <a16:rowId xmlns:a16="http://schemas.microsoft.com/office/drawing/2014/main" val="4251673556"/>
                  </a:ext>
                </a:extLst>
              </a:tr>
              <a:tr h="0">
                <a:tc>
                  <a:txBody>
                    <a:bodyPr/>
                    <a:lstStyle/>
                    <a:p>
                      <a:pPr algn="l" fontAlgn="ctr"/>
                      <a:r>
                        <a:rPr lang="en-US" sz="1800" b="1" dirty="0">
                          <a:effectLst/>
                          <a:latin typeface="Century Gothic" panose="020B0502020202020204" pitchFamily="34" charset="0"/>
                        </a:rPr>
                        <a:t>Owner contributions</a:t>
                      </a:r>
                    </a:p>
                  </a:txBody>
                  <a:tcPr marL="76200" marR="76200" marT="95250" marB="95250" anchor="ctr"/>
                </a:tc>
                <a:tc>
                  <a:txBody>
                    <a:bodyPr/>
                    <a:lstStyle/>
                    <a:p>
                      <a:pPr algn="r" fontAlgn="ctr"/>
                      <a:r>
                        <a:rPr lang="en-US" sz="1800" dirty="0">
                          <a:effectLst/>
                          <a:latin typeface="Century Gothic" panose="020B0502020202020204" pitchFamily="34" charset="0"/>
                        </a:rPr>
                        <a:t>20,000</a:t>
                      </a:r>
                    </a:p>
                  </a:txBody>
                  <a:tcPr marL="76200" marR="76200" marT="95250" marB="95250" anchor="ctr"/>
                </a:tc>
                <a:extLst>
                  <a:ext uri="{0D108BD9-81ED-4DB2-BD59-A6C34878D82A}">
                    <a16:rowId xmlns:a16="http://schemas.microsoft.com/office/drawing/2014/main" val="1538587494"/>
                  </a:ext>
                </a:extLst>
              </a:tr>
              <a:tr h="0">
                <a:tc>
                  <a:txBody>
                    <a:bodyPr/>
                    <a:lstStyle/>
                    <a:p>
                      <a:pPr algn="l" fontAlgn="ctr"/>
                      <a:r>
                        <a:rPr lang="en-US" sz="1800" b="1" dirty="0">
                          <a:effectLst/>
                          <a:latin typeface="Century Gothic" panose="020B0502020202020204" pitchFamily="34" charset="0"/>
                        </a:rPr>
                        <a:t>Net income/(loss) for the month</a:t>
                      </a:r>
                    </a:p>
                  </a:txBody>
                  <a:tcPr marL="76200" marR="76200" marT="95250" marB="95250" anchor="ctr"/>
                </a:tc>
                <a:tc>
                  <a:txBody>
                    <a:bodyPr/>
                    <a:lstStyle/>
                    <a:p>
                      <a:pPr algn="r" fontAlgn="ctr"/>
                      <a:r>
                        <a:rPr lang="en-US" sz="1800" dirty="0">
                          <a:effectLst/>
                          <a:latin typeface="Century Gothic" panose="020B0502020202020204" pitchFamily="34" charset="0"/>
                        </a:rPr>
                        <a:t>1,350</a:t>
                      </a:r>
                    </a:p>
                  </a:txBody>
                  <a:tcPr marL="76200" marR="76200" marT="95250" marB="95250" anchor="ct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06584827"/>
                  </a:ext>
                </a:extLst>
              </a:tr>
              <a:tr h="0">
                <a:tc>
                  <a:txBody>
                    <a:bodyPr/>
                    <a:lstStyle/>
                    <a:p>
                      <a:pPr algn="l" fontAlgn="ctr"/>
                      <a:endParaRPr lang="en-US" sz="1800" b="1" dirty="0">
                        <a:effectLst/>
                        <a:latin typeface="Century Gothic" panose="020B0502020202020204" pitchFamily="34" charset="0"/>
                      </a:endParaRPr>
                    </a:p>
                  </a:txBody>
                  <a:tcPr marL="76200" marR="76200" marT="95250" marB="95250" anchor="ctr"/>
                </a:tc>
                <a:tc>
                  <a:txBody>
                    <a:bodyPr/>
                    <a:lstStyle/>
                    <a:p>
                      <a:pPr algn="r" fontAlgn="ctr"/>
                      <a:r>
                        <a:rPr lang="en-US" sz="1800" dirty="0">
                          <a:effectLst/>
                          <a:latin typeface="Century Gothic" panose="020B0502020202020204" pitchFamily="34" charset="0"/>
                        </a:rPr>
                        <a:t>21,350</a:t>
                      </a:r>
                    </a:p>
                  </a:txBody>
                  <a:tcPr marL="76200" marR="76200" marT="95250" marB="95250" anchor="ct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2968759380"/>
                  </a:ext>
                </a:extLst>
              </a:tr>
              <a:tr h="0">
                <a:tc>
                  <a:txBody>
                    <a:bodyPr/>
                    <a:lstStyle/>
                    <a:p>
                      <a:pPr algn="l" fontAlgn="ctr"/>
                      <a:r>
                        <a:rPr lang="en-US" sz="1800" b="1" dirty="0">
                          <a:effectLst/>
                          <a:latin typeface="Century Gothic" panose="020B0502020202020204" pitchFamily="34" charset="0"/>
                        </a:rPr>
                        <a:t>Owner withdrawals</a:t>
                      </a:r>
                    </a:p>
                  </a:txBody>
                  <a:tcPr marL="76200" marR="76200" marT="95250" marB="95250" anchor="ctr"/>
                </a:tc>
                <a:tc>
                  <a:txBody>
                    <a:bodyPr/>
                    <a:lstStyle/>
                    <a:p>
                      <a:pPr algn="r" fontAlgn="ctr"/>
                      <a:r>
                        <a:rPr lang="en-US" sz="1800" dirty="0">
                          <a:effectLst/>
                          <a:latin typeface="Century Gothic" panose="020B0502020202020204" pitchFamily="34" charset="0"/>
                        </a:rPr>
                        <a:t>(4,000)</a:t>
                      </a:r>
                    </a:p>
                  </a:txBody>
                  <a:tcPr marL="76200" marR="76200" marT="95250" marB="95250" anchor="ct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10235860"/>
                  </a:ext>
                </a:extLst>
              </a:tr>
              <a:tr h="0">
                <a:tc>
                  <a:txBody>
                    <a:bodyPr/>
                    <a:lstStyle/>
                    <a:p>
                      <a:pPr algn="l" fontAlgn="ctr"/>
                      <a:r>
                        <a:rPr lang="en-US" sz="1800" b="1" dirty="0">
                          <a:effectLst/>
                          <a:latin typeface="Century Gothic" panose="020B0502020202020204" pitchFamily="34" charset="0"/>
                        </a:rPr>
                        <a:t>Nick Frank, Capital, October 31, 20XX</a:t>
                      </a:r>
                    </a:p>
                  </a:txBody>
                  <a:tcPr marL="76200" marR="76200" marT="95250" marB="95250" anchor="ctr"/>
                </a:tc>
                <a:tc>
                  <a:txBody>
                    <a:bodyPr/>
                    <a:lstStyle/>
                    <a:p>
                      <a:pPr algn="r" fontAlgn="ctr"/>
                      <a:r>
                        <a:rPr lang="en-US" sz="1800" dirty="0">
                          <a:effectLst/>
                          <a:latin typeface="Century Gothic" panose="020B0502020202020204" pitchFamily="34" charset="0"/>
                        </a:rPr>
                        <a:t>$17,350</a:t>
                      </a:r>
                    </a:p>
                  </a:txBody>
                  <a:tcPr marL="76200" marR="76200" marT="95250" marB="95250" anchor="ct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45739762"/>
                  </a:ext>
                </a:extLst>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54"/>
        <p:cNvGrpSpPr/>
        <p:nvPr/>
      </p:nvGrpSpPr>
      <p:grpSpPr>
        <a:xfrm>
          <a:off x="0" y="0"/>
          <a:ext cx="0" cy="0"/>
          <a:chOff x="0" y="0"/>
          <a:chExt cx="0" cy="0"/>
        </a:xfrm>
      </p:grpSpPr>
      <p:sp>
        <p:nvSpPr>
          <p:cNvPr id="55" name="Google Shape;55;p3"/>
          <p:cNvSpPr txBox="1">
            <a:spLocks noGrp="1"/>
          </p:cNvSpPr>
          <p:nvPr>
            <p:ph type="title"/>
          </p:nvPr>
        </p:nvSpPr>
        <p:spPr>
          <a:xfrm>
            <a:off x="838200" y="537883"/>
            <a:ext cx="10515600" cy="2689412"/>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chemeClr val="dk1"/>
              </a:buClr>
              <a:buSzPts val="5000"/>
              <a:buFont typeface="Century Gothic"/>
              <a:buNone/>
            </a:pPr>
            <a:r>
              <a:rPr lang="en-US"/>
              <a:t>The Adjusting Process</a:t>
            </a:r>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34"/>
        <p:cNvGrpSpPr/>
        <p:nvPr/>
      </p:nvGrpSpPr>
      <p:grpSpPr>
        <a:xfrm>
          <a:off x="0" y="0"/>
          <a:ext cx="0" cy="0"/>
          <a:chOff x="0" y="0"/>
          <a:chExt cx="0" cy="0"/>
        </a:xfrm>
      </p:grpSpPr>
      <p:sp>
        <p:nvSpPr>
          <p:cNvPr id="235" name="Google Shape;235;gab057eefc0_1_132"/>
          <p:cNvSpPr txBox="1">
            <a:spLocks noGrp="1"/>
          </p:cNvSpPr>
          <p:nvPr>
            <p:ph type="title"/>
          </p:nvPr>
        </p:nvSpPr>
        <p:spPr>
          <a:xfrm>
            <a:off x="838200" y="365127"/>
            <a:ext cx="10515600" cy="1325563"/>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SzPts val="4400"/>
              <a:buNone/>
            </a:pPr>
            <a:r>
              <a:rPr lang="en-US"/>
              <a:t>Prepare a Balance Sheet</a:t>
            </a:r>
            <a:endParaRPr/>
          </a:p>
        </p:txBody>
      </p:sp>
      <p:sp>
        <p:nvSpPr>
          <p:cNvPr id="236" name="Google Shape;236;gab057eefc0_1_132"/>
          <p:cNvSpPr txBox="1">
            <a:spLocks noGrp="1"/>
          </p:cNvSpPr>
          <p:nvPr>
            <p:ph type="body" idx="1"/>
          </p:nvPr>
        </p:nvSpPr>
        <p:spPr>
          <a:xfrm>
            <a:off x="838200" y="1825625"/>
            <a:ext cx="5257800" cy="4351338"/>
          </a:xfrm>
          <a:prstGeom prst="rect">
            <a:avLst/>
          </a:prstGeom>
          <a:noFill/>
          <a:ln>
            <a:noFill/>
          </a:ln>
        </p:spPr>
        <p:txBody>
          <a:bodyPr spcFirstLastPara="1" wrap="square" lIns="91425" tIns="45700" rIns="91425" bIns="45700" anchor="t" anchorCtr="0">
            <a:noAutofit/>
          </a:bodyPr>
          <a:lstStyle/>
          <a:p>
            <a:pPr marL="50800" lvl="0" indent="0" algn="l" rtl="0">
              <a:lnSpc>
                <a:spcPct val="90000"/>
              </a:lnSpc>
              <a:spcBef>
                <a:spcPts val="750"/>
              </a:spcBef>
              <a:spcAft>
                <a:spcPts val="0"/>
              </a:spcAft>
              <a:buSzPts val="2800"/>
              <a:buNone/>
            </a:pPr>
            <a:r>
              <a:rPr lang="en-US"/>
              <a:t>The balance sheet shows the accounting equation: A = L + E.</a:t>
            </a:r>
            <a:endParaRPr/>
          </a:p>
        </p:txBody>
      </p:sp>
      <p:graphicFrame>
        <p:nvGraphicFramePr>
          <p:cNvPr id="237" name="Google Shape;237;gab057eefc0_1_132"/>
          <p:cNvGraphicFramePr/>
          <p:nvPr/>
        </p:nvGraphicFramePr>
        <p:xfrm>
          <a:off x="6916995" y="210139"/>
          <a:ext cx="3000000" cy="3000000"/>
        </p:xfrm>
        <a:graphic>
          <a:graphicData uri="http://schemas.openxmlformats.org/drawingml/2006/table">
            <a:tbl>
              <a:tblPr firstRow="1">
                <a:noFill/>
                <a:tableStyleId>{727055FB-B37F-4376-979B-B688EE106093}</a:tableStyleId>
              </a:tblPr>
              <a:tblGrid>
                <a:gridCol w="3291750">
                  <a:extLst>
                    <a:ext uri="{9D8B030D-6E8A-4147-A177-3AD203B41FA5}">
                      <a16:colId xmlns:a16="http://schemas.microsoft.com/office/drawing/2014/main" val="20000"/>
                    </a:ext>
                  </a:extLst>
                </a:gridCol>
                <a:gridCol w="1728525">
                  <a:extLst>
                    <a:ext uri="{9D8B030D-6E8A-4147-A177-3AD203B41FA5}">
                      <a16:colId xmlns:a16="http://schemas.microsoft.com/office/drawing/2014/main" val="20001"/>
                    </a:ext>
                  </a:extLst>
                </a:gridCol>
              </a:tblGrid>
              <a:tr h="245150">
                <a:tc gridSpan="2">
                  <a:txBody>
                    <a:bodyPr/>
                    <a:lstStyle/>
                    <a:p>
                      <a:pPr marL="0" marR="0" lvl="0" indent="0" algn="ctr" rtl="0">
                        <a:lnSpc>
                          <a:spcPct val="100000"/>
                        </a:lnSpc>
                        <a:spcBef>
                          <a:spcPts val="0"/>
                        </a:spcBef>
                        <a:spcAft>
                          <a:spcPts val="0"/>
                        </a:spcAft>
                        <a:buNone/>
                      </a:pPr>
                      <a:r>
                        <a:rPr lang="en-US" sz="1600" b="1" u="none" strike="noStrike" cap="none"/>
                        <a:t>Neatniks</a:t>
                      </a:r>
                      <a:endParaRPr/>
                    </a:p>
                    <a:p>
                      <a:pPr marL="0" marR="0" lvl="0" indent="0" algn="ctr" rtl="0">
                        <a:lnSpc>
                          <a:spcPct val="100000"/>
                        </a:lnSpc>
                        <a:spcBef>
                          <a:spcPts val="0"/>
                        </a:spcBef>
                        <a:spcAft>
                          <a:spcPts val="0"/>
                        </a:spcAft>
                        <a:buNone/>
                      </a:pPr>
                      <a:r>
                        <a:rPr lang="en-US" sz="1600" b="1" u="none" strike="noStrike" cap="none"/>
                        <a:t>Balance Sheet</a:t>
                      </a:r>
                      <a:endParaRPr/>
                    </a:p>
                    <a:p>
                      <a:pPr marL="0" marR="0" lvl="0" indent="0" algn="ctr" rtl="0">
                        <a:lnSpc>
                          <a:spcPct val="100000"/>
                        </a:lnSpc>
                        <a:spcBef>
                          <a:spcPts val="0"/>
                        </a:spcBef>
                        <a:spcAft>
                          <a:spcPts val="0"/>
                        </a:spcAft>
                        <a:buNone/>
                      </a:pPr>
                      <a:r>
                        <a:rPr lang="en-US" sz="1600" b="1" u="none" strike="noStrike" cap="none"/>
                        <a:t>As of October 31, 20XX</a:t>
                      </a:r>
                      <a:endParaRPr sz="1600" b="1" u="none" strike="noStrike" cap="none">
                        <a:latin typeface="Century Gothic"/>
                        <a:ea typeface="Century Gothic"/>
                        <a:cs typeface="Century Gothic"/>
                        <a:sym typeface="Century Gothic"/>
                      </a:endParaRPr>
                    </a:p>
                  </a:txBody>
                  <a:tcPr marL="50800" marR="50800" marT="25400" marB="25400" anchor="ctr"/>
                </a:tc>
                <a:tc hMerge="1">
                  <a:txBody>
                    <a:bodyPr/>
                    <a:lstStyle/>
                    <a:p>
                      <a:endParaRPr lang="en-US"/>
                    </a:p>
                  </a:txBody>
                  <a:tcPr/>
                </a:tc>
                <a:extLst>
                  <a:ext uri="{0D108BD9-81ED-4DB2-BD59-A6C34878D82A}">
                    <a16:rowId xmlns:a16="http://schemas.microsoft.com/office/drawing/2014/main" val="10000"/>
                  </a:ext>
                </a:extLst>
              </a:tr>
              <a:tr h="323275">
                <a:tc>
                  <a:txBody>
                    <a:bodyPr/>
                    <a:lstStyle/>
                    <a:p>
                      <a:pPr marL="0" marR="0" lvl="0" indent="0" algn="l" rtl="0">
                        <a:lnSpc>
                          <a:spcPct val="100000"/>
                        </a:lnSpc>
                        <a:spcBef>
                          <a:spcPts val="0"/>
                        </a:spcBef>
                        <a:spcAft>
                          <a:spcPts val="0"/>
                        </a:spcAft>
                        <a:buNone/>
                      </a:pPr>
                      <a:r>
                        <a:rPr lang="en-US" sz="1600" b="1" u="none" strike="noStrike" cap="none"/>
                        <a:t>Description</a:t>
                      </a:r>
                      <a:endParaRPr sz="1600" b="1" u="none" strike="noStrike" cap="none">
                        <a:latin typeface="Century Gothic"/>
                        <a:ea typeface="Century Gothic"/>
                        <a:cs typeface="Century Gothic"/>
                        <a:sym typeface="Century Gothic"/>
                      </a:endParaRPr>
                    </a:p>
                  </a:txBody>
                  <a:tcPr marL="42325" marR="42325" marT="52900" marB="52900" anchor="ctr"/>
                </a:tc>
                <a:tc>
                  <a:txBody>
                    <a:bodyPr/>
                    <a:lstStyle/>
                    <a:p>
                      <a:pPr marL="0" marR="0" lvl="0" indent="0" algn="ctr" rtl="0">
                        <a:lnSpc>
                          <a:spcPct val="100000"/>
                        </a:lnSpc>
                        <a:spcBef>
                          <a:spcPts val="0"/>
                        </a:spcBef>
                        <a:spcAft>
                          <a:spcPts val="0"/>
                        </a:spcAft>
                        <a:buNone/>
                      </a:pPr>
                      <a:r>
                        <a:rPr lang="en-US" sz="1600" b="1" u="none" strike="noStrike" cap="none"/>
                        <a:t>Amount</a:t>
                      </a:r>
                      <a:endParaRPr sz="1600" b="1" u="none" strike="noStrike" cap="none">
                        <a:latin typeface="Century Gothic"/>
                        <a:ea typeface="Century Gothic"/>
                        <a:cs typeface="Century Gothic"/>
                        <a:sym typeface="Century Gothic"/>
                      </a:endParaRPr>
                    </a:p>
                  </a:txBody>
                  <a:tcPr marL="42325" marR="42325" marT="52900" marB="52900" anchor="ctr"/>
                </a:tc>
                <a:extLst>
                  <a:ext uri="{0D108BD9-81ED-4DB2-BD59-A6C34878D82A}">
                    <a16:rowId xmlns:a16="http://schemas.microsoft.com/office/drawing/2014/main" val="10001"/>
                  </a:ext>
                </a:extLst>
              </a:tr>
              <a:tr h="323275">
                <a:tc gridSpan="2">
                  <a:txBody>
                    <a:bodyPr/>
                    <a:lstStyle/>
                    <a:p>
                      <a:pPr marL="0" marR="0" lvl="0" indent="0" algn="l" rtl="0">
                        <a:lnSpc>
                          <a:spcPct val="100000"/>
                        </a:lnSpc>
                        <a:spcBef>
                          <a:spcPts val="0"/>
                        </a:spcBef>
                        <a:spcAft>
                          <a:spcPts val="0"/>
                        </a:spcAft>
                        <a:buNone/>
                      </a:pPr>
                      <a:r>
                        <a:rPr lang="en-US" sz="1600" b="1" u="none" strike="noStrike" cap="none"/>
                        <a:t>Assets</a:t>
                      </a:r>
                      <a:endParaRPr sz="1600" b="1" u="none" strike="noStrike" cap="none">
                        <a:latin typeface="Century Gothic"/>
                        <a:ea typeface="Century Gothic"/>
                        <a:cs typeface="Century Gothic"/>
                        <a:sym typeface="Century Gothic"/>
                      </a:endParaRPr>
                    </a:p>
                  </a:txBody>
                  <a:tcPr marL="42325" marR="42325" marT="52900" marB="52900" anchor="ctr"/>
                </a:tc>
                <a:tc hMerge="1">
                  <a:txBody>
                    <a:bodyPr/>
                    <a:lstStyle/>
                    <a:p>
                      <a:endParaRPr lang="en-US"/>
                    </a:p>
                  </a:txBody>
                  <a:tcPr/>
                </a:tc>
                <a:extLst>
                  <a:ext uri="{0D108BD9-81ED-4DB2-BD59-A6C34878D82A}">
                    <a16:rowId xmlns:a16="http://schemas.microsoft.com/office/drawing/2014/main" val="10002"/>
                  </a:ext>
                </a:extLst>
              </a:tr>
              <a:tr h="323275">
                <a:tc>
                  <a:txBody>
                    <a:bodyPr/>
                    <a:lstStyle/>
                    <a:p>
                      <a:pPr marL="0" marR="0" lvl="0" indent="0" algn="l" rtl="0">
                        <a:lnSpc>
                          <a:spcPct val="100000"/>
                        </a:lnSpc>
                        <a:spcBef>
                          <a:spcPts val="0"/>
                        </a:spcBef>
                        <a:spcAft>
                          <a:spcPts val="0"/>
                        </a:spcAft>
                        <a:buNone/>
                      </a:pPr>
                      <a:r>
                        <a:rPr lang="en-US" sz="1600" u="none" strike="noStrike" cap="none"/>
                        <a:t>Cash</a:t>
                      </a:r>
                      <a:endParaRPr sz="1600" u="none" strike="noStrike" cap="none">
                        <a:latin typeface="Century Gothic"/>
                        <a:ea typeface="Century Gothic"/>
                        <a:cs typeface="Century Gothic"/>
                        <a:sym typeface="Century Gothic"/>
                      </a:endParaRPr>
                    </a:p>
                  </a:txBody>
                  <a:tcPr marL="42325" marR="42325" marT="52900" marB="52900" anchor="ctr"/>
                </a:tc>
                <a:tc>
                  <a:txBody>
                    <a:bodyPr/>
                    <a:lstStyle/>
                    <a:p>
                      <a:pPr marL="0" marR="0" lvl="0" indent="0" algn="r" rtl="0">
                        <a:lnSpc>
                          <a:spcPct val="100000"/>
                        </a:lnSpc>
                        <a:spcBef>
                          <a:spcPts val="0"/>
                        </a:spcBef>
                        <a:spcAft>
                          <a:spcPts val="0"/>
                        </a:spcAft>
                        <a:buNone/>
                      </a:pPr>
                      <a:r>
                        <a:rPr lang="en-US" sz="1600" u="none" strike="noStrike" cap="none"/>
                        <a:t>$3,500</a:t>
                      </a:r>
                      <a:endParaRPr sz="1600" u="none" strike="noStrike" cap="none">
                        <a:latin typeface="Century Gothic"/>
                        <a:ea typeface="Century Gothic"/>
                        <a:cs typeface="Century Gothic"/>
                        <a:sym typeface="Century Gothic"/>
                      </a:endParaRPr>
                    </a:p>
                  </a:txBody>
                  <a:tcPr marL="42325" marR="42325" marT="52900" marB="52900" anchor="ctr"/>
                </a:tc>
                <a:extLst>
                  <a:ext uri="{0D108BD9-81ED-4DB2-BD59-A6C34878D82A}">
                    <a16:rowId xmlns:a16="http://schemas.microsoft.com/office/drawing/2014/main" val="10003"/>
                  </a:ext>
                </a:extLst>
              </a:tr>
              <a:tr h="323275">
                <a:tc>
                  <a:txBody>
                    <a:bodyPr/>
                    <a:lstStyle/>
                    <a:p>
                      <a:pPr marL="0" marR="0" lvl="0" indent="0" algn="l" rtl="0">
                        <a:lnSpc>
                          <a:spcPct val="100000"/>
                        </a:lnSpc>
                        <a:spcBef>
                          <a:spcPts val="0"/>
                        </a:spcBef>
                        <a:spcAft>
                          <a:spcPts val="0"/>
                        </a:spcAft>
                        <a:buNone/>
                      </a:pPr>
                      <a:r>
                        <a:rPr lang="en-US" sz="1600" u="none" strike="noStrike" cap="none"/>
                        <a:t>Accounts Receivable</a:t>
                      </a:r>
                      <a:endParaRPr sz="1600" u="none" strike="noStrike" cap="none">
                        <a:latin typeface="Century Gothic"/>
                        <a:ea typeface="Century Gothic"/>
                        <a:cs typeface="Century Gothic"/>
                        <a:sym typeface="Century Gothic"/>
                      </a:endParaRPr>
                    </a:p>
                  </a:txBody>
                  <a:tcPr marL="42325" marR="42325" marT="52900" marB="52900" anchor="ctr"/>
                </a:tc>
                <a:tc>
                  <a:txBody>
                    <a:bodyPr/>
                    <a:lstStyle/>
                    <a:p>
                      <a:pPr marL="0" marR="0" lvl="0" indent="0" algn="r" rtl="0">
                        <a:lnSpc>
                          <a:spcPct val="100000"/>
                        </a:lnSpc>
                        <a:spcBef>
                          <a:spcPts val="0"/>
                        </a:spcBef>
                        <a:spcAft>
                          <a:spcPts val="0"/>
                        </a:spcAft>
                        <a:buNone/>
                      </a:pPr>
                      <a:r>
                        <a:rPr lang="en-US" sz="1600" u="none" strike="noStrike" cap="none"/>
                        <a:t>5,650</a:t>
                      </a:r>
                      <a:endParaRPr sz="1600" u="none" strike="noStrike" cap="none">
                        <a:latin typeface="Century Gothic"/>
                        <a:ea typeface="Century Gothic"/>
                        <a:cs typeface="Century Gothic"/>
                        <a:sym typeface="Century Gothic"/>
                      </a:endParaRPr>
                    </a:p>
                  </a:txBody>
                  <a:tcPr marL="42325" marR="42325" marT="52900" marB="52900" anchor="ctr"/>
                </a:tc>
                <a:extLst>
                  <a:ext uri="{0D108BD9-81ED-4DB2-BD59-A6C34878D82A}">
                    <a16:rowId xmlns:a16="http://schemas.microsoft.com/office/drawing/2014/main" val="10004"/>
                  </a:ext>
                </a:extLst>
              </a:tr>
              <a:tr h="323275">
                <a:tc>
                  <a:txBody>
                    <a:bodyPr/>
                    <a:lstStyle/>
                    <a:p>
                      <a:pPr marL="0" marR="0" lvl="0" indent="0" algn="l" rtl="0">
                        <a:lnSpc>
                          <a:spcPct val="100000"/>
                        </a:lnSpc>
                        <a:spcBef>
                          <a:spcPts val="0"/>
                        </a:spcBef>
                        <a:spcAft>
                          <a:spcPts val="0"/>
                        </a:spcAft>
                        <a:buNone/>
                      </a:pPr>
                      <a:r>
                        <a:rPr lang="en-US" sz="1600" u="none" strike="noStrike" cap="none"/>
                        <a:t>Supplies</a:t>
                      </a:r>
                      <a:endParaRPr sz="1600" u="none" strike="noStrike" cap="none">
                        <a:latin typeface="Century Gothic"/>
                        <a:ea typeface="Century Gothic"/>
                        <a:cs typeface="Century Gothic"/>
                        <a:sym typeface="Century Gothic"/>
                      </a:endParaRPr>
                    </a:p>
                  </a:txBody>
                  <a:tcPr marL="42325" marR="42325" marT="52900" marB="52900" anchor="ctr"/>
                </a:tc>
                <a:tc>
                  <a:txBody>
                    <a:bodyPr/>
                    <a:lstStyle/>
                    <a:p>
                      <a:pPr marL="0" marR="0" lvl="0" indent="0" algn="r" rtl="0">
                        <a:lnSpc>
                          <a:spcPct val="100000"/>
                        </a:lnSpc>
                        <a:spcBef>
                          <a:spcPts val="0"/>
                        </a:spcBef>
                        <a:spcAft>
                          <a:spcPts val="0"/>
                        </a:spcAft>
                        <a:buNone/>
                      </a:pPr>
                      <a:r>
                        <a:rPr lang="en-US" sz="1600" u="none" strike="noStrike" cap="none"/>
                        <a:t>1,000</a:t>
                      </a:r>
                      <a:endParaRPr sz="1600" u="none" strike="noStrike" cap="none">
                        <a:latin typeface="Century Gothic"/>
                        <a:ea typeface="Century Gothic"/>
                        <a:cs typeface="Century Gothic"/>
                        <a:sym typeface="Century Gothic"/>
                      </a:endParaRPr>
                    </a:p>
                  </a:txBody>
                  <a:tcPr marL="42325" marR="42325" marT="52900" marB="52900" anchor="ctr"/>
                </a:tc>
                <a:extLst>
                  <a:ext uri="{0D108BD9-81ED-4DB2-BD59-A6C34878D82A}">
                    <a16:rowId xmlns:a16="http://schemas.microsoft.com/office/drawing/2014/main" val="10005"/>
                  </a:ext>
                </a:extLst>
              </a:tr>
              <a:tr h="323275">
                <a:tc>
                  <a:txBody>
                    <a:bodyPr/>
                    <a:lstStyle/>
                    <a:p>
                      <a:pPr marL="0" marR="0" lvl="0" indent="0" algn="l" rtl="0">
                        <a:lnSpc>
                          <a:spcPct val="100000"/>
                        </a:lnSpc>
                        <a:spcBef>
                          <a:spcPts val="0"/>
                        </a:spcBef>
                        <a:spcAft>
                          <a:spcPts val="0"/>
                        </a:spcAft>
                        <a:buNone/>
                      </a:pPr>
                      <a:r>
                        <a:rPr lang="en-US" sz="1600" u="none" strike="noStrike" cap="none"/>
                        <a:t>Prepaid Rent</a:t>
                      </a:r>
                      <a:endParaRPr sz="1600" u="none" strike="noStrike" cap="none">
                        <a:latin typeface="Century Gothic"/>
                        <a:ea typeface="Century Gothic"/>
                        <a:cs typeface="Century Gothic"/>
                        <a:sym typeface="Century Gothic"/>
                      </a:endParaRPr>
                    </a:p>
                  </a:txBody>
                  <a:tcPr marL="42325" marR="42325" marT="52900" marB="52900" anchor="ctr"/>
                </a:tc>
                <a:tc>
                  <a:txBody>
                    <a:bodyPr/>
                    <a:lstStyle/>
                    <a:p>
                      <a:pPr marL="0" marR="0" lvl="0" indent="0" algn="r" rtl="0">
                        <a:lnSpc>
                          <a:spcPct val="100000"/>
                        </a:lnSpc>
                        <a:spcBef>
                          <a:spcPts val="0"/>
                        </a:spcBef>
                        <a:spcAft>
                          <a:spcPts val="0"/>
                        </a:spcAft>
                        <a:buNone/>
                      </a:pPr>
                      <a:r>
                        <a:rPr lang="en-US" sz="1600" u="none" strike="noStrike" cap="none"/>
                        <a:t>10,000</a:t>
                      </a:r>
                      <a:endParaRPr sz="1600" u="none" strike="noStrike" cap="none">
                        <a:latin typeface="Century Gothic"/>
                        <a:ea typeface="Century Gothic"/>
                        <a:cs typeface="Century Gothic"/>
                        <a:sym typeface="Century Gothic"/>
                      </a:endParaRPr>
                    </a:p>
                  </a:txBody>
                  <a:tcPr marL="42325" marR="42325" marT="52900" marB="52900" anchor="ctr"/>
                </a:tc>
                <a:extLst>
                  <a:ext uri="{0D108BD9-81ED-4DB2-BD59-A6C34878D82A}">
                    <a16:rowId xmlns:a16="http://schemas.microsoft.com/office/drawing/2014/main" val="10006"/>
                  </a:ext>
                </a:extLst>
              </a:tr>
              <a:tr h="203200">
                <a:tc>
                  <a:txBody>
                    <a:bodyPr/>
                    <a:lstStyle/>
                    <a:p>
                      <a:pPr marL="0" marR="0" lvl="0" indent="0" algn="l" rtl="0">
                        <a:lnSpc>
                          <a:spcPct val="100000"/>
                        </a:lnSpc>
                        <a:spcBef>
                          <a:spcPts val="0"/>
                        </a:spcBef>
                        <a:spcAft>
                          <a:spcPts val="0"/>
                        </a:spcAft>
                        <a:buNone/>
                      </a:pPr>
                      <a:r>
                        <a:rPr lang="en-US" sz="1600" u="none" strike="noStrike" cap="none"/>
                        <a:t>Total Assets</a:t>
                      </a:r>
                      <a:endParaRPr sz="1600" u="none" strike="noStrike" cap="none">
                        <a:latin typeface="Century Gothic"/>
                        <a:ea typeface="Century Gothic"/>
                        <a:cs typeface="Century Gothic"/>
                        <a:sym typeface="Century Gothic"/>
                      </a:endParaRPr>
                    </a:p>
                  </a:txBody>
                  <a:tcPr marL="42325" marR="42325" marT="52900" marB="52900" anchor="ctr"/>
                </a:tc>
                <a:tc>
                  <a:txBody>
                    <a:bodyPr/>
                    <a:lstStyle/>
                    <a:p>
                      <a:pPr marL="0" marR="0" lvl="0" indent="0" algn="r" rtl="0">
                        <a:lnSpc>
                          <a:spcPct val="100000"/>
                        </a:lnSpc>
                        <a:spcBef>
                          <a:spcPts val="0"/>
                        </a:spcBef>
                        <a:spcAft>
                          <a:spcPts val="0"/>
                        </a:spcAft>
                        <a:buNone/>
                      </a:pPr>
                      <a:r>
                        <a:rPr lang="en-US" sz="1600" u="none" strike="noStrike" cap="none"/>
                        <a:t>$20,150</a:t>
                      </a:r>
                      <a:endParaRPr sz="1600" u="none" strike="noStrike" cap="none">
                        <a:latin typeface="Century Gothic"/>
                        <a:ea typeface="Century Gothic"/>
                        <a:cs typeface="Century Gothic"/>
                        <a:sym typeface="Century Gothic"/>
                      </a:endParaRPr>
                    </a:p>
                  </a:txBody>
                  <a:tcPr marL="42325" marR="42325" marT="52900" marB="52900" anchor="ctr"/>
                </a:tc>
                <a:extLst>
                  <a:ext uri="{0D108BD9-81ED-4DB2-BD59-A6C34878D82A}">
                    <a16:rowId xmlns:a16="http://schemas.microsoft.com/office/drawing/2014/main" val="10007"/>
                  </a:ext>
                </a:extLst>
              </a:tr>
              <a:tr h="323275">
                <a:tc gridSpan="2">
                  <a:txBody>
                    <a:bodyPr/>
                    <a:lstStyle/>
                    <a:p>
                      <a:pPr marL="0" marR="0" lvl="0" indent="0" algn="l" rtl="0">
                        <a:lnSpc>
                          <a:spcPct val="100000"/>
                        </a:lnSpc>
                        <a:spcBef>
                          <a:spcPts val="0"/>
                        </a:spcBef>
                        <a:spcAft>
                          <a:spcPts val="0"/>
                        </a:spcAft>
                        <a:buNone/>
                      </a:pPr>
                      <a:endParaRPr sz="1600" u="none" strike="noStrike" cap="none">
                        <a:latin typeface="Century Gothic"/>
                        <a:ea typeface="Century Gothic"/>
                        <a:cs typeface="Century Gothic"/>
                        <a:sym typeface="Century Gothic"/>
                      </a:endParaRPr>
                    </a:p>
                  </a:txBody>
                  <a:tcPr marL="42325" marR="42325" marT="52900" marB="52900" anchor="ctr"/>
                </a:tc>
                <a:tc hMerge="1">
                  <a:txBody>
                    <a:bodyPr/>
                    <a:lstStyle/>
                    <a:p>
                      <a:endParaRPr lang="en-US"/>
                    </a:p>
                  </a:txBody>
                  <a:tcPr/>
                </a:tc>
                <a:extLst>
                  <a:ext uri="{0D108BD9-81ED-4DB2-BD59-A6C34878D82A}">
                    <a16:rowId xmlns:a16="http://schemas.microsoft.com/office/drawing/2014/main" val="10008"/>
                  </a:ext>
                </a:extLst>
              </a:tr>
              <a:tr h="323275">
                <a:tc gridSpan="2">
                  <a:txBody>
                    <a:bodyPr/>
                    <a:lstStyle/>
                    <a:p>
                      <a:pPr marL="0" marR="0" lvl="0" indent="0" algn="l" rtl="0">
                        <a:lnSpc>
                          <a:spcPct val="100000"/>
                        </a:lnSpc>
                        <a:spcBef>
                          <a:spcPts val="0"/>
                        </a:spcBef>
                        <a:spcAft>
                          <a:spcPts val="0"/>
                        </a:spcAft>
                        <a:buNone/>
                      </a:pPr>
                      <a:r>
                        <a:rPr lang="en-US" sz="1600" b="1" u="none" strike="noStrike" cap="none"/>
                        <a:t>Liabilities</a:t>
                      </a:r>
                      <a:endParaRPr sz="1600" b="1" u="none" strike="noStrike" cap="none">
                        <a:latin typeface="Century Gothic"/>
                        <a:ea typeface="Century Gothic"/>
                        <a:cs typeface="Century Gothic"/>
                        <a:sym typeface="Century Gothic"/>
                      </a:endParaRPr>
                    </a:p>
                  </a:txBody>
                  <a:tcPr marL="42325" marR="42325" marT="52900" marB="52900" anchor="ctr"/>
                </a:tc>
                <a:tc hMerge="1">
                  <a:txBody>
                    <a:bodyPr/>
                    <a:lstStyle/>
                    <a:p>
                      <a:endParaRPr lang="en-US"/>
                    </a:p>
                  </a:txBody>
                  <a:tcPr/>
                </a:tc>
                <a:extLst>
                  <a:ext uri="{0D108BD9-81ED-4DB2-BD59-A6C34878D82A}">
                    <a16:rowId xmlns:a16="http://schemas.microsoft.com/office/drawing/2014/main" val="10009"/>
                  </a:ext>
                </a:extLst>
              </a:tr>
              <a:tr h="323275">
                <a:tc>
                  <a:txBody>
                    <a:bodyPr/>
                    <a:lstStyle/>
                    <a:p>
                      <a:pPr marL="0" marR="0" lvl="0" indent="0" algn="l" rtl="0">
                        <a:lnSpc>
                          <a:spcPct val="100000"/>
                        </a:lnSpc>
                        <a:spcBef>
                          <a:spcPts val="0"/>
                        </a:spcBef>
                        <a:spcAft>
                          <a:spcPts val="0"/>
                        </a:spcAft>
                        <a:buNone/>
                      </a:pPr>
                      <a:r>
                        <a:rPr lang="en-US" sz="1600" u="none" strike="noStrike" cap="none"/>
                        <a:t>Accounts Payable</a:t>
                      </a:r>
                      <a:endParaRPr sz="1600" u="none" strike="noStrike" cap="none">
                        <a:latin typeface="Century Gothic"/>
                        <a:ea typeface="Century Gothic"/>
                        <a:cs typeface="Century Gothic"/>
                        <a:sym typeface="Century Gothic"/>
                      </a:endParaRPr>
                    </a:p>
                  </a:txBody>
                  <a:tcPr marL="42325" marR="42325" marT="52900" marB="52900" anchor="ctr"/>
                </a:tc>
                <a:tc>
                  <a:txBody>
                    <a:bodyPr/>
                    <a:lstStyle/>
                    <a:p>
                      <a:pPr marL="0" marR="0" lvl="0" indent="0" algn="r" rtl="0">
                        <a:lnSpc>
                          <a:spcPct val="100000"/>
                        </a:lnSpc>
                        <a:spcBef>
                          <a:spcPts val="0"/>
                        </a:spcBef>
                        <a:spcAft>
                          <a:spcPts val="0"/>
                        </a:spcAft>
                        <a:buNone/>
                      </a:pPr>
                      <a:r>
                        <a:rPr lang="en-US" sz="1600" u="none" strike="noStrike" cap="none"/>
                        <a:t>$1,600</a:t>
                      </a:r>
                      <a:endParaRPr sz="1600" u="none" strike="noStrike" cap="none">
                        <a:latin typeface="Century Gothic"/>
                        <a:ea typeface="Century Gothic"/>
                        <a:cs typeface="Century Gothic"/>
                        <a:sym typeface="Century Gothic"/>
                      </a:endParaRPr>
                    </a:p>
                  </a:txBody>
                  <a:tcPr marL="42325" marR="42325" marT="52900" marB="52900" anchor="ctr"/>
                </a:tc>
                <a:extLst>
                  <a:ext uri="{0D108BD9-81ED-4DB2-BD59-A6C34878D82A}">
                    <a16:rowId xmlns:a16="http://schemas.microsoft.com/office/drawing/2014/main" val="10010"/>
                  </a:ext>
                </a:extLst>
              </a:tr>
              <a:tr h="323275">
                <a:tc>
                  <a:txBody>
                    <a:bodyPr/>
                    <a:lstStyle/>
                    <a:p>
                      <a:pPr marL="0" marR="0" lvl="0" indent="0" algn="l" rtl="0">
                        <a:lnSpc>
                          <a:spcPct val="100000"/>
                        </a:lnSpc>
                        <a:spcBef>
                          <a:spcPts val="0"/>
                        </a:spcBef>
                        <a:spcAft>
                          <a:spcPts val="0"/>
                        </a:spcAft>
                        <a:buNone/>
                      </a:pPr>
                      <a:r>
                        <a:rPr lang="en-US" sz="1600" u="none" strike="noStrike" cap="none"/>
                        <a:t>Wages Payable</a:t>
                      </a:r>
                      <a:endParaRPr sz="1600" u="none" strike="noStrike" cap="none">
                        <a:latin typeface="Century Gothic"/>
                        <a:ea typeface="Century Gothic"/>
                        <a:cs typeface="Century Gothic"/>
                        <a:sym typeface="Century Gothic"/>
                      </a:endParaRPr>
                    </a:p>
                  </a:txBody>
                  <a:tcPr marL="42325" marR="42325" marT="52900" marB="52900" anchor="ctr"/>
                </a:tc>
                <a:tc>
                  <a:txBody>
                    <a:bodyPr/>
                    <a:lstStyle/>
                    <a:p>
                      <a:pPr marL="0" marR="0" lvl="0" indent="0" algn="r" rtl="0">
                        <a:lnSpc>
                          <a:spcPct val="100000"/>
                        </a:lnSpc>
                        <a:spcBef>
                          <a:spcPts val="0"/>
                        </a:spcBef>
                        <a:spcAft>
                          <a:spcPts val="0"/>
                        </a:spcAft>
                        <a:buNone/>
                      </a:pPr>
                      <a:r>
                        <a:rPr lang="en-US" sz="1600" u="none" strike="noStrike" cap="none"/>
                        <a:t>1,200</a:t>
                      </a:r>
                      <a:endParaRPr sz="1600" u="none" strike="noStrike" cap="none">
                        <a:latin typeface="Century Gothic"/>
                        <a:ea typeface="Century Gothic"/>
                        <a:cs typeface="Century Gothic"/>
                        <a:sym typeface="Century Gothic"/>
                      </a:endParaRPr>
                    </a:p>
                  </a:txBody>
                  <a:tcPr marL="42325" marR="42325" marT="52900" marB="52900" anchor="ctr"/>
                </a:tc>
                <a:extLst>
                  <a:ext uri="{0D108BD9-81ED-4DB2-BD59-A6C34878D82A}">
                    <a16:rowId xmlns:a16="http://schemas.microsoft.com/office/drawing/2014/main" val="10011"/>
                  </a:ext>
                </a:extLst>
              </a:tr>
              <a:tr h="496325">
                <a:tc>
                  <a:txBody>
                    <a:bodyPr/>
                    <a:lstStyle/>
                    <a:p>
                      <a:pPr marL="0" marR="0" lvl="0" indent="0" algn="l" rtl="0">
                        <a:lnSpc>
                          <a:spcPct val="100000"/>
                        </a:lnSpc>
                        <a:spcBef>
                          <a:spcPts val="0"/>
                        </a:spcBef>
                        <a:spcAft>
                          <a:spcPts val="0"/>
                        </a:spcAft>
                        <a:buNone/>
                      </a:pPr>
                      <a:r>
                        <a:rPr lang="en-US" sz="1600" u="none" strike="noStrike" cap="none"/>
                        <a:t>Total Liabilities</a:t>
                      </a:r>
                      <a:endParaRPr sz="1600" u="none" strike="noStrike" cap="none">
                        <a:latin typeface="Century Gothic"/>
                        <a:ea typeface="Century Gothic"/>
                        <a:cs typeface="Century Gothic"/>
                        <a:sym typeface="Century Gothic"/>
                      </a:endParaRPr>
                    </a:p>
                  </a:txBody>
                  <a:tcPr marL="42325" marR="42325" marT="52900" marB="52900" anchor="ctr"/>
                </a:tc>
                <a:tc>
                  <a:txBody>
                    <a:bodyPr/>
                    <a:lstStyle/>
                    <a:p>
                      <a:pPr marL="0" marR="0" lvl="0" indent="0" algn="r" rtl="0">
                        <a:lnSpc>
                          <a:spcPct val="100000"/>
                        </a:lnSpc>
                        <a:spcBef>
                          <a:spcPts val="0"/>
                        </a:spcBef>
                        <a:spcAft>
                          <a:spcPts val="0"/>
                        </a:spcAft>
                        <a:buNone/>
                      </a:pPr>
                      <a:r>
                        <a:rPr lang="en-US" sz="1600" u="none" strike="noStrike" cap="none"/>
                        <a:t>$2,800</a:t>
                      </a:r>
                      <a:endParaRPr sz="1600" u="none" strike="noStrike" cap="none">
                        <a:latin typeface="Century Gothic"/>
                        <a:ea typeface="Century Gothic"/>
                        <a:cs typeface="Century Gothic"/>
                        <a:sym typeface="Century Gothic"/>
                      </a:endParaRPr>
                    </a:p>
                  </a:txBody>
                  <a:tcPr marL="42325" marR="42325" marT="52900" marB="52900" anchor="ctr"/>
                </a:tc>
                <a:extLst>
                  <a:ext uri="{0D108BD9-81ED-4DB2-BD59-A6C34878D82A}">
                    <a16:rowId xmlns:a16="http://schemas.microsoft.com/office/drawing/2014/main" val="10012"/>
                  </a:ext>
                </a:extLst>
              </a:tr>
              <a:tr h="323275">
                <a:tc gridSpan="2">
                  <a:txBody>
                    <a:bodyPr/>
                    <a:lstStyle/>
                    <a:p>
                      <a:pPr marL="0" marR="0" lvl="0" indent="0" algn="l" rtl="0">
                        <a:lnSpc>
                          <a:spcPct val="100000"/>
                        </a:lnSpc>
                        <a:spcBef>
                          <a:spcPts val="0"/>
                        </a:spcBef>
                        <a:spcAft>
                          <a:spcPts val="0"/>
                        </a:spcAft>
                        <a:buNone/>
                      </a:pPr>
                      <a:endParaRPr sz="1600" u="none" strike="noStrike" cap="none">
                        <a:latin typeface="Century Gothic"/>
                        <a:ea typeface="Century Gothic"/>
                        <a:cs typeface="Century Gothic"/>
                        <a:sym typeface="Century Gothic"/>
                      </a:endParaRPr>
                    </a:p>
                  </a:txBody>
                  <a:tcPr marL="42325" marR="42325" marT="52900" marB="52900" anchor="ctr"/>
                </a:tc>
                <a:tc hMerge="1">
                  <a:txBody>
                    <a:bodyPr/>
                    <a:lstStyle/>
                    <a:p>
                      <a:endParaRPr lang="en-US"/>
                    </a:p>
                  </a:txBody>
                  <a:tcPr/>
                </a:tc>
                <a:extLst>
                  <a:ext uri="{0D108BD9-81ED-4DB2-BD59-A6C34878D82A}">
                    <a16:rowId xmlns:a16="http://schemas.microsoft.com/office/drawing/2014/main" val="10013"/>
                  </a:ext>
                </a:extLst>
              </a:tr>
              <a:tr h="323275">
                <a:tc gridSpan="2">
                  <a:txBody>
                    <a:bodyPr/>
                    <a:lstStyle/>
                    <a:p>
                      <a:pPr marL="0" marR="0" lvl="0" indent="0" algn="l" rtl="0">
                        <a:lnSpc>
                          <a:spcPct val="100000"/>
                        </a:lnSpc>
                        <a:spcBef>
                          <a:spcPts val="0"/>
                        </a:spcBef>
                        <a:spcAft>
                          <a:spcPts val="0"/>
                        </a:spcAft>
                        <a:buNone/>
                      </a:pPr>
                      <a:r>
                        <a:rPr lang="en-US" sz="1600" b="1" u="none" strike="noStrike" cap="none"/>
                        <a:t>Owner’s Equity</a:t>
                      </a:r>
                      <a:endParaRPr sz="1600" b="1" u="none" strike="noStrike" cap="none">
                        <a:latin typeface="Century Gothic"/>
                        <a:ea typeface="Century Gothic"/>
                        <a:cs typeface="Century Gothic"/>
                        <a:sym typeface="Century Gothic"/>
                      </a:endParaRPr>
                    </a:p>
                  </a:txBody>
                  <a:tcPr marL="42325" marR="42325" marT="52900" marB="52900" anchor="ctr"/>
                </a:tc>
                <a:tc hMerge="1">
                  <a:txBody>
                    <a:bodyPr/>
                    <a:lstStyle/>
                    <a:p>
                      <a:endParaRPr lang="en-US"/>
                    </a:p>
                  </a:txBody>
                  <a:tcPr/>
                </a:tc>
                <a:extLst>
                  <a:ext uri="{0D108BD9-81ED-4DB2-BD59-A6C34878D82A}">
                    <a16:rowId xmlns:a16="http://schemas.microsoft.com/office/drawing/2014/main" val="10014"/>
                  </a:ext>
                </a:extLst>
              </a:tr>
              <a:tr h="203200">
                <a:tc>
                  <a:txBody>
                    <a:bodyPr/>
                    <a:lstStyle/>
                    <a:p>
                      <a:pPr marL="0" marR="0" lvl="0" indent="0" algn="l" rtl="0">
                        <a:lnSpc>
                          <a:spcPct val="100000"/>
                        </a:lnSpc>
                        <a:spcBef>
                          <a:spcPts val="0"/>
                        </a:spcBef>
                        <a:spcAft>
                          <a:spcPts val="0"/>
                        </a:spcAft>
                        <a:buNone/>
                      </a:pPr>
                      <a:endParaRPr sz="1600" u="none" strike="noStrike" cap="none">
                        <a:latin typeface="Century Gothic"/>
                        <a:ea typeface="Century Gothic"/>
                        <a:cs typeface="Century Gothic"/>
                        <a:sym typeface="Century Gothic"/>
                      </a:endParaRPr>
                    </a:p>
                  </a:txBody>
                  <a:tcPr marL="42325" marR="42325" marT="52900" marB="52900" anchor="ctr"/>
                </a:tc>
                <a:tc>
                  <a:txBody>
                    <a:bodyPr/>
                    <a:lstStyle/>
                    <a:p>
                      <a:pPr marL="0" marR="0" lvl="0" indent="0" algn="r" rtl="0">
                        <a:lnSpc>
                          <a:spcPct val="100000"/>
                        </a:lnSpc>
                        <a:spcBef>
                          <a:spcPts val="0"/>
                        </a:spcBef>
                        <a:spcAft>
                          <a:spcPts val="0"/>
                        </a:spcAft>
                        <a:buNone/>
                      </a:pPr>
                      <a:r>
                        <a:rPr lang="en-US" sz="1600" u="none" strike="noStrike" cap="none"/>
                        <a:t>17,350</a:t>
                      </a:r>
                      <a:endParaRPr sz="1600" u="none" strike="noStrike" cap="none">
                        <a:latin typeface="Century Gothic"/>
                        <a:ea typeface="Century Gothic"/>
                        <a:cs typeface="Century Gothic"/>
                        <a:sym typeface="Century Gothic"/>
                      </a:endParaRPr>
                    </a:p>
                  </a:txBody>
                  <a:tcPr marL="42325" marR="42325" marT="52900" marB="52900" anchor="ctr"/>
                </a:tc>
                <a:extLst>
                  <a:ext uri="{0D108BD9-81ED-4DB2-BD59-A6C34878D82A}">
                    <a16:rowId xmlns:a16="http://schemas.microsoft.com/office/drawing/2014/main" val="10015"/>
                  </a:ext>
                </a:extLst>
              </a:tr>
              <a:tr h="203200">
                <a:tc>
                  <a:txBody>
                    <a:bodyPr/>
                    <a:lstStyle/>
                    <a:p>
                      <a:pPr marL="0" marR="0" lvl="0" indent="0" algn="l" rtl="0">
                        <a:lnSpc>
                          <a:spcPct val="100000"/>
                        </a:lnSpc>
                        <a:spcBef>
                          <a:spcPts val="0"/>
                        </a:spcBef>
                        <a:spcAft>
                          <a:spcPts val="0"/>
                        </a:spcAft>
                        <a:buNone/>
                      </a:pPr>
                      <a:r>
                        <a:rPr lang="en-US" sz="1600" u="none" strike="noStrike" cap="none"/>
                        <a:t>Total Liabilities and Owner’s Equity</a:t>
                      </a:r>
                      <a:endParaRPr sz="1600" b="0" i="0" u="none" strike="noStrike" cap="none">
                        <a:latin typeface="Century Gothic"/>
                        <a:ea typeface="Century Gothic"/>
                        <a:cs typeface="Century Gothic"/>
                        <a:sym typeface="Century Gothic"/>
                      </a:endParaRPr>
                    </a:p>
                  </a:txBody>
                  <a:tcPr marL="42325" marR="42325" marT="52900" marB="52900" anchor="ctr"/>
                </a:tc>
                <a:tc>
                  <a:txBody>
                    <a:bodyPr/>
                    <a:lstStyle/>
                    <a:p>
                      <a:pPr marL="0" marR="0" lvl="0" indent="0" algn="r" rtl="0">
                        <a:lnSpc>
                          <a:spcPct val="100000"/>
                        </a:lnSpc>
                        <a:spcBef>
                          <a:spcPts val="0"/>
                        </a:spcBef>
                        <a:spcAft>
                          <a:spcPts val="0"/>
                        </a:spcAft>
                        <a:buNone/>
                      </a:pPr>
                      <a:r>
                        <a:rPr lang="en-US" sz="1600" u="none" strike="noStrike" cap="none"/>
                        <a:t>$20,150</a:t>
                      </a:r>
                      <a:endParaRPr sz="1600" b="0" i="0" u="none" strike="noStrike" cap="none">
                        <a:latin typeface="Century Gothic"/>
                        <a:ea typeface="Century Gothic"/>
                        <a:cs typeface="Century Gothic"/>
                        <a:sym typeface="Century Gothic"/>
                      </a:endParaRPr>
                    </a:p>
                  </a:txBody>
                  <a:tcPr marL="42325" marR="42325" marT="52900" marB="52900" anchor="ctr"/>
                </a:tc>
                <a:extLst>
                  <a:ext uri="{0D108BD9-81ED-4DB2-BD59-A6C34878D82A}">
                    <a16:rowId xmlns:a16="http://schemas.microsoft.com/office/drawing/2014/main" val="10016"/>
                  </a:ext>
                </a:extLst>
              </a:tr>
            </a:tbl>
          </a:graphicData>
        </a:graphic>
      </p:graphicFrame>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242"/>
        <p:cNvGrpSpPr/>
        <p:nvPr/>
      </p:nvGrpSpPr>
      <p:grpSpPr>
        <a:xfrm>
          <a:off x="0" y="0"/>
          <a:ext cx="0" cy="0"/>
          <a:chOff x="0" y="0"/>
          <a:chExt cx="0" cy="0"/>
        </a:xfrm>
      </p:grpSpPr>
      <p:sp>
        <p:nvSpPr>
          <p:cNvPr id="243" name="Google Shape;243;gab057eefc0_1_138"/>
          <p:cNvSpPr txBox="1">
            <a:spLocks noGrp="1"/>
          </p:cNvSpPr>
          <p:nvPr>
            <p:ph type="title"/>
          </p:nvPr>
        </p:nvSpPr>
        <p:spPr>
          <a:xfrm>
            <a:off x="838200" y="365127"/>
            <a:ext cx="10515600" cy="1325563"/>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SzPts val="4400"/>
              <a:buNone/>
            </a:pPr>
            <a:r>
              <a:rPr lang="en-US"/>
              <a:t>Identify the Three Main Components of the Statement of Cash Flows</a:t>
            </a:r>
            <a:endParaRPr/>
          </a:p>
        </p:txBody>
      </p:sp>
      <p:sp>
        <p:nvSpPr>
          <p:cNvPr id="244" name="Google Shape;244;gab057eefc0_1_138"/>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p>
            <a:pPr marL="457200" lvl="0" indent="-406400" algn="l" rtl="0">
              <a:lnSpc>
                <a:spcPct val="90000"/>
              </a:lnSpc>
              <a:spcBef>
                <a:spcPts val="750"/>
              </a:spcBef>
              <a:spcAft>
                <a:spcPts val="0"/>
              </a:spcAft>
              <a:buSzPts val="2800"/>
              <a:buChar char="•"/>
            </a:pPr>
            <a:r>
              <a:rPr lang="en-US"/>
              <a:t>There are three sections to the statement of cash flows:</a:t>
            </a:r>
            <a:endParaRPr/>
          </a:p>
          <a:p>
            <a:pPr marL="914400" lvl="1" indent="-381000" algn="l" rtl="0">
              <a:lnSpc>
                <a:spcPct val="90000"/>
              </a:lnSpc>
              <a:spcBef>
                <a:spcPts val="375"/>
              </a:spcBef>
              <a:spcAft>
                <a:spcPts val="0"/>
              </a:spcAft>
              <a:buSzPts val="2400"/>
              <a:buChar char="•"/>
            </a:pPr>
            <a:r>
              <a:rPr lang="en-US"/>
              <a:t>Cash from operations</a:t>
            </a:r>
            <a:endParaRPr/>
          </a:p>
          <a:p>
            <a:pPr marL="914400" lvl="1" indent="-381000" algn="l" rtl="0">
              <a:lnSpc>
                <a:spcPct val="90000"/>
              </a:lnSpc>
              <a:spcBef>
                <a:spcPts val="375"/>
              </a:spcBef>
              <a:spcAft>
                <a:spcPts val="0"/>
              </a:spcAft>
              <a:buSzPts val="2400"/>
              <a:buChar char="•"/>
            </a:pPr>
            <a:r>
              <a:rPr lang="en-US"/>
              <a:t>Cash from investing</a:t>
            </a:r>
            <a:endParaRPr/>
          </a:p>
          <a:p>
            <a:pPr marL="914400" lvl="1" indent="-381000" algn="l" rtl="0">
              <a:lnSpc>
                <a:spcPct val="90000"/>
              </a:lnSpc>
              <a:spcBef>
                <a:spcPts val="375"/>
              </a:spcBef>
              <a:spcAft>
                <a:spcPts val="0"/>
              </a:spcAft>
              <a:buSzPts val="2400"/>
              <a:buChar char="•"/>
            </a:pPr>
            <a:r>
              <a:rPr lang="en-US"/>
              <a:t>Cash from financing</a:t>
            </a:r>
            <a:endParaRPr/>
          </a:p>
          <a:p>
            <a:pPr marL="457200" lvl="0" indent="-406400" algn="l" rtl="0">
              <a:lnSpc>
                <a:spcPct val="90000"/>
              </a:lnSpc>
              <a:spcBef>
                <a:spcPts val="750"/>
              </a:spcBef>
              <a:spcAft>
                <a:spcPts val="0"/>
              </a:spcAft>
              <a:buSzPts val="2800"/>
              <a:buChar char="•"/>
            </a:pPr>
            <a:r>
              <a:rPr lang="en-US"/>
              <a:t>Two different ways to present the statement of cash flows: the direct method and the indirect method. They are only different in the way they present cash from operations. </a:t>
            </a:r>
            <a:endParaRPr/>
          </a:p>
          <a:p>
            <a:pPr marL="914400" lvl="1" indent="-381000" algn="l" rtl="0">
              <a:lnSpc>
                <a:spcPct val="90000"/>
              </a:lnSpc>
              <a:spcBef>
                <a:spcPts val="375"/>
              </a:spcBef>
              <a:spcAft>
                <a:spcPts val="0"/>
              </a:spcAft>
              <a:buSzPts val="2400"/>
              <a:buChar char="•"/>
            </a:pPr>
            <a:r>
              <a:rPr lang="en-US" b="1"/>
              <a:t>Direct method</a:t>
            </a:r>
            <a:r>
              <a:rPr lang="en-US"/>
              <a:t> reports cash receipts and disbursements as if the income statement had been prepared on a cash basis.</a:t>
            </a:r>
            <a:endParaRPr/>
          </a:p>
          <a:p>
            <a:pPr marL="914400" lvl="1" indent="-381000" algn="l" rtl="0">
              <a:lnSpc>
                <a:spcPct val="90000"/>
              </a:lnSpc>
              <a:spcBef>
                <a:spcPts val="375"/>
              </a:spcBef>
              <a:spcAft>
                <a:spcPts val="0"/>
              </a:spcAft>
              <a:buSzPts val="2400"/>
              <a:buChar char="•"/>
            </a:pPr>
            <a:r>
              <a:rPr lang="en-US" b="1"/>
              <a:t>Indirect method </a:t>
            </a:r>
            <a:r>
              <a:rPr lang="en-US"/>
              <a:t>starts with accrual basis net income and reconciles it to cash basis.</a:t>
            </a:r>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248"/>
        <p:cNvGrpSpPr/>
        <p:nvPr/>
      </p:nvGrpSpPr>
      <p:grpSpPr>
        <a:xfrm>
          <a:off x="0" y="0"/>
          <a:ext cx="0" cy="0"/>
          <a:chOff x="0" y="0"/>
          <a:chExt cx="0" cy="0"/>
        </a:xfrm>
      </p:grpSpPr>
      <p:sp>
        <p:nvSpPr>
          <p:cNvPr id="249" name="Google Shape;249;p12"/>
          <p:cNvSpPr txBox="1">
            <a:spLocks noGrp="1"/>
          </p:cNvSpPr>
          <p:nvPr>
            <p:ph type="title"/>
          </p:nvPr>
        </p:nvSpPr>
        <p:spPr>
          <a:xfrm>
            <a:off x="838200" y="537883"/>
            <a:ext cx="10515600" cy="2689500"/>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chemeClr val="dk1"/>
              </a:buClr>
              <a:buSzPts val="5000"/>
              <a:buFont typeface="Century Gothic"/>
              <a:buNone/>
            </a:pPr>
            <a:r>
              <a:rPr lang="en-US"/>
              <a:t>Closing the Books</a:t>
            </a:r>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253"/>
        <p:cNvGrpSpPr/>
        <p:nvPr/>
      </p:nvGrpSpPr>
      <p:grpSpPr>
        <a:xfrm>
          <a:off x="0" y="0"/>
          <a:ext cx="0" cy="0"/>
          <a:chOff x="0" y="0"/>
          <a:chExt cx="0" cy="0"/>
        </a:xfrm>
      </p:grpSpPr>
      <p:sp>
        <p:nvSpPr>
          <p:cNvPr id="254" name="Google Shape;254;p13"/>
          <p:cNvSpPr txBox="1">
            <a:spLocks noGrp="1"/>
          </p:cNvSpPr>
          <p:nvPr>
            <p:ph type="title"/>
          </p:nvPr>
        </p:nvSpPr>
        <p:spPr>
          <a:xfrm>
            <a:off x="838200" y="365127"/>
            <a:ext cx="10515600" cy="1325700"/>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4400"/>
              <a:buFont typeface="Century Gothic"/>
              <a:buNone/>
            </a:pPr>
            <a:r>
              <a:rPr lang="en-US"/>
              <a:t>Learning Outcomes: Closing the Books</a:t>
            </a:r>
            <a:endParaRPr/>
          </a:p>
        </p:txBody>
      </p:sp>
      <p:sp>
        <p:nvSpPr>
          <p:cNvPr id="255" name="Google Shape;255;p13"/>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Autofit/>
          </a:bodyPr>
          <a:lstStyle/>
          <a:p>
            <a:pPr marL="38100" lvl="0" indent="0" algn="l" rtl="0">
              <a:lnSpc>
                <a:spcPct val="90000"/>
              </a:lnSpc>
              <a:spcBef>
                <a:spcPts val="750"/>
              </a:spcBef>
              <a:spcAft>
                <a:spcPts val="0"/>
              </a:spcAft>
              <a:buSzPts val="2800"/>
              <a:buNone/>
            </a:pPr>
            <a:r>
              <a:rPr lang="en-US" sz="2400"/>
              <a:t>4.5: Prepare and post closing entries	</a:t>
            </a:r>
            <a:endParaRPr/>
          </a:p>
          <a:p>
            <a:pPr marL="582930" lvl="0" indent="0" algn="l" rtl="0">
              <a:lnSpc>
                <a:spcPct val="90000"/>
              </a:lnSpc>
              <a:spcBef>
                <a:spcPts val="375"/>
              </a:spcBef>
              <a:spcAft>
                <a:spcPts val="0"/>
              </a:spcAft>
              <a:buClr>
                <a:schemeClr val="dk1"/>
              </a:buClr>
              <a:buSzPts val="1100"/>
              <a:buFont typeface="Arial"/>
              <a:buNone/>
            </a:pPr>
            <a:r>
              <a:rPr lang="en-US" sz="2000"/>
              <a:t>4.5.1: Identify permanent and temporary accounts</a:t>
            </a:r>
            <a:endParaRPr sz="2000"/>
          </a:p>
          <a:p>
            <a:pPr marL="582930" lvl="0" indent="0" algn="l" rtl="0">
              <a:lnSpc>
                <a:spcPct val="90000"/>
              </a:lnSpc>
              <a:spcBef>
                <a:spcPts val="375"/>
              </a:spcBef>
              <a:spcAft>
                <a:spcPts val="0"/>
              </a:spcAft>
              <a:buClr>
                <a:schemeClr val="dk1"/>
              </a:buClr>
              <a:buSzPts val="1100"/>
              <a:buFont typeface="Arial"/>
              <a:buNone/>
            </a:pPr>
            <a:r>
              <a:rPr lang="en-US" sz="2000"/>
              <a:t>4.5.2: Prepare closing entries</a:t>
            </a:r>
            <a:endParaRPr sz="2000"/>
          </a:p>
          <a:p>
            <a:pPr marL="582930" lvl="0" indent="0" algn="l" rtl="0">
              <a:lnSpc>
                <a:spcPct val="90000"/>
              </a:lnSpc>
              <a:spcBef>
                <a:spcPts val="375"/>
              </a:spcBef>
              <a:spcAft>
                <a:spcPts val="0"/>
              </a:spcAft>
              <a:buClr>
                <a:schemeClr val="dk1"/>
              </a:buClr>
              <a:buSzPts val="1100"/>
              <a:buFont typeface="Arial"/>
              <a:buNone/>
            </a:pPr>
            <a:r>
              <a:rPr lang="en-US" sz="2000"/>
              <a:t>4.5.3: Post closing entries and prepare the post-closing trial balance</a:t>
            </a:r>
            <a:endParaRPr sz="2000"/>
          </a:p>
          <a:p>
            <a:pPr marL="582930" lvl="0" indent="0" algn="l" rtl="0">
              <a:lnSpc>
                <a:spcPct val="90000"/>
              </a:lnSpc>
              <a:spcBef>
                <a:spcPts val="375"/>
              </a:spcBef>
              <a:spcAft>
                <a:spcPts val="0"/>
              </a:spcAft>
              <a:buClr>
                <a:schemeClr val="dk1"/>
              </a:buClr>
              <a:buSzPts val="1100"/>
              <a:buFont typeface="Arial"/>
              <a:buNone/>
            </a:pPr>
            <a:r>
              <a:rPr lang="en-US" sz="2000"/>
              <a:t>4.5.4: Demonstrate reversing entries</a:t>
            </a:r>
            <a:endParaRPr sz="2000"/>
          </a:p>
          <a:p>
            <a:pPr marL="582930" lvl="0" indent="0" algn="l" rtl="0">
              <a:lnSpc>
                <a:spcPct val="90000"/>
              </a:lnSpc>
              <a:spcBef>
                <a:spcPts val="375"/>
              </a:spcBef>
              <a:spcAft>
                <a:spcPts val="0"/>
              </a:spcAft>
              <a:buClr>
                <a:schemeClr val="dk1"/>
              </a:buClr>
              <a:buSzPts val="1100"/>
              <a:buFont typeface="Arial"/>
              <a:buNone/>
            </a:pPr>
            <a:endParaRPr sz="2000"/>
          </a:p>
          <a:p>
            <a:pPr marL="582930" lvl="1" indent="0" algn="l" rtl="0">
              <a:lnSpc>
                <a:spcPct val="90000"/>
              </a:lnSpc>
              <a:spcBef>
                <a:spcPts val="375"/>
              </a:spcBef>
              <a:spcAft>
                <a:spcPts val="0"/>
              </a:spcAft>
              <a:buSzPts val="2400"/>
              <a:buNone/>
            </a:pPr>
            <a:endParaRPr sz="200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260"/>
        <p:cNvGrpSpPr/>
        <p:nvPr/>
      </p:nvGrpSpPr>
      <p:grpSpPr>
        <a:xfrm>
          <a:off x="0" y="0"/>
          <a:ext cx="0" cy="0"/>
          <a:chOff x="0" y="0"/>
          <a:chExt cx="0" cy="0"/>
        </a:xfrm>
      </p:grpSpPr>
      <p:sp>
        <p:nvSpPr>
          <p:cNvPr id="261" name="Google Shape;261;gab057eefc0_1_154"/>
          <p:cNvSpPr txBox="1">
            <a:spLocks noGrp="1"/>
          </p:cNvSpPr>
          <p:nvPr>
            <p:ph type="title"/>
          </p:nvPr>
        </p:nvSpPr>
        <p:spPr>
          <a:xfrm>
            <a:off x="838200" y="365127"/>
            <a:ext cx="10515600" cy="1325563"/>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SzPts val="4400"/>
              <a:buNone/>
            </a:pPr>
            <a:r>
              <a:rPr lang="en-US"/>
              <a:t>Identify Permanent and Temporary Accounts</a:t>
            </a:r>
            <a:endParaRPr/>
          </a:p>
        </p:txBody>
      </p:sp>
      <p:sp>
        <p:nvSpPr>
          <p:cNvPr id="262" name="Google Shape;262;gab057eefc0_1_154"/>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p>
            <a:pPr marL="457200" lvl="0" indent="-406400" algn="l" rtl="0">
              <a:lnSpc>
                <a:spcPct val="90000"/>
              </a:lnSpc>
              <a:spcBef>
                <a:spcPts val="750"/>
              </a:spcBef>
              <a:spcAft>
                <a:spcPts val="0"/>
              </a:spcAft>
              <a:buSzPts val="2800"/>
              <a:buChar char="•"/>
            </a:pPr>
            <a:r>
              <a:rPr lang="en-US" b="1"/>
              <a:t>Permanent accounts: </a:t>
            </a:r>
            <a:r>
              <a:rPr lang="en-US"/>
              <a:t>balance sheet accounts including assets, liabilities, and equity accounts (except for withdrawals). These account balances roll over into the next period. The ending balance of this period will be the beginning balance for next period.</a:t>
            </a:r>
            <a:endParaRPr/>
          </a:p>
          <a:p>
            <a:pPr marL="457200" lvl="0" indent="-228600" algn="l" rtl="0">
              <a:lnSpc>
                <a:spcPct val="90000"/>
              </a:lnSpc>
              <a:spcBef>
                <a:spcPts val="750"/>
              </a:spcBef>
              <a:spcAft>
                <a:spcPts val="0"/>
              </a:spcAft>
              <a:buSzPts val="2800"/>
              <a:buNone/>
            </a:pPr>
            <a:endParaRPr/>
          </a:p>
          <a:p>
            <a:pPr marL="457200" lvl="0" indent="-406400" algn="l" rtl="0">
              <a:lnSpc>
                <a:spcPct val="90000"/>
              </a:lnSpc>
              <a:spcBef>
                <a:spcPts val="750"/>
              </a:spcBef>
              <a:spcAft>
                <a:spcPts val="0"/>
              </a:spcAft>
              <a:buSzPts val="2800"/>
              <a:buChar char="•"/>
            </a:pPr>
            <a:r>
              <a:rPr lang="en-US" b="1"/>
              <a:t>Temporary accounts:</a:t>
            </a:r>
            <a:r>
              <a:rPr lang="en-US"/>
              <a:t> revenues, expenses, and withdrawals accounts. These account balances do not roll over into the next period after closing. The closing process reduces revenue, expense, and withdrawals account balances (temporary accounts) to zero so they are ready to accumulate data for the next accounting period.</a:t>
            </a:r>
            <a:endParaRPr/>
          </a:p>
          <a:p>
            <a:pPr marL="457200" lvl="0" indent="-228600" algn="l" rtl="0">
              <a:lnSpc>
                <a:spcPct val="90000"/>
              </a:lnSpc>
              <a:spcBef>
                <a:spcPts val="750"/>
              </a:spcBef>
              <a:spcAft>
                <a:spcPts val="0"/>
              </a:spcAft>
              <a:buSzPts val="2800"/>
              <a:buNone/>
            </a:pPr>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267"/>
        <p:cNvGrpSpPr/>
        <p:nvPr/>
      </p:nvGrpSpPr>
      <p:grpSpPr>
        <a:xfrm>
          <a:off x="0" y="0"/>
          <a:ext cx="0" cy="0"/>
          <a:chOff x="0" y="0"/>
          <a:chExt cx="0" cy="0"/>
        </a:xfrm>
      </p:grpSpPr>
      <p:sp>
        <p:nvSpPr>
          <p:cNvPr id="268" name="Google Shape;268;gab057eefc0_1_160"/>
          <p:cNvSpPr txBox="1">
            <a:spLocks noGrp="1"/>
          </p:cNvSpPr>
          <p:nvPr>
            <p:ph type="title"/>
          </p:nvPr>
        </p:nvSpPr>
        <p:spPr>
          <a:xfrm>
            <a:off x="838200" y="365127"/>
            <a:ext cx="10515600" cy="1325563"/>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SzPts val="4400"/>
              <a:buNone/>
            </a:pPr>
            <a:r>
              <a:rPr lang="en-US"/>
              <a:t>Preparing Closing Entries</a:t>
            </a:r>
            <a:endParaRPr/>
          </a:p>
        </p:txBody>
      </p:sp>
      <p:sp>
        <p:nvSpPr>
          <p:cNvPr id="269" name="Google Shape;269;gab057eefc0_1_160"/>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p>
            <a:pPr marL="50800" lvl="0" indent="0" algn="l" rtl="0">
              <a:lnSpc>
                <a:spcPct val="90000"/>
              </a:lnSpc>
              <a:spcBef>
                <a:spcPts val="750"/>
              </a:spcBef>
              <a:spcAft>
                <a:spcPts val="0"/>
              </a:spcAft>
              <a:buSzPts val="2800"/>
              <a:buNone/>
            </a:pPr>
            <a:r>
              <a:rPr lang="en-US"/>
              <a:t>In accounting, we often refer to the process of closing as closing the books. The four basic steps in the closing process are:</a:t>
            </a:r>
            <a:endParaRPr/>
          </a:p>
          <a:p>
            <a:pPr marL="914400" lvl="1" indent="-381000" algn="l" rtl="0">
              <a:lnSpc>
                <a:spcPct val="90000"/>
              </a:lnSpc>
              <a:spcBef>
                <a:spcPts val="375"/>
              </a:spcBef>
              <a:spcAft>
                <a:spcPts val="0"/>
              </a:spcAft>
              <a:buSzPts val="2400"/>
              <a:buChar char="•"/>
            </a:pPr>
            <a:r>
              <a:rPr lang="en-US" b="1"/>
              <a:t>Closing the Revenue Accounts: </a:t>
            </a:r>
            <a:r>
              <a:rPr lang="en-US"/>
              <a:t>transferring the credit balances in the revenue accounts to a clearing account called Income Summary.</a:t>
            </a:r>
            <a:endParaRPr/>
          </a:p>
          <a:p>
            <a:pPr marL="914400" lvl="1" indent="-381000" algn="l" rtl="0">
              <a:lnSpc>
                <a:spcPct val="90000"/>
              </a:lnSpc>
              <a:spcBef>
                <a:spcPts val="375"/>
              </a:spcBef>
              <a:spcAft>
                <a:spcPts val="0"/>
              </a:spcAft>
              <a:buSzPts val="2400"/>
              <a:buChar char="•"/>
            </a:pPr>
            <a:r>
              <a:rPr lang="en-US" b="1"/>
              <a:t>Closing the Expense Accounts: </a:t>
            </a:r>
            <a:r>
              <a:rPr lang="en-US"/>
              <a:t>transferring the debit balances in the expense accounts to a clearing account called Income Summary.</a:t>
            </a:r>
            <a:endParaRPr/>
          </a:p>
          <a:p>
            <a:pPr marL="914400" lvl="1" indent="-381000" algn="l" rtl="0">
              <a:lnSpc>
                <a:spcPct val="90000"/>
              </a:lnSpc>
              <a:spcBef>
                <a:spcPts val="375"/>
              </a:spcBef>
              <a:spcAft>
                <a:spcPts val="0"/>
              </a:spcAft>
              <a:buSzPts val="2400"/>
              <a:buChar char="•"/>
            </a:pPr>
            <a:r>
              <a:rPr lang="en-US" b="1"/>
              <a:t>Closing the Income Summary Account:</a:t>
            </a:r>
            <a:r>
              <a:rPr lang="en-US"/>
              <a:t> transferring the balance of the Income Summary account to the owner’s capital account.</a:t>
            </a:r>
            <a:endParaRPr/>
          </a:p>
          <a:p>
            <a:pPr marL="914400" lvl="1" indent="-381000" algn="l" rtl="0">
              <a:lnSpc>
                <a:spcPct val="90000"/>
              </a:lnSpc>
              <a:spcBef>
                <a:spcPts val="375"/>
              </a:spcBef>
              <a:spcAft>
                <a:spcPts val="0"/>
              </a:spcAft>
              <a:buSzPts val="2400"/>
              <a:buChar char="•"/>
            </a:pPr>
            <a:r>
              <a:rPr lang="en-US" b="1"/>
              <a:t>Closing the Withdrawal Account:</a:t>
            </a:r>
            <a:r>
              <a:rPr lang="en-US"/>
              <a:t> transferring the debit balance of the owner withdrawal account to the capital account.</a:t>
            </a:r>
            <a:endParaRPr/>
          </a:p>
          <a:p>
            <a:pPr marL="457200" lvl="0" indent="-228600" algn="l" rtl="0">
              <a:lnSpc>
                <a:spcPct val="90000"/>
              </a:lnSpc>
              <a:spcBef>
                <a:spcPts val="750"/>
              </a:spcBef>
              <a:spcAft>
                <a:spcPts val="0"/>
              </a:spcAft>
              <a:buSzPts val="2800"/>
              <a:buNone/>
            </a:pPr>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274"/>
        <p:cNvGrpSpPr/>
        <p:nvPr/>
      </p:nvGrpSpPr>
      <p:grpSpPr>
        <a:xfrm>
          <a:off x="0" y="0"/>
          <a:ext cx="0" cy="0"/>
          <a:chOff x="0" y="0"/>
          <a:chExt cx="0" cy="0"/>
        </a:xfrm>
      </p:grpSpPr>
      <p:sp>
        <p:nvSpPr>
          <p:cNvPr id="275" name="Google Shape;275;gab057eefc0_1_166"/>
          <p:cNvSpPr txBox="1">
            <a:spLocks noGrp="1"/>
          </p:cNvSpPr>
          <p:nvPr>
            <p:ph type="title"/>
          </p:nvPr>
        </p:nvSpPr>
        <p:spPr>
          <a:xfrm>
            <a:off x="838200" y="365127"/>
            <a:ext cx="10515600" cy="1325563"/>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SzPts val="4400"/>
              <a:buNone/>
            </a:pPr>
            <a:r>
              <a:rPr lang="en-US"/>
              <a:t>Post Closing Entries and Prepare the Post-Closing Trial Balance</a:t>
            </a:r>
            <a:endParaRPr/>
          </a:p>
        </p:txBody>
      </p:sp>
      <p:sp>
        <p:nvSpPr>
          <p:cNvPr id="276" name="Google Shape;276;gab057eefc0_1_166"/>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p>
            <a:pPr marL="457200" lvl="0" indent="-406400" algn="l" rtl="0">
              <a:lnSpc>
                <a:spcPct val="90000"/>
              </a:lnSpc>
              <a:spcBef>
                <a:spcPts val="750"/>
              </a:spcBef>
              <a:spcAft>
                <a:spcPts val="0"/>
              </a:spcAft>
              <a:buSzPts val="2800"/>
              <a:buChar char="•"/>
            </a:pPr>
            <a:r>
              <a:rPr lang="en-US"/>
              <a:t>After we complete journal entries, we post to the ledger and run a post-closing trial balance.</a:t>
            </a:r>
            <a:endParaRPr/>
          </a:p>
          <a:p>
            <a:pPr marL="457200" lvl="0" indent="-406400" algn="l" rtl="0">
              <a:lnSpc>
                <a:spcPct val="90000"/>
              </a:lnSpc>
              <a:spcBef>
                <a:spcPts val="750"/>
              </a:spcBef>
              <a:spcAft>
                <a:spcPts val="0"/>
              </a:spcAft>
              <a:buSzPts val="2800"/>
              <a:buChar char="•"/>
            </a:pPr>
            <a:r>
              <a:rPr lang="en-US"/>
              <a:t>Once we are satisfied everything is balanced, carry the balances forward to the new blank pages of the next (now current) year’s ledger and are now ready to start posting transactions.</a:t>
            </a:r>
            <a:endParaRPr/>
          </a:p>
          <a:p>
            <a:pPr marL="457200" lvl="0" indent="-406400" algn="l" rtl="0">
              <a:lnSpc>
                <a:spcPct val="90000"/>
              </a:lnSpc>
              <a:spcBef>
                <a:spcPts val="750"/>
              </a:spcBef>
              <a:spcAft>
                <a:spcPts val="0"/>
              </a:spcAft>
              <a:buSzPts val="2800"/>
              <a:buChar char="•"/>
            </a:pPr>
            <a:r>
              <a:rPr lang="en-US"/>
              <a:t>Remember, closing entries are only used in systems using actual bound books made of paper. They are an important concept and officially represent the end of the process.</a:t>
            </a:r>
            <a:endParaRPr/>
          </a:p>
          <a:p>
            <a:pPr marL="457200" lvl="0" indent="-228600" algn="l" rtl="0">
              <a:lnSpc>
                <a:spcPct val="90000"/>
              </a:lnSpc>
              <a:spcBef>
                <a:spcPts val="750"/>
              </a:spcBef>
              <a:spcAft>
                <a:spcPts val="0"/>
              </a:spcAft>
              <a:buSzPts val="2800"/>
              <a:buNone/>
            </a:pPr>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281"/>
        <p:cNvGrpSpPr/>
        <p:nvPr/>
      </p:nvGrpSpPr>
      <p:grpSpPr>
        <a:xfrm>
          <a:off x="0" y="0"/>
          <a:ext cx="0" cy="0"/>
          <a:chOff x="0" y="0"/>
          <a:chExt cx="0" cy="0"/>
        </a:xfrm>
      </p:grpSpPr>
      <p:sp>
        <p:nvSpPr>
          <p:cNvPr id="282" name="Google Shape;282;gab057eefc0_1_172"/>
          <p:cNvSpPr txBox="1">
            <a:spLocks noGrp="1"/>
          </p:cNvSpPr>
          <p:nvPr>
            <p:ph type="title"/>
          </p:nvPr>
        </p:nvSpPr>
        <p:spPr>
          <a:xfrm>
            <a:off x="838200" y="365127"/>
            <a:ext cx="10515600" cy="1325563"/>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SzPts val="4400"/>
              <a:buNone/>
            </a:pPr>
            <a:r>
              <a:rPr lang="en-US"/>
              <a:t>Post Closing Entries (part I)</a:t>
            </a:r>
            <a:endParaRPr/>
          </a:p>
        </p:txBody>
      </p:sp>
      <p:pic>
        <p:nvPicPr>
          <p:cNvPr id="283" name="Google Shape;283;gab057eefc0_1_172" descr="Two side-by-side T accounts. On the left is the Checking account. There is a debit balance carried forward on January 1st of 14,800 dollars. On May 18th, there is a debit entry of 5,000 dollars. There is a debit entry on June 30th for 2,000 dollars. On September 20th, there's a credit entry for 4,700 dollars and on October 31st, there is a credit entry for 5,000 dollars. There's a debit entry for 6,100 dollars on November 11th. On December 31st, there is a credit entry for 7,400 dollars. There is a total debit balance on December 31st of 10,800 dollars. On the right side is the Service Revenue account. It has a credit balance carried forward of 0 dollars. On May 18th, there is a credit entry of 5,000 dollars. There's a credit entry for2,000 dollars on June 30th. On November 4th, there is a credit entry of 6,100 dollars. On December 31st, there is a total credit balance of 13,100. There is a closing entry adjustment of 13,100 dollars, leaving a total balance on December 31st of 0 dollars.">
            <a:hlinkClick r:id="rId3"/>
          </p:cNvPr>
          <p:cNvPicPr preferRelativeResize="0"/>
          <p:nvPr/>
        </p:nvPicPr>
        <p:blipFill rotWithShape="1">
          <a:blip r:embed="rId4">
            <a:alphaModFix/>
          </a:blip>
          <a:srcRect/>
          <a:stretch/>
        </p:blipFill>
        <p:spPr>
          <a:xfrm>
            <a:off x="1365674" y="1966302"/>
            <a:ext cx="9460651" cy="4351338"/>
          </a:xfrm>
          <a:prstGeom prst="rect">
            <a:avLst/>
          </a:prstGeom>
          <a:noFill/>
          <a:ln>
            <a:noFill/>
          </a:ln>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288"/>
        <p:cNvGrpSpPr/>
        <p:nvPr/>
      </p:nvGrpSpPr>
      <p:grpSpPr>
        <a:xfrm>
          <a:off x="0" y="0"/>
          <a:ext cx="0" cy="0"/>
          <a:chOff x="0" y="0"/>
          <a:chExt cx="0" cy="0"/>
        </a:xfrm>
      </p:grpSpPr>
      <p:sp>
        <p:nvSpPr>
          <p:cNvPr id="289" name="Google Shape;289;p25"/>
          <p:cNvSpPr txBox="1">
            <a:spLocks noGrp="1"/>
          </p:cNvSpPr>
          <p:nvPr>
            <p:ph type="title"/>
          </p:nvPr>
        </p:nvSpPr>
        <p:spPr>
          <a:xfrm>
            <a:off x="838200" y="365127"/>
            <a:ext cx="10515600" cy="1325563"/>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SzPts val="4400"/>
              <a:buNone/>
            </a:pPr>
            <a:r>
              <a:rPr lang="en-US"/>
              <a:t>Post Closing Entries (part II) </a:t>
            </a:r>
            <a:endParaRPr/>
          </a:p>
        </p:txBody>
      </p:sp>
      <p:pic>
        <p:nvPicPr>
          <p:cNvPr id="290" name="Google Shape;290;p25" descr="Two T accounts next to each other. On the left is the Due to Bank account, with a credit balance carried forward on January 1st of 5,000 dollars. On October 31st, there is a debit entry of 5,000 dollars. There is a total balance of 0 dollars on December 31st. On the right side is the Wage Expense Account. It has a balance carried forward on January 1st of 0 dollars. On September 20th, there is a debit entry for 4,700 dollars. There is a total debit balance of 4,700 dollars. On the credit side is closing entry B of 4,700 dollars. On December 31st, there is a total balance of 0 dollars.">
            <a:hlinkClick r:id="rId3"/>
          </p:cNvPr>
          <p:cNvPicPr preferRelativeResize="0"/>
          <p:nvPr/>
        </p:nvPicPr>
        <p:blipFill rotWithShape="1">
          <a:blip r:embed="rId4">
            <a:alphaModFix/>
          </a:blip>
          <a:srcRect/>
          <a:stretch/>
        </p:blipFill>
        <p:spPr>
          <a:xfrm>
            <a:off x="1084385" y="1519342"/>
            <a:ext cx="10269415" cy="4408627"/>
          </a:xfrm>
          <a:prstGeom prst="rect">
            <a:avLst/>
          </a:prstGeom>
          <a:noFill/>
          <a:ln>
            <a:noFill/>
          </a:ln>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295"/>
        <p:cNvGrpSpPr/>
        <p:nvPr/>
      </p:nvGrpSpPr>
      <p:grpSpPr>
        <a:xfrm>
          <a:off x="0" y="0"/>
          <a:ext cx="0" cy="0"/>
          <a:chOff x="0" y="0"/>
          <a:chExt cx="0" cy="0"/>
        </a:xfrm>
      </p:grpSpPr>
      <p:sp>
        <p:nvSpPr>
          <p:cNvPr id="296" name="Google Shape;296;p26"/>
          <p:cNvSpPr txBox="1">
            <a:spLocks noGrp="1"/>
          </p:cNvSpPr>
          <p:nvPr>
            <p:ph type="title"/>
          </p:nvPr>
        </p:nvSpPr>
        <p:spPr>
          <a:xfrm>
            <a:off x="838200" y="365127"/>
            <a:ext cx="10515600" cy="1325563"/>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SzPts val="4400"/>
              <a:buNone/>
            </a:pPr>
            <a:r>
              <a:rPr lang="en-US"/>
              <a:t>Post Closing Entries (part III) </a:t>
            </a:r>
            <a:endParaRPr/>
          </a:p>
        </p:txBody>
      </p:sp>
      <p:pic>
        <p:nvPicPr>
          <p:cNvPr id="297" name="Google Shape;297;p26" descr="Two T accounts side-by-side. On the left is the Owner's Capital account. On January 1st, it has a credit balance carried forward of 9,800 dollars. There is a total credit balance of 9,800 dollars on December 31st before closing entries. Closing entry C is on the credit side, with a value of 8,400 dollars. Closing entry D is on the debit side and has a value of 7,400 dollars. The total credit balance on December 31st after closing entries is 10,800 dollars. On the right side is the Owner Withdrawals account. It has a balance carried forward on January 1st of 0 dollars. On December 31st, there is a debit entry of 7,400 dollars. There is a debit total of 7,400 dollars before closing entries. Closing entry D is on the credit side and has a value of 7,400 dollars. There is a total balance on December 31st of 0 dollars.">
            <a:hlinkClick r:id="rId3"/>
          </p:cNvPr>
          <p:cNvPicPr preferRelativeResize="0"/>
          <p:nvPr/>
        </p:nvPicPr>
        <p:blipFill rotWithShape="1">
          <a:blip r:embed="rId4">
            <a:alphaModFix/>
          </a:blip>
          <a:srcRect/>
          <a:stretch/>
        </p:blipFill>
        <p:spPr>
          <a:xfrm>
            <a:off x="1069480" y="1453661"/>
            <a:ext cx="10489473" cy="4660167"/>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sp>
        <p:nvSpPr>
          <p:cNvPr id="60" name="Google Shape;60;p4"/>
          <p:cNvSpPr txBox="1">
            <a:spLocks noGrp="1"/>
          </p:cNvSpPr>
          <p:nvPr>
            <p:ph type="title"/>
          </p:nvPr>
        </p:nvSpPr>
        <p:spPr>
          <a:xfrm>
            <a:off x="838200" y="365127"/>
            <a:ext cx="10515600" cy="1325563"/>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4400"/>
              <a:buFont typeface="Century Gothic"/>
              <a:buNone/>
            </a:pPr>
            <a:r>
              <a:rPr lang="en-US"/>
              <a:t>Learning Outcomes: The Adjusting Process</a:t>
            </a:r>
            <a:endParaRPr/>
          </a:p>
        </p:txBody>
      </p:sp>
      <p:sp>
        <p:nvSpPr>
          <p:cNvPr id="61" name="Google Shape;61;p4"/>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p>
            <a:pPr marL="38100" lvl="0" indent="0" algn="l" rtl="0">
              <a:lnSpc>
                <a:spcPct val="90000"/>
              </a:lnSpc>
              <a:spcBef>
                <a:spcPts val="750"/>
              </a:spcBef>
              <a:spcAft>
                <a:spcPts val="0"/>
              </a:spcAft>
              <a:buSzPts val="2800"/>
              <a:buNone/>
            </a:pPr>
            <a:r>
              <a:rPr lang="en-US" sz="2400"/>
              <a:t>4.1: Describe the process of making adjusting journal entries	</a:t>
            </a:r>
            <a:endParaRPr/>
          </a:p>
          <a:p>
            <a:pPr marL="582930" lvl="0" indent="0" algn="l" rtl="0">
              <a:lnSpc>
                <a:spcPct val="90000"/>
              </a:lnSpc>
              <a:spcBef>
                <a:spcPts val="375"/>
              </a:spcBef>
              <a:spcAft>
                <a:spcPts val="0"/>
              </a:spcAft>
              <a:buClr>
                <a:schemeClr val="dk1"/>
              </a:buClr>
              <a:buSzPts val="1100"/>
              <a:buFont typeface="Arial"/>
              <a:buNone/>
            </a:pPr>
            <a:r>
              <a:rPr lang="en-US" sz="2000"/>
              <a:t>4.1.1: Explain the need for adjusting journal entries</a:t>
            </a:r>
            <a:endParaRPr sz="2000"/>
          </a:p>
          <a:p>
            <a:pPr marL="582930" lvl="0" indent="0" algn="l" rtl="0">
              <a:lnSpc>
                <a:spcPct val="90000"/>
              </a:lnSpc>
              <a:spcBef>
                <a:spcPts val="375"/>
              </a:spcBef>
              <a:spcAft>
                <a:spcPts val="0"/>
              </a:spcAft>
              <a:buClr>
                <a:schemeClr val="dk1"/>
              </a:buClr>
              <a:buSzPts val="1100"/>
              <a:buFont typeface="Arial"/>
              <a:buNone/>
            </a:pPr>
            <a:r>
              <a:rPr lang="en-US" sz="2000"/>
              <a:t>4.1.2: Describe the adjustment process</a:t>
            </a:r>
            <a:endParaRPr sz="2000"/>
          </a:p>
          <a:p>
            <a:pPr marL="582930" lvl="0" indent="0" algn="l" rtl="0">
              <a:lnSpc>
                <a:spcPct val="90000"/>
              </a:lnSpc>
              <a:spcBef>
                <a:spcPts val="375"/>
              </a:spcBef>
              <a:spcAft>
                <a:spcPts val="0"/>
              </a:spcAft>
              <a:buClr>
                <a:schemeClr val="dk1"/>
              </a:buClr>
              <a:buSzPts val="1100"/>
              <a:buFont typeface="Arial"/>
              <a:buNone/>
            </a:pPr>
            <a:r>
              <a:rPr lang="en-US" sz="2000"/>
              <a:t>4.1.3: Differentiate between deferrals and accruals</a:t>
            </a:r>
            <a:endParaRPr sz="2000"/>
          </a:p>
          <a:p>
            <a:pPr marL="582930" lvl="0" indent="0" algn="l" rtl="0">
              <a:lnSpc>
                <a:spcPct val="90000"/>
              </a:lnSpc>
              <a:spcBef>
                <a:spcPts val="375"/>
              </a:spcBef>
              <a:spcAft>
                <a:spcPts val="0"/>
              </a:spcAft>
              <a:buClr>
                <a:schemeClr val="dk1"/>
              </a:buClr>
              <a:buSzPts val="1100"/>
              <a:buFont typeface="Arial"/>
              <a:buNone/>
            </a:pPr>
            <a:endParaRPr sz="2000"/>
          </a:p>
          <a:p>
            <a:pPr marL="582930" lvl="1" indent="0" algn="l" rtl="0">
              <a:lnSpc>
                <a:spcPct val="90000"/>
              </a:lnSpc>
              <a:spcBef>
                <a:spcPts val="375"/>
              </a:spcBef>
              <a:spcAft>
                <a:spcPts val="0"/>
              </a:spcAft>
              <a:buSzPts val="2400"/>
              <a:buNone/>
            </a:pPr>
            <a:endParaRPr sz="200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301"/>
        <p:cNvGrpSpPr/>
        <p:nvPr/>
      </p:nvGrpSpPr>
      <p:grpSpPr>
        <a:xfrm>
          <a:off x="0" y="0"/>
          <a:ext cx="0" cy="0"/>
          <a:chOff x="0" y="0"/>
          <a:chExt cx="0" cy="0"/>
        </a:xfrm>
      </p:grpSpPr>
      <p:sp>
        <p:nvSpPr>
          <p:cNvPr id="302" name="Google Shape;302;p27"/>
          <p:cNvSpPr txBox="1">
            <a:spLocks noGrp="1"/>
          </p:cNvSpPr>
          <p:nvPr>
            <p:ph type="title"/>
          </p:nvPr>
        </p:nvSpPr>
        <p:spPr>
          <a:xfrm>
            <a:off x="838200" y="365127"/>
            <a:ext cx="10515600" cy="1325563"/>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4400"/>
              <a:buFont typeface="Century Gothic"/>
              <a:buNone/>
            </a:pPr>
            <a:r>
              <a:rPr lang="en-US"/>
              <a:t>Post Closing Entries (part IV)</a:t>
            </a:r>
            <a:endParaRPr/>
          </a:p>
        </p:txBody>
      </p:sp>
      <p:pic>
        <p:nvPicPr>
          <p:cNvPr id="303" name="Google Shape;303;p27" descr="A T account of an Income Summary. On the debit side is closing entry B, with a value of 4,700 dollars, as well as closing entry C, with a value of 8,400 dollars. On the credit side is closing entry A, with a value of 13,100 dollars.">
            <a:hlinkClick r:id="rId3"/>
          </p:cNvPr>
          <p:cNvPicPr preferRelativeResize="0"/>
          <p:nvPr/>
        </p:nvPicPr>
        <p:blipFill rotWithShape="1">
          <a:blip r:embed="rId4">
            <a:alphaModFix/>
          </a:blip>
          <a:srcRect/>
          <a:stretch/>
        </p:blipFill>
        <p:spPr>
          <a:xfrm>
            <a:off x="838201" y="1578969"/>
            <a:ext cx="4258456" cy="1916777"/>
          </a:xfrm>
          <a:prstGeom prst="rect">
            <a:avLst/>
          </a:prstGeom>
          <a:noFill/>
          <a:ln>
            <a:noFill/>
          </a:ln>
        </p:spPr>
      </p:pic>
      <p:pic>
        <p:nvPicPr>
          <p:cNvPr id="304" name="Google Shape;304;p27" descr="Macro Auto Post Closing trial balance as of 12/31/2020. Permanent Accounts: Checking debit of 10,800, Due to Bank no value in debit or credit field, Owner's Capital credit 10,800. Temporary Accounts: Owner Withdrawals no value in debit or credit field, Service Revenue no value in debit or credit field, Wages Expense no value in debit or credit field. Final entry in debit column is 10,800 with a double underline underneath and final entry in credit column is 10,800 with a double underline underneath.">
            <a:hlinkClick r:id="rId5"/>
          </p:cNvPr>
          <p:cNvPicPr preferRelativeResize="0"/>
          <p:nvPr/>
        </p:nvPicPr>
        <p:blipFill rotWithShape="1">
          <a:blip r:embed="rId6">
            <a:alphaModFix/>
          </a:blip>
          <a:srcRect/>
          <a:stretch/>
        </p:blipFill>
        <p:spPr>
          <a:xfrm>
            <a:off x="5461781" y="1578969"/>
            <a:ext cx="6573498" cy="4635159"/>
          </a:xfrm>
          <a:prstGeom prst="rect">
            <a:avLst/>
          </a:prstGeom>
          <a:noFill/>
          <a:ln>
            <a:noFill/>
          </a:ln>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309"/>
        <p:cNvGrpSpPr/>
        <p:nvPr/>
      </p:nvGrpSpPr>
      <p:grpSpPr>
        <a:xfrm>
          <a:off x="0" y="0"/>
          <a:ext cx="0" cy="0"/>
          <a:chOff x="0" y="0"/>
          <a:chExt cx="0" cy="0"/>
        </a:xfrm>
      </p:grpSpPr>
      <p:sp>
        <p:nvSpPr>
          <p:cNvPr id="310" name="Google Shape;310;gab057eefc0_1_182"/>
          <p:cNvSpPr txBox="1">
            <a:spLocks noGrp="1"/>
          </p:cNvSpPr>
          <p:nvPr>
            <p:ph type="title"/>
          </p:nvPr>
        </p:nvSpPr>
        <p:spPr>
          <a:xfrm>
            <a:off x="838200" y="365127"/>
            <a:ext cx="10515600" cy="1325563"/>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SzPts val="4400"/>
              <a:buNone/>
            </a:pPr>
            <a:r>
              <a:rPr lang="en-US"/>
              <a:t>Demonstrate Reversing Entries</a:t>
            </a:r>
            <a:endParaRPr/>
          </a:p>
        </p:txBody>
      </p:sp>
      <p:sp>
        <p:nvSpPr>
          <p:cNvPr id="311" name="Google Shape;311;gab057eefc0_1_182"/>
          <p:cNvSpPr txBox="1">
            <a:spLocks noGrp="1"/>
          </p:cNvSpPr>
          <p:nvPr>
            <p:ph type="body" idx="1"/>
          </p:nvPr>
        </p:nvSpPr>
        <p:spPr>
          <a:xfrm>
            <a:off x="838200" y="1825625"/>
            <a:ext cx="10515600" cy="1757024"/>
          </a:xfrm>
          <a:prstGeom prst="rect">
            <a:avLst/>
          </a:prstGeom>
          <a:noFill/>
          <a:ln>
            <a:noFill/>
          </a:ln>
        </p:spPr>
        <p:txBody>
          <a:bodyPr spcFirstLastPara="1" wrap="square" lIns="91425" tIns="45700" rIns="91425" bIns="45700" anchor="t" anchorCtr="0">
            <a:noAutofit/>
          </a:bodyPr>
          <a:lstStyle/>
          <a:p>
            <a:pPr marL="457200" lvl="0" indent="-406400" algn="l" rtl="0">
              <a:lnSpc>
                <a:spcPct val="90000"/>
              </a:lnSpc>
              <a:spcBef>
                <a:spcPts val="750"/>
              </a:spcBef>
              <a:spcAft>
                <a:spcPts val="0"/>
              </a:spcAft>
              <a:buSzPts val="2800"/>
              <a:buChar char="•"/>
            </a:pPr>
            <a:r>
              <a:rPr lang="en-US"/>
              <a:t>After everything is closed and the old year is done, accountants sometimes perform one more step that could be called the beginning of the next accounting cycle as easily as it could be called the end of the old.</a:t>
            </a:r>
            <a:endParaRPr/>
          </a:p>
          <a:p>
            <a:pPr marL="457200" lvl="0" indent="-406400" algn="l" rtl="0">
              <a:lnSpc>
                <a:spcPct val="90000"/>
              </a:lnSpc>
              <a:spcBef>
                <a:spcPts val="750"/>
              </a:spcBef>
              <a:spcAft>
                <a:spcPts val="0"/>
              </a:spcAft>
              <a:buSzPts val="2800"/>
              <a:buChar char="•"/>
            </a:pPr>
            <a:r>
              <a:rPr lang="en-US"/>
              <a:t>See if you can figure out what is wrong with these accounts. Once you do, you’ll be able to see why we make reversing entries for some accruals. </a:t>
            </a:r>
            <a:endParaRPr/>
          </a:p>
        </p:txBody>
      </p:sp>
      <p:pic>
        <p:nvPicPr>
          <p:cNvPr id="312" name="Google Shape;312;gab057eefc0_1_182" descr="Two T accounts side by side. On the left is a Wages Payable account. It has two credit entries, one for 1,200 dollars and another for 2,200. There is a total credit balance of 3,400 dollars. On the right is a Wage Expense account with a balance carried forward of 2,300 dollars. On November 10th, there is a debit pay entry of 1200 dollars. There is another on November 25th for 1,600 dollars. On November 30th, there is a debit adjusting journal entry of 2,200 dollars. There is a debit total of 7,300 dollars."/>
          <p:cNvPicPr preferRelativeResize="0"/>
          <p:nvPr/>
        </p:nvPicPr>
        <p:blipFill rotWithShape="1">
          <a:blip r:embed="rId3">
            <a:alphaModFix/>
          </a:blip>
          <a:srcRect/>
          <a:stretch/>
        </p:blipFill>
        <p:spPr>
          <a:xfrm>
            <a:off x="5871542" y="3717584"/>
            <a:ext cx="5770610" cy="2990225"/>
          </a:xfrm>
          <a:prstGeom prst="rect">
            <a:avLst/>
          </a:prstGeom>
          <a:noFill/>
          <a:ln>
            <a:noFill/>
          </a:ln>
        </p:spPr>
      </p:pic>
      <p:pic>
        <p:nvPicPr>
          <p:cNvPr id="313" name="Google Shape;313;gab057eefc0_1_182" descr="A Wages Payable T account. On the credit side, there is an entry of 1,200 dollars.">
            <a:hlinkClick r:id="rId4"/>
          </p:cNvPr>
          <p:cNvPicPr preferRelativeResize="0"/>
          <p:nvPr/>
        </p:nvPicPr>
        <p:blipFill rotWithShape="1">
          <a:blip r:embed="rId5">
            <a:alphaModFix/>
          </a:blip>
          <a:srcRect/>
          <a:stretch/>
        </p:blipFill>
        <p:spPr>
          <a:xfrm>
            <a:off x="838200" y="3717584"/>
            <a:ext cx="2272578" cy="2787547"/>
          </a:xfrm>
          <a:prstGeom prst="rect">
            <a:avLst/>
          </a:prstGeom>
          <a:noFill/>
          <a:ln>
            <a:noFill/>
          </a:ln>
        </p:spPr>
      </p:pic>
      <p:pic>
        <p:nvPicPr>
          <p:cNvPr id="314" name="Google Shape;314;gab057eefc0_1_182" descr="A Wages Expenses T account. On the debit side, there is an entry for 2,300 dollars. There is also a debit entry of 1,200 dollars.">
            <a:hlinkClick r:id="rId6"/>
          </p:cNvPr>
          <p:cNvPicPr preferRelativeResize="0"/>
          <p:nvPr/>
        </p:nvPicPr>
        <p:blipFill rotWithShape="1">
          <a:blip r:embed="rId7">
            <a:alphaModFix/>
          </a:blip>
          <a:srcRect/>
          <a:stretch/>
        </p:blipFill>
        <p:spPr>
          <a:xfrm>
            <a:off x="3110778" y="3687604"/>
            <a:ext cx="2395722" cy="2821132"/>
          </a:xfrm>
          <a:prstGeom prst="rect">
            <a:avLst/>
          </a:prstGeom>
          <a:noFill/>
          <a:ln>
            <a:noFill/>
          </a:ln>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318"/>
        <p:cNvGrpSpPr/>
        <p:nvPr/>
      </p:nvGrpSpPr>
      <p:grpSpPr>
        <a:xfrm>
          <a:off x="0" y="0"/>
          <a:ext cx="0" cy="0"/>
          <a:chOff x="0" y="0"/>
          <a:chExt cx="0" cy="0"/>
        </a:xfrm>
      </p:grpSpPr>
      <p:sp>
        <p:nvSpPr>
          <p:cNvPr id="319" name="Google Shape;319;ga241e3cd5e_0_34"/>
          <p:cNvSpPr txBox="1">
            <a:spLocks noGrp="1"/>
          </p:cNvSpPr>
          <p:nvPr>
            <p:ph type="title"/>
          </p:nvPr>
        </p:nvSpPr>
        <p:spPr>
          <a:xfrm>
            <a:off x="838200" y="365127"/>
            <a:ext cx="10515600" cy="1325700"/>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4400"/>
              <a:buFont typeface="Century Gothic"/>
              <a:buNone/>
            </a:pPr>
            <a:r>
              <a:rPr lang="en-US"/>
              <a:t>Practice Question 3</a:t>
            </a:r>
            <a:endParaRPr/>
          </a:p>
        </p:txBody>
      </p:sp>
      <p:sp>
        <p:nvSpPr>
          <p:cNvPr id="320" name="Google Shape;320;ga241e3cd5e_0_34"/>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Autofit/>
          </a:bodyPr>
          <a:lstStyle/>
          <a:p>
            <a:pPr marL="6350" lvl="0" indent="-6350" algn="l" rtl="0">
              <a:lnSpc>
                <a:spcPct val="90000"/>
              </a:lnSpc>
              <a:spcBef>
                <a:spcPts val="750"/>
              </a:spcBef>
              <a:spcAft>
                <a:spcPts val="0"/>
              </a:spcAft>
              <a:buSzPts val="2800"/>
              <a:buNone/>
            </a:pPr>
            <a:r>
              <a:rPr lang="en-US"/>
              <a:t>Which of the following choices is an example of a temporary account that is closed at the end of the fiscal year?</a:t>
            </a:r>
            <a:endParaRPr/>
          </a:p>
          <a:p>
            <a:pPr marL="6350" lvl="0" indent="-6350" algn="l" rtl="0">
              <a:lnSpc>
                <a:spcPct val="90000"/>
              </a:lnSpc>
              <a:spcBef>
                <a:spcPts val="750"/>
              </a:spcBef>
              <a:spcAft>
                <a:spcPts val="0"/>
              </a:spcAft>
              <a:buSzPts val="2800"/>
              <a:buNone/>
            </a:pPr>
            <a:endParaRPr/>
          </a:p>
          <a:p>
            <a:pPr marL="914400" lvl="0" indent="-457200" algn="l" rtl="0">
              <a:lnSpc>
                <a:spcPct val="90000"/>
              </a:lnSpc>
              <a:spcBef>
                <a:spcPts val="750"/>
              </a:spcBef>
              <a:spcAft>
                <a:spcPts val="0"/>
              </a:spcAft>
              <a:buSzPts val="2100"/>
              <a:buFont typeface="Arial"/>
              <a:buAutoNum type="alphaUcPeriod"/>
            </a:pPr>
            <a:r>
              <a:rPr lang="en-US"/>
              <a:t>Accounts Payable</a:t>
            </a:r>
            <a:endParaRPr/>
          </a:p>
          <a:p>
            <a:pPr marL="914400" lvl="0" indent="-457200" algn="l" rtl="0">
              <a:lnSpc>
                <a:spcPct val="90000"/>
              </a:lnSpc>
              <a:spcBef>
                <a:spcPts val="750"/>
              </a:spcBef>
              <a:spcAft>
                <a:spcPts val="0"/>
              </a:spcAft>
              <a:buSzPts val="2100"/>
              <a:buFont typeface="Arial"/>
              <a:buAutoNum type="alphaUcPeriod"/>
            </a:pPr>
            <a:r>
              <a:rPr lang="en-US"/>
              <a:t>Land </a:t>
            </a:r>
            <a:endParaRPr/>
          </a:p>
          <a:p>
            <a:pPr marL="914400" lvl="0" indent="-457200" algn="l" rtl="0">
              <a:lnSpc>
                <a:spcPct val="90000"/>
              </a:lnSpc>
              <a:spcBef>
                <a:spcPts val="750"/>
              </a:spcBef>
              <a:spcAft>
                <a:spcPts val="0"/>
              </a:spcAft>
              <a:buSzPts val="2100"/>
              <a:buFont typeface="Arial"/>
              <a:buAutoNum type="alphaUcPeriod"/>
            </a:pPr>
            <a:r>
              <a:rPr lang="en-US"/>
              <a:t>Inventory</a:t>
            </a:r>
            <a:endParaRPr/>
          </a:p>
          <a:p>
            <a:pPr marL="914400" lvl="0" indent="-457200" algn="l" rtl="0">
              <a:lnSpc>
                <a:spcPct val="90000"/>
              </a:lnSpc>
              <a:spcBef>
                <a:spcPts val="750"/>
              </a:spcBef>
              <a:spcAft>
                <a:spcPts val="0"/>
              </a:spcAft>
              <a:buSzPts val="2100"/>
              <a:buFont typeface="Arial"/>
              <a:buAutoNum type="alphaUcPeriod"/>
            </a:pPr>
            <a:r>
              <a:rPr lang="en-US"/>
              <a:t>Service Revenue</a:t>
            </a:r>
            <a:endParaRPr/>
          </a:p>
          <a:p>
            <a:pPr marL="38100" lvl="0" indent="0" algn="l" rtl="0">
              <a:lnSpc>
                <a:spcPct val="90000"/>
              </a:lnSpc>
              <a:spcBef>
                <a:spcPts val="750"/>
              </a:spcBef>
              <a:spcAft>
                <a:spcPts val="0"/>
              </a:spcAft>
              <a:buSzPts val="2800"/>
              <a:buNone/>
            </a:pPr>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324"/>
        <p:cNvGrpSpPr/>
        <p:nvPr/>
      </p:nvGrpSpPr>
      <p:grpSpPr>
        <a:xfrm>
          <a:off x="0" y="0"/>
          <a:ext cx="0" cy="0"/>
          <a:chOff x="0" y="0"/>
          <a:chExt cx="0" cy="0"/>
        </a:xfrm>
      </p:grpSpPr>
      <p:sp>
        <p:nvSpPr>
          <p:cNvPr id="325" name="Google Shape;325;p14"/>
          <p:cNvSpPr txBox="1">
            <a:spLocks noGrp="1"/>
          </p:cNvSpPr>
          <p:nvPr>
            <p:ph type="title"/>
          </p:nvPr>
        </p:nvSpPr>
        <p:spPr>
          <a:xfrm>
            <a:off x="838200" y="365127"/>
            <a:ext cx="10515600" cy="1325563"/>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SzPts val="4400"/>
              <a:buNone/>
            </a:pPr>
            <a:r>
              <a:rPr lang="en-US"/>
              <a:t>Class Activity: Financial Statement Discussion</a:t>
            </a:r>
            <a:endParaRPr/>
          </a:p>
        </p:txBody>
      </p:sp>
      <p:sp>
        <p:nvSpPr>
          <p:cNvPr id="326" name="Google Shape;326;p14"/>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p>
            <a:pPr marL="457200" lvl="0" indent="-406400" algn="l" rtl="0">
              <a:lnSpc>
                <a:spcPct val="90000"/>
              </a:lnSpc>
              <a:spcBef>
                <a:spcPts val="750"/>
              </a:spcBef>
              <a:spcAft>
                <a:spcPts val="0"/>
              </a:spcAft>
              <a:buSzPts val="2800"/>
              <a:buChar char="•"/>
            </a:pPr>
            <a:r>
              <a:rPr lang="en-US"/>
              <a:t>Refer to the four financial statements in the course for NeatNiks: </a:t>
            </a:r>
            <a:endParaRPr/>
          </a:p>
          <a:p>
            <a:pPr marL="914400" lvl="1" indent="-381000" algn="l" rtl="0">
              <a:lnSpc>
                <a:spcPct val="90000"/>
              </a:lnSpc>
              <a:spcBef>
                <a:spcPts val="375"/>
              </a:spcBef>
              <a:spcAft>
                <a:spcPts val="0"/>
              </a:spcAft>
              <a:buSzPts val="2400"/>
              <a:buChar char="•"/>
            </a:pPr>
            <a:r>
              <a:rPr lang="en-US"/>
              <a:t>Income Statement, </a:t>
            </a:r>
            <a:endParaRPr/>
          </a:p>
          <a:p>
            <a:pPr marL="914400" lvl="1" indent="-381000" algn="l" rtl="0">
              <a:lnSpc>
                <a:spcPct val="90000"/>
              </a:lnSpc>
              <a:spcBef>
                <a:spcPts val="375"/>
              </a:spcBef>
              <a:spcAft>
                <a:spcPts val="0"/>
              </a:spcAft>
              <a:buSzPts val="2400"/>
              <a:buChar char="•"/>
            </a:pPr>
            <a:r>
              <a:rPr lang="en-US"/>
              <a:t>Statement of Owner’s Equity, </a:t>
            </a:r>
            <a:endParaRPr/>
          </a:p>
          <a:p>
            <a:pPr marL="914400" lvl="1" indent="-381000" algn="l" rtl="0">
              <a:lnSpc>
                <a:spcPct val="90000"/>
              </a:lnSpc>
              <a:spcBef>
                <a:spcPts val="375"/>
              </a:spcBef>
              <a:spcAft>
                <a:spcPts val="0"/>
              </a:spcAft>
              <a:buSzPts val="2400"/>
              <a:buChar char="•"/>
            </a:pPr>
            <a:r>
              <a:rPr lang="en-US"/>
              <a:t>Balance Sheet, </a:t>
            </a:r>
            <a:endParaRPr/>
          </a:p>
          <a:p>
            <a:pPr marL="914400" lvl="1" indent="-381000" algn="l" rtl="0">
              <a:lnSpc>
                <a:spcPct val="90000"/>
              </a:lnSpc>
              <a:spcBef>
                <a:spcPts val="375"/>
              </a:spcBef>
              <a:spcAft>
                <a:spcPts val="0"/>
              </a:spcAft>
              <a:buSzPts val="2400"/>
              <a:buChar char="•"/>
            </a:pPr>
            <a:r>
              <a:rPr lang="en-US"/>
              <a:t>Statement of Cash Flows. </a:t>
            </a:r>
            <a:endParaRPr/>
          </a:p>
          <a:p>
            <a:pPr marL="457200" lvl="0" indent="-406400" algn="l" rtl="0">
              <a:lnSpc>
                <a:spcPct val="90000"/>
              </a:lnSpc>
              <a:spcBef>
                <a:spcPts val="750"/>
              </a:spcBef>
              <a:spcAft>
                <a:spcPts val="0"/>
              </a:spcAft>
              <a:buSzPts val="2800"/>
              <a:buChar char="•"/>
            </a:pPr>
            <a:r>
              <a:rPr lang="en-US"/>
              <a:t>Look through them carefully and find the connections and differences between each other.</a:t>
            </a:r>
            <a:endParaRPr/>
          </a:p>
          <a:p>
            <a:pPr marL="457200" lvl="0" indent="-406400" algn="l" rtl="0">
              <a:lnSpc>
                <a:spcPct val="90000"/>
              </a:lnSpc>
              <a:spcBef>
                <a:spcPts val="750"/>
              </a:spcBef>
              <a:spcAft>
                <a:spcPts val="0"/>
              </a:spcAft>
              <a:buSzPts val="2800"/>
              <a:buChar char="•"/>
            </a:pPr>
            <a:r>
              <a:rPr lang="en-US"/>
              <a:t>Discussion these questions with a group of your classmates:</a:t>
            </a:r>
            <a:endParaRPr/>
          </a:p>
          <a:p>
            <a:pPr marL="914400" lvl="1" indent="-381000" algn="l" rtl="0">
              <a:lnSpc>
                <a:spcPct val="90000"/>
              </a:lnSpc>
              <a:spcBef>
                <a:spcPts val="375"/>
              </a:spcBef>
              <a:spcAft>
                <a:spcPts val="0"/>
              </a:spcAft>
              <a:buSzPts val="2400"/>
              <a:buChar char="•"/>
            </a:pPr>
            <a:r>
              <a:rPr lang="en-US"/>
              <a:t>Why is the Income Statements the first financial statement to prepare?</a:t>
            </a:r>
            <a:endParaRPr/>
          </a:p>
          <a:p>
            <a:pPr marL="914400" lvl="1" indent="-381000" algn="l" rtl="0">
              <a:lnSpc>
                <a:spcPct val="90000"/>
              </a:lnSpc>
              <a:spcBef>
                <a:spcPts val="375"/>
              </a:spcBef>
              <a:spcAft>
                <a:spcPts val="0"/>
              </a:spcAft>
              <a:buSzPts val="2400"/>
              <a:buChar char="•"/>
            </a:pPr>
            <a:r>
              <a:rPr lang="en-US"/>
              <a:t>What does each of the financial statements show or emphasize?</a:t>
            </a:r>
            <a:endParaRPr/>
          </a:p>
          <a:p>
            <a:pPr marL="914400" lvl="1" indent="-381000" algn="l" rtl="0">
              <a:lnSpc>
                <a:spcPct val="90000"/>
              </a:lnSpc>
              <a:spcBef>
                <a:spcPts val="375"/>
              </a:spcBef>
              <a:spcAft>
                <a:spcPts val="0"/>
              </a:spcAft>
              <a:buSzPts val="2400"/>
              <a:buChar char="•"/>
            </a:pPr>
            <a:r>
              <a:rPr lang="en-US"/>
              <a:t>How are each of the statements different from each other?</a:t>
            </a:r>
            <a:endParaRPr/>
          </a:p>
          <a:p>
            <a:pPr marL="914400" lvl="1" indent="-381000" algn="l" rtl="0">
              <a:lnSpc>
                <a:spcPct val="90000"/>
              </a:lnSpc>
              <a:spcBef>
                <a:spcPts val="375"/>
              </a:spcBef>
              <a:spcAft>
                <a:spcPts val="0"/>
              </a:spcAft>
              <a:buSzPts val="2400"/>
              <a:buChar char="•"/>
            </a:pPr>
            <a:r>
              <a:rPr lang="en-US"/>
              <a:t>Are some or all of the Statements necessary to have for a company? Why?</a:t>
            </a:r>
            <a:endParaRPr/>
          </a:p>
          <a:p>
            <a:pPr marL="457200" lvl="0" indent="-228600" algn="l" rtl="0">
              <a:lnSpc>
                <a:spcPct val="90000"/>
              </a:lnSpc>
              <a:spcBef>
                <a:spcPts val="750"/>
              </a:spcBef>
              <a:spcAft>
                <a:spcPts val="0"/>
              </a:spcAft>
              <a:buSzPts val="2800"/>
              <a:buNone/>
            </a:pPr>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330"/>
        <p:cNvGrpSpPr/>
        <p:nvPr/>
      </p:nvGrpSpPr>
      <p:grpSpPr>
        <a:xfrm>
          <a:off x="0" y="0"/>
          <a:ext cx="0" cy="0"/>
          <a:chOff x="0" y="0"/>
          <a:chExt cx="0" cy="0"/>
        </a:xfrm>
      </p:grpSpPr>
      <p:sp>
        <p:nvSpPr>
          <p:cNvPr id="331" name="Google Shape;331;gac71efec79_0_0"/>
          <p:cNvSpPr txBox="1">
            <a:spLocks noGrp="1"/>
          </p:cNvSpPr>
          <p:nvPr>
            <p:ph type="title"/>
          </p:nvPr>
        </p:nvSpPr>
        <p:spPr>
          <a:xfrm>
            <a:off x="838200" y="365127"/>
            <a:ext cx="10515600" cy="1325700"/>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4400"/>
              <a:buFont typeface="Century Gothic"/>
              <a:buNone/>
            </a:pPr>
            <a:r>
              <a:rPr lang="en-US"/>
              <a:t>Quick Review</a:t>
            </a:r>
            <a:endParaRPr/>
          </a:p>
        </p:txBody>
      </p:sp>
      <p:sp>
        <p:nvSpPr>
          <p:cNvPr id="332" name="Google Shape;332;gac71efec79_0_0"/>
          <p:cNvSpPr txBox="1">
            <a:spLocks noGrp="1"/>
          </p:cNvSpPr>
          <p:nvPr>
            <p:ph type="body" idx="1"/>
          </p:nvPr>
        </p:nvSpPr>
        <p:spPr>
          <a:xfrm>
            <a:off x="838200" y="1690700"/>
            <a:ext cx="10515600" cy="4351200"/>
          </a:xfrm>
          <a:prstGeom prst="rect">
            <a:avLst/>
          </a:prstGeom>
          <a:noFill/>
          <a:ln>
            <a:noFill/>
          </a:ln>
        </p:spPr>
        <p:txBody>
          <a:bodyPr spcFirstLastPara="1" wrap="square" lIns="91425" tIns="45700" rIns="91425" bIns="45700" anchor="t" anchorCtr="0">
            <a:noAutofit/>
          </a:bodyPr>
          <a:lstStyle/>
          <a:p>
            <a:pPr marL="457200" lvl="0" indent="-387350" algn="l" rtl="0">
              <a:lnSpc>
                <a:spcPct val="115000"/>
              </a:lnSpc>
              <a:spcBef>
                <a:spcPts val="375"/>
              </a:spcBef>
              <a:spcAft>
                <a:spcPts val="0"/>
              </a:spcAft>
              <a:buSzPts val="2500"/>
              <a:buChar char="•"/>
            </a:pPr>
            <a:r>
              <a:rPr lang="en-US"/>
              <a:t>Why is there a need for adjusting journal entries?</a:t>
            </a:r>
            <a:endParaRPr/>
          </a:p>
          <a:p>
            <a:pPr marL="457200" lvl="0" indent="-387350" algn="l" rtl="0">
              <a:lnSpc>
                <a:spcPct val="115000"/>
              </a:lnSpc>
              <a:spcBef>
                <a:spcPts val="375"/>
              </a:spcBef>
              <a:spcAft>
                <a:spcPts val="0"/>
              </a:spcAft>
              <a:buSzPts val="2500"/>
              <a:buChar char="•"/>
            </a:pPr>
            <a:r>
              <a:rPr lang="en-US"/>
              <a:t>What is the adjustment process?</a:t>
            </a:r>
            <a:endParaRPr/>
          </a:p>
          <a:p>
            <a:pPr marL="457200" lvl="0" indent="-387350" algn="l" rtl="0">
              <a:lnSpc>
                <a:spcPct val="115000"/>
              </a:lnSpc>
              <a:spcBef>
                <a:spcPts val="375"/>
              </a:spcBef>
              <a:spcAft>
                <a:spcPts val="0"/>
              </a:spcAft>
              <a:buSzPts val="2500"/>
              <a:buChar char="•"/>
            </a:pPr>
            <a:r>
              <a:rPr lang="en-US"/>
              <a:t>What is the difference between deferrals and accruals?</a:t>
            </a:r>
            <a:endParaRPr/>
          </a:p>
          <a:p>
            <a:pPr marL="457200" lvl="0" indent="-361950" algn="l" rtl="0">
              <a:lnSpc>
                <a:spcPct val="115000"/>
              </a:lnSpc>
              <a:spcBef>
                <a:spcPts val="375"/>
              </a:spcBef>
              <a:spcAft>
                <a:spcPts val="0"/>
              </a:spcAft>
              <a:buSzPts val="2100"/>
              <a:buChar char="•"/>
            </a:pPr>
            <a:r>
              <a:rPr lang="en-US"/>
              <a:t>How do you analyze revenue accounts and create the necessary adjustments?</a:t>
            </a:r>
            <a:endParaRPr/>
          </a:p>
          <a:p>
            <a:pPr marL="457200" lvl="0" indent="-361950" algn="l" rtl="0">
              <a:lnSpc>
                <a:spcPct val="115000"/>
              </a:lnSpc>
              <a:spcBef>
                <a:spcPts val="375"/>
              </a:spcBef>
              <a:spcAft>
                <a:spcPts val="0"/>
              </a:spcAft>
              <a:buSzPts val="2100"/>
              <a:buChar char="•"/>
            </a:pPr>
            <a:r>
              <a:rPr lang="en-US"/>
              <a:t>How do you analyze expense accounts and create the necessary adjustments?</a:t>
            </a:r>
            <a:endParaRPr/>
          </a:p>
          <a:p>
            <a:pPr marL="457200" lvl="0" indent="-361950" algn="l" rtl="0">
              <a:lnSpc>
                <a:spcPct val="115000"/>
              </a:lnSpc>
              <a:spcBef>
                <a:spcPts val="375"/>
              </a:spcBef>
              <a:spcAft>
                <a:spcPts val="0"/>
              </a:spcAft>
              <a:buSzPts val="2100"/>
              <a:buChar char="•"/>
            </a:pPr>
            <a:r>
              <a:rPr lang="en-US"/>
              <a:t>How do you find errors and create adjustments?</a:t>
            </a:r>
            <a:endParaRPr/>
          </a:p>
          <a:p>
            <a:pPr marL="457200" lvl="0" indent="-361950" algn="l" rtl="0">
              <a:lnSpc>
                <a:spcPct val="115000"/>
              </a:lnSpc>
              <a:spcBef>
                <a:spcPts val="375"/>
              </a:spcBef>
              <a:spcAft>
                <a:spcPts val="0"/>
              </a:spcAft>
              <a:buSzPts val="2100"/>
              <a:buChar char="•"/>
            </a:pPr>
            <a:r>
              <a:rPr lang="en-US"/>
              <a:t>How can you post adjusting entries to the ledgers and re-balance the accounts?</a:t>
            </a:r>
            <a:endParaRPr/>
          </a:p>
          <a:p>
            <a:pPr marL="457200" lvl="0" indent="-361950" algn="l" rtl="0">
              <a:lnSpc>
                <a:spcPct val="115000"/>
              </a:lnSpc>
              <a:spcBef>
                <a:spcPts val="375"/>
              </a:spcBef>
              <a:spcAft>
                <a:spcPts val="0"/>
              </a:spcAft>
              <a:buSzPts val="2100"/>
              <a:buChar char="•"/>
            </a:pPr>
            <a:r>
              <a:rPr lang="en-US"/>
              <a:t>How can you create an adjusted trial balance using a worksheet?</a:t>
            </a:r>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336"/>
        <p:cNvGrpSpPr/>
        <p:nvPr/>
      </p:nvGrpSpPr>
      <p:grpSpPr>
        <a:xfrm>
          <a:off x="0" y="0"/>
          <a:ext cx="0" cy="0"/>
          <a:chOff x="0" y="0"/>
          <a:chExt cx="0" cy="0"/>
        </a:xfrm>
      </p:grpSpPr>
      <p:sp>
        <p:nvSpPr>
          <p:cNvPr id="337" name="Google Shape;337;gac71efec79_0_34"/>
          <p:cNvSpPr txBox="1">
            <a:spLocks noGrp="1"/>
          </p:cNvSpPr>
          <p:nvPr>
            <p:ph type="title"/>
          </p:nvPr>
        </p:nvSpPr>
        <p:spPr>
          <a:xfrm>
            <a:off x="838200" y="365127"/>
            <a:ext cx="10515600" cy="1325700"/>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4400"/>
              <a:buFont typeface="Century Gothic"/>
              <a:buNone/>
            </a:pPr>
            <a:r>
              <a:rPr lang="en-US"/>
              <a:t>More Quick Review</a:t>
            </a:r>
            <a:endParaRPr/>
          </a:p>
        </p:txBody>
      </p:sp>
      <p:sp>
        <p:nvSpPr>
          <p:cNvPr id="338" name="Google Shape;338;gac71efec79_0_34"/>
          <p:cNvSpPr txBox="1">
            <a:spLocks noGrp="1"/>
          </p:cNvSpPr>
          <p:nvPr>
            <p:ph type="body" idx="1"/>
          </p:nvPr>
        </p:nvSpPr>
        <p:spPr>
          <a:xfrm>
            <a:off x="838200" y="1690700"/>
            <a:ext cx="10515600" cy="4351200"/>
          </a:xfrm>
          <a:prstGeom prst="rect">
            <a:avLst/>
          </a:prstGeom>
          <a:noFill/>
          <a:ln>
            <a:noFill/>
          </a:ln>
        </p:spPr>
        <p:txBody>
          <a:bodyPr spcFirstLastPara="1" wrap="square" lIns="91425" tIns="45700" rIns="91425" bIns="45700" anchor="t" anchorCtr="0">
            <a:noAutofit/>
          </a:bodyPr>
          <a:lstStyle/>
          <a:p>
            <a:pPr marL="457200" lvl="0" indent="-374650" algn="l" rtl="0">
              <a:lnSpc>
                <a:spcPct val="115000"/>
              </a:lnSpc>
              <a:spcBef>
                <a:spcPts val="375"/>
              </a:spcBef>
              <a:spcAft>
                <a:spcPts val="0"/>
              </a:spcAft>
              <a:buSzPts val="2300"/>
              <a:buChar char="•"/>
            </a:pPr>
            <a:r>
              <a:rPr lang="en-US" sz="2300"/>
              <a:t>How does an accountant prepare an income statement?</a:t>
            </a:r>
            <a:endParaRPr sz="2300"/>
          </a:p>
          <a:p>
            <a:pPr marL="457200" lvl="0" indent="-374650" algn="l" rtl="0">
              <a:lnSpc>
                <a:spcPct val="115000"/>
              </a:lnSpc>
              <a:spcBef>
                <a:spcPts val="375"/>
              </a:spcBef>
              <a:spcAft>
                <a:spcPts val="0"/>
              </a:spcAft>
              <a:buSzPts val="2300"/>
              <a:buChar char="•"/>
            </a:pPr>
            <a:r>
              <a:rPr lang="en-US" sz="2300"/>
              <a:t>How does an accountant prepare a statement of owner's equity?</a:t>
            </a:r>
            <a:endParaRPr sz="2300"/>
          </a:p>
          <a:p>
            <a:pPr marL="457200" lvl="0" indent="-374650" algn="l" rtl="0">
              <a:lnSpc>
                <a:spcPct val="115000"/>
              </a:lnSpc>
              <a:spcBef>
                <a:spcPts val="375"/>
              </a:spcBef>
              <a:spcAft>
                <a:spcPts val="0"/>
              </a:spcAft>
              <a:buSzPts val="2300"/>
              <a:buChar char="•"/>
            </a:pPr>
            <a:r>
              <a:rPr lang="en-US" sz="2300"/>
              <a:t>How does an accountant prepare a balance sheet?</a:t>
            </a:r>
            <a:endParaRPr sz="2300"/>
          </a:p>
          <a:p>
            <a:pPr marL="457200" lvl="0" indent="-374650" algn="l" rtl="0">
              <a:lnSpc>
                <a:spcPct val="115000"/>
              </a:lnSpc>
              <a:spcBef>
                <a:spcPts val="375"/>
              </a:spcBef>
              <a:spcAft>
                <a:spcPts val="0"/>
              </a:spcAft>
              <a:buSzPts val="2300"/>
              <a:buChar char="•"/>
            </a:pPr>
            <a:r>
              <a:rPr lang="en-US" sz="2300"/>
              <a:t>What are the three main components of the statement of cash flows?</a:t>
            </a:r>
            <a:endParaRPr sz="2300"/>
          </a:p>
          <a:p>
            <a:pPr marL="457200" lvl="0" indent="-374650" algn="l" rtl="0">
              <a:lnSpc>
                <a:spcPct val="115000"/>
              </a:lnSpc>
              <a:spcBef>
                <a:spcPts val="375"/>
              </a:spcBef>
              <a:spcAft>
                <a:spcPts val="0"/>
              </a:spcAft>
              <a:buSzPts val="2300"/>
              <a:buChar char="•"/>
            </a:pPr>
            <a:r>
              <a:rPr lang="en-US" sz="2300"/>
              <a:t>Which accounts are permanent and which temporary?</a:t>
            </a:r>
            <a:endParaRPr sz="2300"/>
          </a:p>
          <a:p>
            <a:pPr marL="457200" lvl="0" indent="-374650" algn="l" rtl="0">
              <a:lnSpc>
                <a:spcPct val="115000"/>
              </a:lnSpc>
              <a:spcBef>
                <a:spcPts val="375"/>
              </a:spcBef>
              <a:spcAft>
                <a:spcPts val="0"/>
              </a:spcAft>
              <a:buSzPts val="2300"/>
              <a:buChar char="•"/>
            </a:pPr>
            <a:r>
              <a:rPr lang="en-US" sz="2300"/>
              <a:t>How do you prepare closing entries</a:t>
            </a:r>
            <a:endParaRPr sz="2300"/>
          </a:p>
          <a:p>
            <a:pPr marL="457200" lvl="0" indent="-374650" algn="l" rtl="0">
              <a:lnSpc>
                <a:spcPct val="115000"/>
              </a:lnSpc>
              <a:spcBef>
                <a:spcPts val="375"/>
              </a:spcBef>
              <a:spcAft>
                <a:spcPts val="0"/>
              </a:spcAft>
              <a:buSzPts val="2300"/>
              <a:buChar char="•"/>
            </a:pPr>
            <a:r>
              <a:rPr lang="en-US" sz="2300"/>
              <a:t>When do you post closing entries and prepare the post-closing trial balance?</a:t>
            </a:r>
            <a:endParaRPr sz="2300"/>
          </a:p>
          <a:p>
            <a:pPr marL="457200" lvl="0" indent="-374650" algn="l" rtl="0">
              <a:lnSpc>
                <a:spcPct val="115000"/>
              </a:lnSpc>
              <a:spcBef>
                <a:spcPts val="375"/>
              </a:spcBef>
              <a:spcAft>
                <a:spcPts val="0"/>
              </a:spcAft>
              <a:buSzPts val="2300"/>
              <a:buChar char="•"/>
            </a:pPr>
            <a:r>
              <a:rPr lang="en-US" sz="2300"/>
              <a:t>What is the process for reversing entries?</a:t>
            </a:r>
            <a:endParaRPr sz="2300"/>
          </a:p>
          <a:p>
            <a:pPr marL="0" lvl="0" indent="0" algn="l" rtl="0">
              <a:spcBef>
                <a:spcPts val="375"/>
              </a:spcBef>
              <a:spcAft>
                <a:spcPts val="0"/>
              </a:spcAft>
              <a:buNone/>
            </a:pPr>
            <a:endParaRPr sz="200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65"/>
        <p:cNvGrpSpPr/>
        <p:nvPr/>
      </p:nvGrpSpPr>
      <p:grpSpPr>
        <a:xfrm>
          <a:off x="0" y="0"/>
          <a:ext cx="0" cy="0"/>
          <a:chOff x="0" y="0"/>
          <a:chExt cx="0" cy="0"/>
        </a:xfrm>
      </p:grpSpPr>
      <p:sp>
        <p:nvSpPr>
          <p:cNvPr id="66" name="Google Shape;66;p5"/>
          <p:cNvSpPr txBox="1">
            <a:spLocks noGrp="1"/>
          </p:cNvSpPr>
          <p:nvPr>
            <p:ph type="title"/>
          </p:nvPr>
        </p:nvSpPr>
        <p:spPr>
          <a:xfrm>
            <a:off x="838200" y="365127"/>
            <a:ext cx="10515600" cy="1325563"/>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SzPts val="4400"/>
              <a:buNone/>
            </a:pPr>
            <a:r>
              <a:rPr lang="en-US"/>
              <a:t>The Need for Adjusting Journal Entries</a:t>
            </a:r>
            <a:endParaRPr/>
          </a:p>
        </p:txBody>
      </p:sp>
      <p:sp>
        <p:nvSpPr>
          <p:cNvPr id="67" name="Google Shape;67;p5"/>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p>
            <a:pPr marL="457200" lvl="0" indent="-406400" algn="l" rtl="0">
              <a:lnSpc>
                <a:spcPct val="90000"/>
              </a:lnSpc>
              <a:spcBef>
                <a:spcPts val="750"/>
              </a:spcBef>
              <a:spcAft>
                <a:spcPts val="0"/>
              </a:spcAft>
              <a:buSzPts val="2800"/>
              <a:buChar char="•"/>
            </a:pPr>
            <a:r>
              <a:rPr lang="en-US"/>
              <a:t>Adjusting entries are made during the accounting cycle after the unadjusted trial balance and before the company prepares its financial statements, bringing the amounts in the general ledger accounts to their proper balances.</a:t>
            </a:r>
            <a:endParaRPr/>
          </a:p>
          <a:p>
            <a:pPr marL="457200" lvl="0" indent="-406400" algn="l" rtl="0">
              <a:lnSpc>
                <a:spcPct val="90000"/>
              </a:lnSpc>
              <a:spcBef>
                <a:spcPts val="750"/>
              </a:spcBef>
              <a:spcAft>
                <a:spcPts val="0"/>
              </a:spcAft>
              <a:buSzPts val="2800"/>
              <a:buChar char="•"/>
            </a:pPr>
            <a:r>
              <a:rPr lang="en-US"/>
              <a:t>Each adjusting entry has a dual purpose:</a:t>
            </a:r>
            <a:endParaRPr/>
          </a:p>
          <a:p>
            <a:pPr marL="965200" lvl="1" indent="-457200" algn="l" rtl="0">
              <a:lnSpc>
                <a:spcPct val="90000"/>
              </a:lnSpc>
              <a:spcBef>
                <a:spcPts val="375"/>
              </a:spcBef>
              <a:spcAft>
                <a:spcPts val="0"/>
              </a:spcAft>
              <a:buSzPts val="1800"/>
              <a:buFont typeface="Arial"/>
              <a:buAutoNum type="arabicPeriod"/>
            </a:pPr>
            <a:r>
              <a:rPr lang="en-US"/>
              <a:t>To make the income statement report the appropriate revenue or expense</a:t>
            </a:r>
            <a:endParaRPr/>
          </a:p>
          <a:p>
            <a:pPr marL="965200" lvl="1" indent="-457200" algn="l" rtl="0">
              <a:lnSpc>
                <a:spcPct val="90000"/>
              </a:lnSpc>
              <a:spcBef>
                <a:spcPts val="375"/>
              </a:spcBef>
              <a:spcAft>
                <a:spcPts val="0"/>
              </a:spcAft>
              <a:buSzPts val="1800"/>
              <a:buFont typeface="Arial"/>
              <a:buAutoNum type="arabicPeriod"/>
            </a:pPr>
            <a:r>
              <a:rPr lang="en-US"/>
              <a:t>To make the balance sheet report the appropriate asset or liability</a:t>
            </a:r>
            <a:endParaRPr/>
          </a:p>
          <a:p>
            <a:pPr marL="965200" lvl="1" indent="-342900" algn="l" rtl="0">
              <a:lnSpc>
                <a:spcPct val="90000"/>
              </a:lnSpc>
              <a:spcBef>
                <a:spcPts val="375"/>
              </a:spcBef>
              <a:spcAft>
                <a:spcPts val="0"/>
              </a:spcAft>
              <a:buSzPts val="1800"/>
              <a:buFont typeface="Arial"/>
              <a:buNone/>
            </a:pPr>
            <a:endParaRPr/>
          </a:p>
          <a:p>
            <a:pPr marL="457200" lvl="0" indent="-228600" algn="l" rtl="0">
              <a:lnSpc>
                <a:spcPct val="90000"/>
              </a:lnSpc>
              <a:spcBef>
                <a:spcPts val="750"/>
              </a:spcBef>
              <a:spcAft>
                <a:spcPts val="0"/>
              </a:spcAft>
              <a:buSzPts val="2800"/>
              <a:buNone/>
            </a:pPr>
            <a:endParaRPr/>
          </a:p>
          <a:p>
            <a:pPr marL="457200" lvl="0" indent="-228600" algn="l" rtl="0">
              <a:lnSpc>
                <a:spcPct val="90000"/>
              </a:lnSpc>
              <a:spcBef>
                <a:spcPts val="750"/>
              </a:spcBef>
              <a:spcAft>
                <a:spcPts val="0"/>
              </a:spcAft>
              <a:buSzPts val="2800"/>
              <a:buNone/>
            </a:pPr>
            <a:endParaRPr/>
          </a:p>
          <a:p>
            <a:pPr marL="457200" lvl="0" indent="-228600" algn="l" rtl="0">
              <a:lnSpc>
                <a:spcPct val="90000"/>
              </a:lnSpc>
              <a:spcBef>
                <a:spcPts val="750"/>
              </a:spcBef>
              <a:spcAft>
                <a:spcPts val="0"/>
              </a:spcAft>
              <a:buSzPts val="2800"/>
              <a:buNone/>
            </a:pP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71"/>
        <p:cNvGrpSpPr/>
        <p:nvPr/>
      </p:nvGrpSpPr>
      <p:grpSpPr>
        <a:xfrm>
          <a:off x="0" y="0"/>
          <a:ext cx="0" cy="0"/>
          <a:chOff x="0" y="0"/>
          <a:chExt cx="0" cy="0"/>
        </a:xfrm>
      </p:grpSpPr>
      <p:sp>
        <p:nvSpPr>
          <p:cNvPr id="72" name="Google Shape;72;gab057eefc0_1_0"/>
          <p:cNvSpPr txBox="1">
            <a:spLocks noGrp="1"/>
          </p:cNvSpPr>
          <p:nvPr>
            <p:ph type="title"/>
          </p:nvPr>
        </p:nvSpPr>
        <p:spPr>
          <a:xfrm>
            <a:off x="838200" y="365127"/>
            <a:ext cx="10515600" cy="1325563"/>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SzPts val="4400"/>
              <a:buNone/>
            </a:pPr>
            <a:r>
              <a:rPr lang="en-US"/>
              <a:t>Three Adjusting Entry Rules </a:t>
            </a:r>
            <a:endParaRPr/>
          </a:p>
        </p:txBody>
      </p:sp>
      <p:sp>
        <p:nvSpPr>
          <p:cNvPr id="73" name="Google Shape;73;gab057eefc0_1_0"/>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p>
            <a:pPr marL="457200" lvl="0" indent="-406400" algn="l" rtl="0">
              <a:lnSpc>
                <a:spcPct val="90000"/>
              </a:lnSpc>
              <a:spcBef>
                <a:spcPts val="750"/>
              </a:spcBef>
              <a:spcAft>
                <a:spcPts val="0"/>
              </a:spcAft>
              <a:buSzPts val="2800"/>
              <a:buChar char="•"/>
            </a:pPr>
            <a:r>
              <a:rPr lang="en-US" b="1"/>
              <a:t>Rule 1: </a:t>
            </a:r>
            <a:r>
              <a:rPr lang="en-US"/>
              <a:t>Adjusting entries will almost never include cash. </a:t>
            </a:r>
            <a:endParaRPr/>
          </a:p>
          <a:p>
            <a:pPr marL="914400" lvl="1" indent="-381000" algn="l" rtl="0">
              <a:lnSpc>
                <a:spcPct val="90000"/>
              </a:lnSpc>
              <a:spcBef>
                <a:spcPts val="375"/>
              </a:spcBef>
              <a:spcAft>
                <a:spcPts val="0"/>
              </a:spcAft>
              <a:buSzPts val="2400"/>
              <a:buChar char="•"/>
            </a:pPr>
            <a:r>
              <a:rPr lang="en-US"/>
              <a:t>The purpose of adjusting entries is to make the accounting records accurately reflect the matching principle—match revenue and expense of the operating period. There are some rare cases where cash needs to be adjusted, but ideally, that adjusting should have all been done prior to running the unadjusted trial balance.</a:t>
            </a:r>
            <a:endParaRPr/>
          </a:p>
          <a:p>
            <a:pPr marL="457200" lvl="0" indent="-406400" algn="l" rtl="0">
              <a:lnSpc>
                <a:spcPct val="90000"/>
              </a:lnSpc>
              <a:spcBef>
                <a:spcPts val="750"/>
              </a:spcBef>
              <a:spcAft>
                <a:spcPts val="0"/>
              </a:spcAft>
              <a:buSzPts val="2800"/>
              <a:buChar char="•"/>
            </a:pPr>
            <a:r>
              <a:rPr lang="en-US" b="1"/>
              <a:t>Rule 2:</a:t>
            </a:r>
            <a:r>
              <a:rPr lang="en-US"/>
              <a:t> Debits always equal credits (as usual).</a:t>
            </a:r>
            <a:endParaRPr/>
          </a:p>
          <a:p>
            <a:pPr marL="457200" lvl="0" indent="-406400" algn="l" rtl="0">
              <a:lnSpc>
                <a:spcPct val="90000"/>
              </a:lnSpc>
              <a:spcBef>
                <a:spcPts val="750"/>
              </a:spcBef>
              <a:spcAft>
                <a:spcPts val="0"/>
              </a:spcAft>
              <a:buSzPts val="2800"/>
              <a:buChar char="•"/>
            </a:pPr>
            <a:r>
              <a:rPr lang="en-US" b="1"/>
              <a:t>Rule 3:</a:t>
            </a:r>
            <a:r>
              <a:rPr lang="en-US"/>
              <a:t> The adjusting entry will have one balance sheet account (asset, liability, or equity) and one income statement account (revenue or expense) in the journal entry. </a:t>
            </a:r>
            <a:endParaRPr/>
          </a:p>
          <a:p>
            <a:pPr marL="914400" lvl="1" indent="-381000" algn="l" rtl="0">
              <a:lnSpc>
                <a:spcPct val="90000"/>
              </a:lnSpc>
              <a:spcBef>
                <a:spcPts val="375"/>
              </a:spcBef>
              <a:spcAft>
                <a:spcPts val="0"/>
              </a:spcAft>
              <a:buSzPts val="2400"/>
              <a:buChar char="•"/>
            </a:pPr>
            <a:r>
              <a:rPr lang="en-US"/>
              <a:t>Remember, the goal of the adjusting entry is to match the revenue and expense of the accounting period. Adjusting entries between balance sheet accounts only, or between income statement accounts only, are usually called reclassifications.</a:t>
            </a:r>
            <a:endParaRPr/>
          </a:p>
          <a:p>
            <a:pPr marL="457200" lvl="0" indent="-228600" algn="l" rtl="0">
              <a:lnSpc>
                <a:spcPct val="90000"/>
              </a:lnSpc>
              <a:spcBef>
                <a:spcPts val="750"/>
              </a:spcBef>
              <a:spcAft>
                <a:spcPts val="0"/>
              </a:spcAft>
              <a:buSzPts val="2800"/>
              <a:buNone/>
            </a:pPr>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sp>
        <p:nvSpPr>
          <p:cNvPr id="78" name="Google Shape;78;gab057eefc0_1_5"/>
          <p:cNvSpPr txBox="1">
            <a:spLocks noGrp="1"/>
          </p:cNvSpPr>
          <p:nvPr>
            <p:ph type="title"/>
          </p:nvPr>
        </p:nvSpPr>
        <p:spPr>
          <a:xfrm>
            <a:off x="838200" y="365127"/>
            <a:ext cx="10515600" cy="1325563"/>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SzPts val="4400"/>
              <a:buNone/>
            </a:pPr>
            <a:r>
              <a:rPr lang="en-US"/>
              <a:t>How the Adjustment Process Works</a:t>
            </a:r>
            <a:endParaRPr/>
          </a:p>
        </p:txBody>
      </p:sp>
      <p:sp>
        <p:nvSpPr>
          <p:cNvPr id="79" name="Google Shape;79;gab057eefc0_1_5"/>
          <p:cNvSpPr txBox="1">
            <a:spLocks noGrp="1"/>
          </p:cNvSpPr>
          <p:nvPr>
            <p:ph type="body" idx="1"/>
          </p:nvPr>
        </p:nvSpPr>
        <p:spPr>
          <a:xfrm>
            <a:off x="838200" y="1825625"/>
            <a:ext cx="5717345" cy="4351338"/>
          </a:xfrm>
          <a:prstGeom prst="rect">
            <a:avLst/>
          </a:prstGeom>
          <a:noFill/>
          <a:ln>
            <a:noFill/>
          </a:ln>
        </p:spPr>
        <p:txBody>
          <a:bodyPr spcFirstLastPara="1" wrap="square" lIns="91425" tIns="45700" rIns="91425" bIns="45700" anchor="t" anchorCtr="0">
            <a:noAutofit/>
          </a:bodyPr>
          <a:lstStyle/>
          <a:p>
            <a:pPr marL="457200" lvl="0" indent="-406400" algn="l" rtl="0">
              <a:lnSpc>
                <a:spcPct val="90000"/>
              </a:lnSpc>
              <a:spcBef>
                <a:spcPts val="750"/>
              </a:spcBef>
              <a:spcAft>
                <a:spcPts val="0"/>
              </a:spcAft>
              <a:buSzPts val="2800"/>
              <a:buChar char="•"/>
            </a:pPr>
            <a:r>
              <a:rPr lang="en-US"/>
              <a:t>Accountants have followed these steps for 500 years:</a:t>
            </a:r>
            <a:endParaRPr/>
          </a:p>
          <a:p>
            <a:pPr marL="914400" lvl="1" indent="-381000" algn="l" rtl="0">
              <a:lnSpc>
                <a:spcPct val="90000"/>
              </a:lnSpc>
              <a:spcBef>
                <a:spcPts val="375"/>
              </a:spcBef>
              <a:spcAft>
                <a:spcPts val="0"/>
              </a:spcAft>
              <a:buSzPts val="2400"/>
              <a:buChar char="•"/>
            </a:pPr>
            <a:r>
              <a:rPr lang="en-US"/>
              <a:t>Print out the unadjusted trial balance</a:t>
            </a:r>
            <a:endParaRPr/>
          </a:p>
          <a:p>
            <a:pPr marL="914400" lvl="1" indent="-381000" algn="l" rtl="0">
              <a:lnSpc>
                <a:spcPct val="90000"/>
              </a:lnSpc>
              <a:spcBef>
                <a:spcPts val="375"/>
              </a:spcBef>
              <a:spcAft>
                <a:spcPts val="0"/>
              </a:spcAft>
              <a:buSzPts val="2400"/>
              <a:buChar char="•"/>
            </a:pPr>
            <a:r>
              <a:rPr lang="en-US"/>
              <a:t>Analyze each account</a:t>
            </a:r>
            <a:endParaRPr/>
          </a:p>
          <a:p>
            <a:pPr marL="914400" lvl="1" indent="-381000" algn="l" rtl="0">
              <a:lnSpc>
                <a:spcPct val="90000"/>
              </a:lnSpc>
              <a:spcBef>
                <a:spcPts val="375"/>
              </a:spcBef>
              <a:spcAft>
                <a:spcPts val="0"/>
              </a:spcAft>
              <a:buSzPts val="2400"/>
              <a:buChar char="•"/>
            </a:pPr>
            <a:r>
              <a:rPr lang="en-US"/>
              <a:t>Look for anything that is missing</a:t>
            </a:r>
            <a:endParaRPr/>
          </a:p>
          <a:p>
            <a:pPr marL="914400" lvl="1" indent="-381000" algn="l" rtl="0">
              <a:lnSpc>
                <a:spcPct val="90000"/>
              </a:lnSpc>
              <a:spcBef>
                <a:spcPts val="375"/>
              </a:spcBef>
              <a:spcAft>
                <a:spcPts val="0"/>
              </a:spcAft>
              <a:buSzPts val="2400"/>
              <a:buChar char="•"/>
            </a:pPr>
            <a:r>
              <a:rPr lang="en-US"/>
              <a:t>Make adjusting journal entries</a:t>
            </a:r>
            <a:endParaRPr/>
          </a:p>
          <a:p>
            <a:pPr marL="914400" lvl="1" indent="-381000" algn="l" rtl="0">
              <a:lnSpc>
                <a:spcPct val="90000"/>
              </a:lnSpc>
              <a:spcBef>
                <a:spcPts val="375"/>
              </a:spcBef>
              <a:spcAft>
                <a:spcPts val="0"/>
              </a:spcAft>
              <a:buSzPts val="2400"/>
              <a:buChar char="•"/>
            </a:pPr>
            <a:r>
              <a:rPr lang="en-US"/>
              <a:t>Post the adjusting journal entries</a:t>
            </a:r>
            <a:endParaRPr/>
          </a:p>
          <a:p>
            <a:pPr marL="457200" lvl="0" indent="-228600" algn="l" rtl="0">
              <a:lnSpc>
                <a:spcPct val="90000"/>
              </a:lnSpc>
              <a:spcBef>
                <a:spcPts val="750"/>
              </a:spcBef>
              <a:spcAft>
                <a:spcPts val="0"/>
              </a:spcAft>
              <a:buSzPts val="2800"/>
              <a:buNone/>
            </a:pPr>
            <a:endParaRPr/>
          </a:p>
          <a:p>
            <a:pPr marL="457200" lvl="0" indent="-228600" algn="l" rtl="0">
              <a:lnSpc>
                <a:spcPct val="90000"/>
              </a:lnSpc>
              <a:spcBef>
                <a:spcPts val="750"/>
              </a:spcBef>
              <a:spcAft>
                <a:spcPts val="0"/>
              </a:spcAft>
              <a:buSzPts val="2800"/>
              <a:buNone/>
            </a:pPr>
            <a:endParaRPr/>
          </a:p>
        </p:txBody>
      </p:sp>
      <p:pic>
        <p:nvPicPr>
          <p:cNvPr id="80" name="Google Shape;80;gab057eefc0_1_5" descr="A stack of coins being measured with a clamp."/>
          <p:cNvPicPr preferRelativeResize="0"/>
          <p:nvPr/>
        </p:nvPicPr>
        <p:blipFill rotWithShape="1">
          <a:blip r:embed="rId3">
            <a:alphaModFix/>
          </a:blip>
          <a:srcRect/>
          <a:stretch/>
        </p:blipFill>
        <p:spPr>
          <a:xfrm>
            <a:off x="6096000" y="2028972"/>
            <a:ext cx="5080000" cy="339090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sp>
        <p:nvSpPr>
          <p:cNvPr id="85" name="Google Shape;85;gab057eefc0_1_13"/>
          <p:cNvSpPr txBox="1">
            <a:spLocks noGrp="1"/>
          </p:cNvSpPr>
          <p:nvPr>
            <p:ph type="title"/>
          </p:nvPr>
        </p:nvSpPr>
        <p:spPr>
          <a:xfrm>
            <a:off x="838200" y="365127"/>
            <a:ext cx="10515600" cy="1325563"/>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SzPts val="4400"/>
              <a:buNone/>
            </a:pPr>
            <a:r>
              <a:rPr lang="en-US"/>
              <a:t>Accruals versus Deferrals</a:t>
            </a:r>
            <a:endParaRPr/>
          </a:p>
        </p:txBody>
      </p:sp>
      <p:sp>
        <p:nvSpPr>
          <p:cNvPr id="86" name="Google Shape;86;gab057eefc0_1_13"/>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p>
            <a:pPr marL="457200" lvl="0" indent="-406400" algn="l" rtl="0">
              <a:lnSpc>
                <a:spcPct val="90000"/>
              </a:lnSpc>
              <a:spcBef>
                <a:spcPts val="750"/>
              </a:spcBef>
              <a:spcAft>
                <a:spcPts val="0"/>
              </a:spcAft>
              <a:buSzPts val="2800"/>
              <a:buChar char="•"/>
            </a:pPr>
            <a:r>
              <a:rPr lang="en-US"/>
              <a:t>The word “accrue” means to add to. The word “defer” means to put off until later.</a:t>
            </a:r>
            <a:endParaRPr/>
          </a:p>
          <a:p>
            <a:pPr marL="457200" lvl="0" indent="-406400" algn="l" rtl="0">
              <a:lnSpc>
                <a:spcPct val="90000"/>
              </a:lnSpc>
              <a:spcBef>
                <a:spcPts val="750"/>
              </a:spcBef>
              <a:spcAft>
                <a:spcPts val="0"/>
              </a:spcAft>
              <a:buSzPts val="2800"/>
              <a:buChar char="•"/>
            </a:pPr>
            <a:r>
              <a:rPr lang="en-US"/>
              <a:t>In accounting:</a:t>
            </a:r>
            <a:endParaRPr/>
          </a:p>
          <a:p>
            <a:pPr marL="914400" lvl="1" indent="-381000" algn="l" rtl="0">
              <a:lnSpc>
                <a:spcPct val="90000"/>
              </a:lnSpc>
              <a:spcBef>
                <a:spcPts val="375"/>
              </a:spcBef>
              <a:spcAft>
                <a:spcPts val="0"/>
              </a:spcAft>
              <a:buSzPts val="2400"/>
              <a:buChar char="•"/>
            </a:pPr>
            <a:r>
              <a:rPr lang="en-US"/>
              <a:t>If you earn revenue before you collect the cash, you have to accrue the revenue (add it to the books).</a:t>
            </a:r>
            <a:endParaRPr/>
          </a:p>
          <a:p>
            <a:pPr marL="914400" lvl="1" indent="-381000" algn="l" rtl="0">
              <a:lnSpc>
                <a:spcPct val="90000"/>
              </a:lnSpc>
              <a:spcBef>
                <a:spcPts val="375"/>
              </a:spcBef>
              <a:spcAft>
                <a:spcPts val="0"/>
              </a:spcAft>
              <a:buSzPts val="2400"/>
              <a:buChar char="•"/>
            </a:pPr>
            <a:r>
              <a:rPr lang="en-US"/>
              <a:t>If you get the cash before you earn the revenue, you must defer recognition of the revenue.</a:t>
            </a:r>
            <a:endParaRPr/>
          </a:p>
          <a:p>
            <a:pPr marL="457200" lvl="0" indent="-406400" algn="l" rtl="0">
              <a:lnSpc>
                <a:spcPct val="90000"/>
              </a:lnSpc>
              <a:spcBef>
                <a:spcPts val="750"/>
              </a:spcBef>
              <a:spcAft>
                <a:spcPts val="0"/>
              </a:spcAft>
              <a:buSzPts val="2800"/>
              <a:buChar char="•"/>
            </a:pPr>
            <a:r>
              <a:rPr lang="en-US"/>
              <a:t>The same holds true for expenses.</a:t>
            </a:r>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Google Shape;91;ga241e3cd5e_0_68"/>
          <p:cNvSpPr txBox="1">
            <a:spLocks noGrp="1"/>
          </p:cNvSpPr>
          <p:nvPr>
            <p:ph type="title"/>
          </p:nvPr>
        </p:nvSpPr>
        <p:spPr>
          <a:xfrm>
            <a:off x="838200" y="365127"/>
            <a:ext cx="10515600" cy="1325700"/>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4400"/>
              <a:buFont typeface="Century Gothic"/>
              <a:buNone/>
            </a:pPr>
            <a:r>
              <a:rPr lang="en-US"/>
              <a:t>Practice Question 1</a:t>
            </a:r>
            <a:endParaRPr/>
          </a:p>
        </p:txBody>
      </p:sp>
      <p:sp>
        <p:nvSpPr>
          <p:cNvPr id="92" name="Google Shape;92;ga241e3cd5e_0_68"/>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Autofit/>
          </a:bodyPr>
          <a:lstStyle/>
          <a:p>
            <a:pPr marL="6350" lvl="0" indent="-6350" algn="l" rtl="0">
              <a:lnSpc>
                <a:spcPct val="90000"/>
              </a:lnSpc>
              <a:spcBef>
                <a:spcPts val="750"/>
              </a:spcBef>
              <a:spcAft>
                <a:spcPts val="0"/>
              </a:spcAft>
              <a:buSzPts val="2800"/>
              <a:buNone/>
            </a:pPr>
            <a:r>
              <a:rPr lang="en-US"/>
              <a:t>Jack is just learning about how to adjust journal entries. He is asking you about the rules associated with the journal adjustments. What is one of the rules of adjusting journal entries you could tell Jack?</a:t>
            </a:r>
            <a:endParaRPr/>
          </a:p>
          <a:p>
            <a:pPr marL="6350" lvl="0" indent="-6350" algn="l" rtl="0">
              <a:lnSpc>
                <a:spcPct val="90000"/>
              </a:lnSpc>
              <a:spcBef>
                <a:spcPts val="750"/>
              </a:spcBef>
              <a:spcAft>
                <a:spcPts val="0"/>
              </a:spcAft>
              <a:buSzPts val="2800"/>
              <a:buNone/>
            </a:pPr>
            <a:endParaRPr/>
          </a:p>
          <a:p>
            <a:pPr marL="914400" lvl="0" indent="-457200" algn="l" rtl="0">
              <a:lnSpc>
                <a:spcPct val="90000"/>
              </a:lnSpc>
              <a:spcBef>
                <a:spcPts val="750"/>
              </a:spcBef>
              <a:spcAft>
                <a:spcPts val="0"/>
              </a:spcAft>
              <a:buSzPts val="2100"/>
              <a:buFont typeface="Arial"/>
              <a:buAutoNum type="alphaUcPeriod"/>
            </a:pPr>
            <a:r>
              <a:rPr lang="en-US"/>
              <a:t>Debits are always less that Credits</a:t>
            </a:r>
            <a:endParaRPr/>
          </a:p>
          <a:p>
            <a:pPr marL="914400" lvl="0" indent="-457200" algn="l" rtl="0">
              <a:lnSpc>
                <a:spcPct val="90000"/>
              </a:lnSpc>
              <a:spcBef>
                <a:spcPts val="750"/>
              </a:spcBef>
              <a:spcAft>
                <a:spcPts val="0"/>
              </a:spcAft>
              <a:buSzPts val="2100"/>
              <a:buFont typeface="Arial"/>
              <a:buAutoNum type="alphaUcPeriod"/>
            </a:pPr>
            <a:r>
              <a:rPr lang="en-US"/>
              <a:t>One income statement account and one balance sheet account is in an entry </a:t>
            </a:r>
            <a:endParaRPr/>
          </a:p>
          <a:p>
            <a:pPr marL="914400" lvl="0" indent="-457200" algn="l" rtl="0">
              <a:lnSpc>
                <a:spcPct val="90000"/>
              </a:lnSpc>
              <a:spcBef>
                <a:spcPts val="750"/>
              </a:spcBef>
              <a:spcAft>
                <a:spcPts val="0"/>
              </a:spcAft>
              <a:buSzPts val="2100"/>
              <a:buFont typeface="Arial"/>
              <a:buAutoNum type="alphaUcPeriod"/>
            </a:pPr>
            <a:r>
              <a:rPr lang="en-US"/>
              <a:t>Adjusting entries usually include Cash</a:t>
            </a:r>
            <a:endParaRPr/>
          </a:p>
          <a:p>
            <a:pPr marL="914400" lvl="0" indent="-457200" algn="l" rtl="0">
              <a:lnSpc>
                <a:spcPct val="90000"/>
              </a:lnSpc>
              <a:spcBef>
                <a:spcPts val="750"/>
              </a:spcBef>
              <a:spcAft>
                <a:spcPts val="0"/>
              </a:spcAft>
              <a:buSzPts val="2100"/>
              <a:buFont typeface="Arial"/>
              <a:buAutoNum type="alphaUcPeriod"/>
            </a:pPr>
            <a:r>
              <a:rPr lang="en-US"/>
              <a:t>Adjusting entries include notes and disclosures like with financial statements </a:t>
            </a:r>
            <a:endParaRPr/>
          </a:p>
          <a:p>
            <a:pPr marL="38100" lvl="0" indent="0" algn="l" rtl="0">
              <a:lnSpc>
                <a:spcPct val="90000"/>
              </a:lnSpc>
              <a:spcBef>
                <a:spcPts val="750"/>
              </a:spcBef>
              <a:spcAft>
                <a:spcPts val="0"/>
              </a:spcAft>
              <a:buSzPts val="2800"/>
              <a:buNone/>
            </a:pPr>
            <a:endParaRPr/>
          </a:p>
        </p:txBody>
      </p:sp>
    </p:spTree>
  </p:cSld>
  <p:clrMapOvr>
    <a:masterClrMapping/>
  </p:clrMapOvr>
</p:sld>
</file>

<file path=ppt/theme/theme1.xml><?xml version="1.0" encoding="utf-8"?>
<a:theme xmlns:a="http://schemas.openxmlformats.org/drawingml/2006/main" name="BusinessTheme">
  <a:themeElements>
    <a:clrScheme name="Blue Warm">
      <a:dk1>
        <a:srgbClr val="000000"/>
      </a:dk1>
      <a:lt1>
        <a:srgbClr val="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3249</Words>
  <Application>Microsoft Macintosh PowerPoint</Application>
  <PresentationFormat>Widescreen</PresentationFormat>
  <Paragraphs>547</Paragraphs>
  <Slides>45</Slides>
  <Notes>45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45</vt:i4>
      </vt:variant>
    </vt:vector>
  </HeadingPairs>
  <TitlesOfParts>
    <vt:vector size="49" baseType="lpstr">
      <vt:lpstr>Century Gothic</vt:lpstr>
      <vt:lpstr>Calibri</vt:lpstr>
      <vt:lpstr>Arial</vt:lpstr>
      <vt:lpstr>BusinessTheme</vt:lpstr>
      <vt:lpstr>Financial Accounting</vt:lpstr>
      <vt:lpstr>Module Learning Outcomes</vt:lpstr>
      <vt:lpstr>The Adjusting Process</vt:lpstr>
      <vt:lpstr>Learning Outcomes: The Adjusting Process</vt:lpstr>
      <vt:lpstr>The Need for Adjusting Journal Entries</vt:lpstr>
      <vt:lpstr>Three Adjusting Entry Rules </vt:lpstr>
      <vt:lpstr>How the Adjustment Process Works</vt:lpstr>
      <vt:lpstr>Accruals versus Deferrals</vt:lpstr>
      <vt:lpstr>Practice Question 1</vt:lpstr>
      <vt:lpstr>Creating Adjusting Journal Entries</vt:lpstr>
      <vt:lpstr>Learning Outcomes: Creating Adjusting Journal Entries </vt:lpstr>
      <vt:lpstr>Analyzing Revenue Accounts and Creating Necessary Adjustments</vt:lpstr>
      <vt:lpstr>Analyzing Expense Accounts and Creating Necessary Adjustments</vt:lpstr>
      <vt:lpstr>Finding Errors and Creating Adjustments</vt:lpstr>
      <vt:lpstr>Finding Errors and Creating Adjustments (cont.)</vt:lpstr>
      <vt:lpstr>Finding Errors and Creating Adjustments</vt:lpstr>
      <vt:lpstr>Finding Errors and Creating Adjustments</vt:lpstr>
      <vt:lpstr>Preparing an Adjusted Trial Balance</vt:lpstr>
      <vt:lpstr>Learning Outcomes: Preparing an Adjusted Trial Balance</vt:lpstr>
      <vt:lpstr>Posting Adjusting Entries to the Ledgers and Re-Balancing the Accounts</vt:lpstr>
      <vt:lpstr>Using the Worksheet (Trial Balance)</vt:lpstr>
      <vt:lpstr>Using the Worksheet (Proposed Adjustment)</vt:lpstr>
      <vt:lpstr>Using the Worksheet (Proposed Adjustment)</vt:lpstr>
      <vt:lpstr>Creating An Adjusted Trial Balance Using a Worksheet</vt:lpstr>
      <vt:lpstr>Practice Question 2</vt:lpstr>
      <vt:lpstr>Preparing Financial Statements</vt:lpstr>
      <vt:lpstr>Learning Outcomes: Preparing Financial Statements</vt:lpstr>
      <vt:lpstr>Prepare an Income Statement</vt:lpstr>
      <vt:lpstr>Prepare a Statement of Owner’s Equity</vt:lpstr>
      <vt:lpstr>Prepare a Balance Sheet</vt:lpstr>
      <vt:lpstr>Identify the Three Main Components of the Statement of Cash Flows</vt:lpstr>
      <vt:lpstr>Closing the Books</vt:lpstr>
      <vt:lpstr>Learning Outcomes: Closing the Books</vt:lpstr>
      <vt:lpstr>Identify Permanent and Temporary Accounts</vt:lpstr>
      <vt:lpstr>Preparing Closing Entries</vt:lpstr>
      <vt:lpstr>Post Closing Entries and Prepare the Post-Closing Trial Balance</vt:lpstr>
      <vt:lpstr>Post Closing Entries (part I)</vt:lpstr>
      <vt:lpstr>Post Closing Entries (part II) </vt:lpstr>
      <vt:lpstr>Post Closing Entries (part III) </vt:lpstr>
      <vt:lpstr>Post Closing Entries (part IV)</vt:lpstr>
      <vt:lpstr>Demonstrate Reversing Entries</vt:lpstr>
      <vt:lpstr>Practice Question 3</vt:lpstr>
      <vt:lpstr>Class Activity: Financial Statement Discussion</vt:lpstr>
      <vt:lpstr>Quick Review</vt:lpstr>
      <vt:lpstr>More Quick Review</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Financial Accounting</dc:title>
  <cp:lastModifiedBy>Microsoft Office User</cp:lastModifiedBy>
  <cp:revision>1</cp:revision>
  <dcterms:modified xsi:type="dcterms:W3CDTF">2020-11-19T17:10:55Z</dcterms:modified>
</cp:coreProperties>
</file>